
<file path=[Content_Types].xml><?xml version="1.0" encoding="utf-8"?>
<Types xmlns="http://schemas.openxmlformats.org/package/2006/content-types">
  <Default Extension="docx" ContentType="application/vnd.openxmlformats-officedocument.wordprocessingml.document"/>
  <Default Extension="xlsx" ContentType="application/vnd.openxmlformats-officedocument.spreadsheetml.sheet"/>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6.xml" ContentType="application/vnd.openxmlformats-officedocument.presentationml.notesSlide+xml"/>
  <Override PartName="/ppt/notesSlides/notesSlide54.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4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77.xml" ContentType="application/vnd.openxmlformats-officedocument.presentationml.slide+xml"/>
  <Override PartName="/ppt/slides/slide76.xml" ContentType="application/vnd.openxmlformats-officedocument.presentationml.slide+xml"/>
  <Override PartName="/ppt/slides/slide74.xml" ContentType="application/vnd.openxmlformats-officedocument.presentationml.slide+xml"/>
  <Override PartName="/ppt/notesSlides/notesSlide53.xml" ContentType="application/vnd.openxmlformats-officedocument.presentationml.notes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notesSlides/notesSlide45.xml" ContentType="application/vnd.openxmlformats-officedocument.presentationml.notesSlide+xml"/>
  <Override PartName="/ppt/slides/slide66.xml" ContentType="application/vnd.openxmlformats-officedocument.presentationml.slide+xml"/>
  <Override PartName="/ppt/notesSlides/notesSlide7.xml" ContentType="application/vnd.openxmlformats-officedocument.presentationml.notes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notesSlides/notesSlide12.xml" ContentType="application/vnd.openxmlformats-officedocument.presentationml.notes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notesSlides/notesSlide41.xml" ContentType="application/vnd.openxmlformats-officedocument.presentationml.notesSlide+xml"/>
  <Override PartName="/ppt/slides/slide2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Layouts/slideLayout86.xml" ContentType="application/vnd.openxmlformats-officedocument.presentationml.slideLayout+xml"/>
  <Override PartName="/ppt/notesSlides/notesSlide19.xml" ContentType="application/vnd.openxmlformats-officedocument.presentationml.notesSlide+xml"/>
  <Override PartName="/ppt/slides/slide42.xml" ContentType="application/vnd.openxmlformats-officedocument.presentationml.slide+xml"/>
  <Override PartName="/ppt/slides/slide17.xml" ContentType="application/vnd.openxmlformats-officedocument.presentationml.slide+xml"/>
  <Override PartName="/ppt/slideLayouts/slideLayout85.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s/slide19.xml" ContentType="application/vnd.openxmlformats-officedocument.presentationml.slide+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s/slide75.xml" ContentType="application/vnd.openxmlformats-officedocument.presentationml.slide+xml"/>
  <Override PartName="/ppt/slideLayouts/slideLayout74.xml" ContentType="application/vnd.openxmlformats-officedocument.presentationml.slideLayout+xml"/>
  <Override PartName="/ppt/slides/slide57.xml" ContentType="application/vnd.openxmlformats-officedocument.presentationml.slide+xml"/>
  <Override PartName="/ppt/slides/slide7.xml" ContentType="application/vnd.openxmlformats-officedocument.presentationml.slide+xml"/>
  <Override PartName="/ppt/notesSlides/notesSlide35.xml" ContentType="application/vnd.openxmlformats-officedocument.presentationml.notesSlide+xml"/>
  <Override PartName="/ppt/slides/slide69.xml" ContentType="application/vnd.openxmlformats-officedocument.presentationml.slide+xml"/>
  <Override PartName="/ppt/slides/slide21.xml" ContentType="application/vnd.openxmlformats-officedocument.presentationml.slide+xml"/>
  <Override PartName="/ppt/slideLayouts/slideLayout71.xml" ContentType="application/vnd.openxmlformats-officedocument.presentationml.slideLayout+xml"/>
  <Override PartName="/ppt/notesSlides/notesSlide32.xml" ContentType="application/vnd.openxmlformats-officedocument.presentationml.notesSlide+xml"/>
  <Override PartName="/ppt/slideLayouts/slideLayout69.xml" ContentType="application/vnd.openxmlformats-officedocument.presentationml.slideLayout+xml"/>
  <Override PartName="/ppt/slides/slide4.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Layouts/slideLayout67.xml" ContentType="application/vnd.openxmlformats-officedocument.presentationml.slideLayout+xml"/>
  <Override PartName="/ppt/slideLayouts/slideLayout63.xml" ContentType="application/vnd.openxmlformats-officedocument.presentationml.slideLayout+xml"/>
  <Override PartName="/ppt/slideLayouts/slideLayout61.xml" ContentType="application/vnd.openxmlformats-officedocument.presentationml.slideLayout+xml"/>
  <Override PartName="/ppt/slides/slide62.xml" ContentType="application/vnd.openxmlformats-officedocument.presentationml.slide+xml"/>
  <Override PartName="/ppt/slideLayouts/slideLayout60.xml" ContentType="application/vnd.openxmlformats-officedocument.presentationml.slideLayout+xml"/>
  <Override PartName="/ppt/notesSlides/notesSlide10.xml" ContentType="application/vnd.openxmlformats-officedocument.presentationml.notesSlide+xml"/>
  <Override PartName="/ppt/slideLayouts/slideLayout56.xml" ContentType="application/vnd.openxmlformats-officedocument.presentationml.slideLayout+xml"/>
  <Override PartName="/ppt/slides/slide23.xml" ContentType="application/vnd.openxmlformats-officedocument.presentationml.slide+xml"/>
  <Override PartName="/ppt/slideLayouts/slideLayout52.xml" ContentType="application/vnd.openxmlformats-officedocument.presentationml.slideLayout+xml"/>
  <Override PartName="/ppt/slideLayouts/slideLayout47.xml" ContentType="application/vnd.openxmlformats-officedocument.presentationml.slideLayout+xml"/>
  <Override PartName="/ppt/slideLayouts/slideLayout57.xml" ContentType="application/vnd.openxmlformats-officedocument.presentationml.slideLayout+xml"/>
  <Override PartName="/ppt/slideLayouts/slideLayout45.xml" ContentType="application/vnd.openxmlformats-officedocument.presentationml.slideLayout+xml"/>
  <Override PartName="/ppt/notesSlides/notesSlide20.xml" ContentType="application/vnd.openxmlformats-officedocument.presentationml.notesSlide+xml"/>
  <Override PartName="/ppt/slideLayouts/slideLayout42.xml" ContentType="application/vnd.openxmlformats-officedocument.presentationml.slideLayout+xml"/>
  <Override PartName="/ppt/slideLayouts/slideLayout83.xml" ContentType="application/vnd.openxmlformats-officedocument.presentationml.slideLayout+xml"/>
  <Override PartName="/ppt/slides/slide43.xml" ContentType="application/vnd.openxmlformats-officedocument.presentationml.slide+xml"/>
  <Override PartName="/ppt/slideLayouts/slideLayout41.xml" ContentType="application/vnd.openxmlformats-officedocument.presentationml.slideLayout+xml"/>
  <Override PartName="/ppt/slideLayouts/slideLayout58.xml" ContentType="application/vnd.openxmlformats-officedocument.presentationml.slideLayout+xml"/>
  <Override PartName="/ppt/notesSlides/notesSlide9.xml" ContentType="application/vnd.openxmlformats-officedocument.presentationml.notesSlide+xml"/>
  <Override PartName="/ppt/slideLayouts/slideLayout40.xml" ContentType="application/vnd.openxmlformats-officedocument.presentationml.slideLayout+xml"/>
  <Override PartName="/ppt/notesSlides/notesSlide52.xml" ContentType="application/vnd.openxmlformats-officedocument.presentationml.notesSlide+xml"/>
  <Override PartName="/ppt/slideLayouts/slideLayout46.xml" ContentType="application/vnd.openxmlformats-officedocument.presentationml.slideLayout+xml"/>
  <Override PartName="/ppt/notesSlides/notesSlide57.xml" ContentType="application/vnd.openxmlformats-officedocument.presentationml.notesSlide+xml"/>
  <Override PartName="/ppt/slideLayouts/slideLayout39.xml" ContentType="application/vnd.openxmlformats-officedocument.presentationml.slideLayout+xml"/>
  <Override PartName="/ppt/notesSlides/notesSlide34.xml" ContentType="application/vnd.openxmlformats-officedocument.presentationml.notesSlide+xml"/>
  <Override PartName="/ppt/slideLayouts/slideLayout38.xml" ContentType="application/vnd.openxmlformats-officedocument.presentationml.slideLayout+xml"/>
  <Override PartName="/ppt/slideLayouts/slideLayout64.xml" ContentType="application/vnd.openxmlformats-officedocument.presentationml.slideLayout+xml"/>
  <Override PartName="/ppt/notesSlides/notesSlide27.xml" ContentType="application/vnd.openxmlformats-officedocument.presentationml.notesSlide+xml"/>
  <Override PartName="/ppt/slideLayouts/slideLayout37.xml" ContentType="application/vnd.openxmlformats-officedocument.presentationml.slideLayout+xml"/>
  <Override PartName="/ppt/slideLayouts/slideLayout28.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Layouts/slideLayout27.xml" ContentType="application/vnd.openxmlformats-officedocument.presentationml.slideLayout+xml"/>
  <Override PartName="/ppt/slideLayouts/slideLayout59.xml" ContentType="application/vnd.openxmlformats-officedocument.presentationml.slideLayout+xml"/>
  <Override PartName="/ppt/slides/slide10.xml" ContentType="application/vnd.openxmlformats-officedocument.presentationml.slide+xml"/>
  <Override PartName="/ppt/slideLayouts/slideLayout36.xml" ContentType="application/vnd.openxmlformats-officedocument.presentationml.slide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4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62.xml" ContentType="application/vnd.openxmlformats-officedocument.presentationml.slideLayout+xml"/>
  <Override PartName="/ppt/slideLayouts/slideLayout84.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slideLayouts/slideLayout14.xml" ContentType="application/vnd.openxmlformats-officedocument.presentationml.slideLayout+xml"/>
  <Override PartName="/ppt/notesSlides/notesSlide29.xml" ContentType="application/vnd.openxmlformats-officedocument.presentationml.notesSlide+xml"/>
  <Override PartName="/ppt/slides/slide67.xml" ContentType="application/vnd.openxmlformats-officedocument.presentationml.slide+xml"/>
  <Override PartName="/ppt/slideLayouts/slideLayout31.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notesSlides/notesSlide39.xml" ContentType="application/vnd.openxmlformats-officedocument.presentationml.notesSlide+xml"/>
  <Override PartName="/ppt/slideLayouts/slideLayout8.xml" ContentType="application/vnd.openxmlformats-officedocument.presentationml.slideLayout+xml"/>
  <Override PartName="/ppt/slideLayouts/slideLayout7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s/slide35.xml" ContentType="application/vnd.openxmlformats-officedocument.presentationml.slide+xml"/>
  <Override PartName="/ppt/slideLayouts/slideLayout9.xml" ContentType="application/vnd.openxmlformats-officedocument.presentationml.slideLayout+xml"/>
  <Override PartName="/ppt/slideMasters/slideMaster7.xml" ContentType="application/vnd.openxmlformats-officedocument.presentationml.slideMaster+xml"/>
  <Override PartName="/ppt/notesSlides/notesSlide22.xml" ContentType="application/vnd.openxmlformats-officedocument.presentationml.notesSlide+xml"/>
  <Override PartName="/ppt/slides/slide54.xml" ContentType="application/vnd.openxmlformats-officedocument.presentationml.slide+xml"/>
  <Override PartName="/ppt/slideLayouts/slideLayout5.xml" ContentType="application/vnd.openxmlformats-officedocument.presentationml.slideLayout+xml"/>
  <Override PartName="/ppt/slides/slide36.xml" ContentType="application/vnd.openxmlformats-officedocument.presentationml.slide+xml"/>
  <Override PartName="/ppt/slideMasters/slideMaster5.xml" ContentType="application/vnd.openxmlformats-officedocument.presentationml.slideMaster+xml"/>
  <Override PartName="/ppt/notesSlides/notesSlide46.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51.xml" ContentType="application/vnd.openxmlformats-officedocument.presentationml.slideLayout+xml"/>
  <Override PartName="/ppt/slideLayouts/slideLayout65.xml" ContentType="application/vnd.openxmlformats-officedocument.presentationml.slideLayout+xml"/>
  <Override PartName="/ppt/slideLayouts/slideLayout12.xml" ContentType="application/vnd.openxmlformats-officedocument.presentationml.slideLayout+xml"/>
  <Override PartName="/ppt/slideLayouts/slideLayout54.xml" ContentType="application/vnd.openxmlformats-officedocument.presentationml.slideLayout+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theme/theme6.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72.xml" ContentType="application/vnd.openxmlformats-officedocument.presentationml.slideLayout+xml"/>
  <Override PartName="/ppt/theme/theme3.xml" ContentType="application/vnd.openxmlformats-officedocument.theme+xml"/>
  <Override PartName="/ppt/slides/slide22.xml" ContentType="application/vnd.openxmlformats-officedocument.presentationml.slide+xml"/>
  <Override PartName="/ppt/slideMasters/slideMaster4.xml" ContentType="application/vnd.openxmlformats-officedocument.presentationml.slideMaster+xml"/>
  <Override PartName="/ppt/slideLayouts/slideLayout15.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73.xml" ContentType="application/vnd.openxmlformats-officedocument.presentationml.slide+xml"/>
  <Override PartName="/ppt/slides/slide24.xml" ContentType="application/vnd.openxmlformats-officedocument.presentationml.slide+xml"/>
  <Override PartName="/ppt/theme/theme7.xml" ContentType="application/vnd.openxmlformats-officedocument.theme+xml"/>
  <Override PartName="/ppt/tableStyles.xml" ContentType="application/vnd.openxmlformats-officedocument.presentationml.tableStyles+xml"/>
  <Override PartName="/ppt/slideLayouts/slideLayout73.xml" ContentType="application/vnd.openxmlformats-officedocument.presentationml.slideLayout+xml"/>
  <Override PartName="/ppt/slideLayouts/slideLayout53.xml" ContentType="application/vnd.openxmlformats-officedocument.presentationml.slideLayout+xml"/>
  <Override PartName="/ppt/slideLayouts/slideLayout43.xml" ContentType="application/vnd.openxmlformats-officedocument.presentationml.slideLayout+xml"/>
  <Override PartName="/ppt/slides/slide16.xml" ContentType="application/vnd.openxmlformats-officedocument.presentationml.slide+xml"/>
  <Override PartName="/ppt/slideLayouts/slideLayout3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8.xml" ContentType="application/vnd.openxmlformats-officedocument.presentationml.slideLayout+xml"/>
  <Override PartName="/ppt/slides/slide39.xml" ContentType="application/vnd.openxmlformats-officedocument.presentationml.slide+xml"/>
  <Override PartName="/ppt/slideLayouts/slideLayout35.xml" ContentType="application/vnd.openxmlformats-officedocument.presentationml.slideLayout+xml"/>
  <Override PartName="/ppt/viewProps.xml" ContentType="application/vnd.openxmlformats-officedocument.presentationml.viewProps+xml"/>
  <Override PartName="/ppt/notesSlides/notesSlide24.xml" ContentType="application/vnd.openxmlformats-officedocument.presentationml.notesSlide+xml"/>
  <Override PartName="/ppt/slideMasters/slideMaster3.xml" ContentType="application/vnd.openxmlformats-officedocument.presentationml.slideMaster+xml"/>
  <Override PartName="/ppt/slides/slide49.xml" ContentType="application/vnd.openxmlformats-officedocument.presentationml.slide+xml"/>
  <Override PartName="/ppt/presProps.xml" ContentType="application/vnd.openxmlformats-officedocument.presentationml.presProps+xml"/>
  <Override PartName="/ppt/slideLayouts/slideLayout55.xml" ContentType="application/vnd.openxmlformats-officedocument.presentationml.slideLayout+xml"/>
  <Override PartName="/ppt/notesSlides/notesSlide55.xml" ContentType="application/vnd.openxmlformats-officedocument.presentationml.notesSlide+xml"/>
  <Override PartName="/ppt/slides/slide38.xml" ContentType="application/vnd.openxmlformats-officedocument.presentationml.slide+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Layouts/slideLayout70.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slides/slide5.xml" ContentType="application/vnd.openxmlformats-officedocument.presentationml.slide+xml"/>
  <Override PartName="/ppt/notesSlides/notesSlide38.xml" ContentType="application/vnd.openxmlformats-officedocument.presentationml.notesSlide+xml"/>
  <Override PartName="/ppt/theme/themeOverride1.xml" ContentType="application/vnd.openxmlformats-officedocument.themeOverride+xml"/>
  <Override PartName="/ppt/notesSlides/notesSlide47.xml" ContentType="application/vnd.openxmlformats-officedocument.presentationml.notesSlide+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charts/chart2.xml" ContentType="application/vnd.openxmlformats-officedocument.drawingml.chart+xml"/>
  <Override PartName="/ppt/slideLayouts/slideLayout66.xml" ContentType="application/vnd.openxmlformats-officedocument.presentationml.slideLayout+xml"/>
  <Override PartName="/ppt/slideLayouts/slideLayout80.xml" ContentType="application/vnd.openxmlformats-officedocument.presentationml.slideLayout+xml"/>
  <Override PartName="/ppt/slides/slide25.xml" ContentType="application/vnd.openxmlformats-officedocument.presentationml.slide+xml"/>
  <Override PartName="/ppt/slideLayouts/slideLayout17.xml" ContentType="application/vnd.openxmlformats-officedocument.presentationml.slideLayout+xml"/>
  <Override PartName="/ppt/theme/theme5.xml" ContentType="application/vnd.openxmlformats-officedocument.theme+xml"/>
  <Override PartName="/ppt/slides/slide55.xml" ContentType="application/vnd.openxmlformats-officedocument.presentationml.slide+xml"/>
  <Override PartName="/ppt/charts/chart3.xml" ContentType="application/vnd.openxmlformats-officedocument.drawingml.chart+xml"/>
  <Override PartName="/ppt/slides/slide29.xml" ContentType="application/vnd.openxmlformats-officedocument.presentationml.slide+xml"/>
  <Override PartName="/ppt/slideLayouts/slideLayout49.xml" ContentType="application/vnd.openxmlformats-officedocument.presentationml.slideLayout+xml"/>
  <Override PartName="/ppt/notesSlides/notesSlide16.xml" ContentType="application/vnd.openxmlformats-officedocument.presentationml.notesSlide+xml"/>
  <Override PartName="/ppt/drawings/drawing1.xml" ContentType="application/vnd.openxmlformats-officedocument.drawingml.chartshapes+xml"/>
  <Override PartName="/ppt/slideLayouts/slideLayout32.xml" ContentType="application/vnd.openxmlformats-officedocument.presentationml.slideLayout+xml"/>
  <Override PartName="/ppt/slides/slide30.xml" ContentType="application/vnd.openxmlformats-officedocument.presentationml.slide+xml"/>
  <Override PartName="/ppt/charts/chart1.xml" ContentType="application/vnd.openxmlformats-officedocument.drawingml.char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8" r:id="rId2"/>
    <p:sldMasterId id="2147483680" r:id="rId3"/>
    <p:sldMasterId id="2147483693" r:id="rId4"/>
    <p:sldMasterId id="2147483706" r:id="rId5"/>
    <p:sldMasterId id="2147483717" r:id="rId6"/>
    <p:sldMasterId id="2147483729" r:id="rId7"/>
  </p:sldMasterIdLst>
  <p:notesMasterIdLst>
    <p:notesMasterId r:id="rId93"/>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Lst>
  <p:sldSz cx="9144000" cy="6858000" type="screen4x3"/>
  <p:notesSz cx="9144000" cy="6858000"/>
  <p:defaultTextStyle>
    <a:defPPr>
      <a:defRPr lang="zh-CN"/>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56" d="100"/>
          <a:sy n="56" d="100"/>
        </p:scale>
        <p:origin x="1340" y="48"/>
      </p:cViewPr>
      <p:guideLst>
        <p:guide pos="288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theme" Target="theme/theme1.xml"/><Relationship Id="rId9" Type="http://schemas.openxmlformats.org/officeDocument/2006/relationships/theme" Target="theme/theme2.xml"/><Relationship Id="rId10" Type="http://schemas.openxmlformats.org/officeDocument/2006/relationships/theme" Target="theme/theme3.xml"/><Relationship Id="rId11" Type="http://schemas.openxmlformats.org/officeDocument/2006/relationships/theme" Target="theme/theme4.xml"/><Relationship Id="rId12" Type="http://schemas.openxmlformats.org/officeDocument/2006/relationships/theme" Target="theme/theme5.xml"/><Relationship Id="rId13" Type="http://schemas.openxmlformats.org/officeDocument/2006/relationships/theme" Target="theme/theme6.xml"/><Relationship Id="rId14" Type="http://schemas.openxmlformats.org/officeDocument/2006/relationships/theme" Target="theme/theme7.xml"/><Relationship Id="rId15" Type="http://schemas.openxmlformats.org/officeDocument/2006/relationships/theme" Target="theme/theme8.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slide" Target="slides/slide67.xml"/><Relationship Id="rId83" Type="http://schemas.openxmlformats.org/officeDocument/2006/relationships/slide" Target="slides/slide68.xml"/><Relationship Id="rId84" Type="http://schemas.openxmlformats.org/officeDocument/2006/relationships/slide" Target="slides/slide69.xml"/><Relationship Id="rId85" Type="http://schemas.openxmlformats.org/officeDocument/2006/relationships/slide" Target="slides/slide70.xml"/><Relationship Id="rId86" Type="http://schemas.openxmlformats.org/officeDocument/2006/relationships/slide" Target="slides/slide71.xml"/><Relationship Id="rId87" Type="http://schemas.openxmlformats.org/officeDocument/2006/relationships/slide" Target="slides/slide72.xml"/><Relationship Id="rId88" Type="http://schemas.openxmlformats.org/officeDocument/2006/relationships/slide" Target="slides/slide73.xml"/><Relationship Id="rId89" Type="http://schemas.openxmlformats.org/officeDocument/2006/relationships/slide" Target="slides/slide74.xml"/><Relationship Id="rId90" Type="http://schemas.openxmlformats.org/officeDocument/2006/relationships/slide" Target="slides/slide75.xml"/><Relationship Id="rId91" Type="http://schemas.openxmlformats.org/officeDocument/2006/relationships/slide" Target="slides/slide76.xml"/><Relationship Id="rId92" Type="http://schemas.openxmlformats.org/officeDocument/2006/relationships/slide" Target="slides/slide77.xml"/><Relationship Id="rId93" Type="http://schemas.openxmlformats.org/officeDocument/2006/relationships/notesMaster" Target="notesMasters/notesMaster1.xml"/><Relationship Id="rId94" Type="http://schemas.openxmlformats.org/officeDocument/2006/relationships/presProps" Target="presProps.xml" /><Relationship Id="rId95" Type="http://schemas.openxmlformats.org/officeDocument/2006/relationships/tableStyles" Target="tableStyles.xml" /><Relationship Id="rId96" Type="http://schemas.openxmlformats.org/officeDocument/2006/relationships/viewProps" Target="viewProps.xml" /></Relationships>
</file>

<file path=ppt/charts/_rels/chart1.xml.rels><?xml version="1.0" encoding="UTF-8" standalone="yes"?><Relationships xmlns="http://schemas.openxmlformats.org/package/2006/relationships"><Relationship Id="rId1" Type="http://schemas.openxmlformats.org/officeDocument/2006/relationships/chartUserShapes" Target="../drawings/drawing1.xml" /><Relationship Id="rId2" Type="http://schemas.openxmlformats.org/officeDocument/2006/relationships/package" Target="../embeddings/Microsoft_Excel_Worksheet2.xlsx" /></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3.xml.rels><?xml version="1.0" encoding="UTF-8" standalone="yes"?><Relationships xmlns="http://schemas.openxmlformats.org/package/2006/relationships"><Relationship Id="rId1" Type="http://schemas.openxmlformats.org/officeDocument/2006/relationships/themeOverride" Target="../theme/themeOverride1.xml" /><Relationship Id="rId2" Type="http://schemas.openxmlformats.org/officeDocument/2006/relationships/package" Target="../embeddings/Microsoft_Excel_Worksheet4.xlsx" /></Relationships>
</file>

<file path=ppt/charts/chart1.xml><?xml version="1.0" encoding="utf-8"?>
<c:chartSpace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xmlns:c16r2="http://schemas.microsoft.com/office/drawing/2015/06/chart">
  <c:date1904 val="0"/>
  <c:lang val="fi-FI"/>
  <c:roundedCorners val="0"/>
  <mc:AlternateContent>
    <mc:Choice Requires="c14">
      <c14:style val="102"/>
    </mc:Choice>
    <mc:Fallback>
      <c:style val="2"/>
    </mc:Fallback>
  </mc:AlternateContent>
  <c:chart>
    <c:title>
      <c:tx>
        <c:rich>
          <a:bodyPr/>
          <a:lstStyle/>
          <a:p>
            <a:pPr marL="0" marR="0" indent="0" algn="ctr" defTabSz="914400">
              <a:lnSpc>
                <a:spcPct val="100000"/>
              </a:lnSpc>
              <a:spcBef>
                <a:spcPts val="0"/>
              </a:spcBef>
              <a:spcAft>
                <a:spcPts val="0"/>
              </a:spcAft>
              <a:buClrTx/>
              <a:buSzTx/>
              <a:buFontTx/>
              <a:buNone/>
              <a:defRPr sz="2150" b="1" i="0" u="none" strike="noStrike">
                <a:solidFill>
                  <a:prstClr val="black"/>
                </a:solidFill>
                <a:latin typeface="+mn-lt"/>
                <a:ea typeface="+mn-ea"/>
                <a:cs typeface="+mn-cs"/>
              </a:defRPr>
            </a:pPr>
            <a:r>
              <a:rPr lang="en-US"/>
              <a:t>PISA reading outcome, z-score</a:t>
            </a:r>
            <a:endParaRPr/>
          </a:p>
          <a:p>
            <a:pPr marL="0" marR="0" indent="0" algn="ctr" defTabSz="914400">
              <a:lnSpc>
                <a:spcPct val="100000"/>
              </a:lnSpc>
              <a:spcBef>
                <a:spcPts val="0"/>
              </a:spcBef>
              <a:spcAft>
                <a:spcPts val="0"/>
              </a:spcAft>
              <a:buClrTx/>
              <a:buSzTx/>
              <a:buFontTx/>
              <a:buNone/>
              <a:defRPr sz="2150" b="1" i="0" u="none" strike="noStrike">
                <a:solidFill>
                  <a:prstClr val="black"/>
                </a:solidFill>
                <a:latin typeface="+mn-lt"/>
                <a:ea typeface="+mn-ea"/>
                <a:cs typeface="+mn-cs"/>
              </a:defRPr>
            </a:pPr>
            <a:endParaRPr lang="en-US" sz="1400">
              <a:solidFill>
                <a:srgbClr val="FF0000"/>
              </a:solidFill>
            </a:endParaRPr>
          </a:p>
        </c:rich>
      </c:tx>
      <c:layout/>
      <c:overlay val="0"/>
    </c:title>
    <c:autoTitleDeleted val="0"/>
    <c:plotArea>
      <c:layout/>
      <c:barChart>
        <c:barDir val="bar"/>
        <c:grouping val="clustered"/>
        <c:varyColors val="0"/>
        <c:ser>
          <c:idx val="0"/>
          <c:order val="0"/>
          <c:tx>
            <c:strRef>
              <c:f>Sheet1!$B$1</c:f>
              <c:strCache>
                <c:ptCount val="1"/>
                <c:pt idx="0">
                  <c:v xml:space="preserve">PISA reading outcome</c:v>
                </c:pt>
              </c:strCache>
            </c:strRef>
          </c:tx>
          <c:spPr bwMode="auto">
            <a:prstGeom prst="rect">
              <a:avLst/>
            </a:prstGeom>
            <a:solidFill>
              <a:schemeClr val="bg1"/>
            </a:solidFill>
          </c:spPr>
          <c:invertIfNegative val="0"/>
          <c:dPt>
            <c:idx val="0"/>
            <c:invertIfNegative val="0"/>
            <c:bubble3D val="0"/>
            <c:spPr bwMode="auto">
              <a:prstGeom prst="rect">
                <a:avLst/>
              </a:prstGeom>
              <a:solidFill>
                <a:srgbClr val="FF0000"/>
              </a:solidFill>
            </c:spPr>
          </c:dPt>
          <c:dPt>
            <c:idx val="1"/>
            <c:invertIfNegative val="0"/>
            <c:bubble3D val="0"/>
            <c:spPr bwMode="auto">
              <a:prstGeom prst="rect">
                <a:avLst/>
              </a:prstGeom>
              <a:solidFill>
                <a:schemeClr val="tx2">
                  <a:lumMod val="75000"/>
                </a:schemeClr>
              </a:solidFill>
            </c:spPr>
          </c:dPt>
          <c:dPt>
            <c:idx val="2"/>
            <c:invertIfNegative val="0"/>
            <c:bubble3D val="0"/>
            <c:spPr bwMode="auto">
              <a:prstGeom prst="rect">
                <a:avLst/>
              </a:prstGeom>
              <a:pattFill prst="wdDnDiag">
                <a:fgClr>
                  <a:srgbClr val="FF0000"/>
                </a:fgClr>
                <a:bgClr>
                  <a:schemeClr val="bg1"/>
                </a:bgClr>
              </a:pattFill>
            </c:spPr>
          </c:dPt>
          <c:dPt>
            <c:idx val="3"/>
            <c:invertIfNegative val="0"/>
            <c:bubble3D val="0"/>
            <c:spPr bwMode="auto">
              <a:prstGeom prst="rect">
                <a:avLst/>
              </a:prstGeom>
              <a:pattFill prst="wdDnDiag">
                <a:fgClr>
                  <a:schemeClr val="accent1"/>
                </a:fgClr>
                <a:bgClr>
                  <a:schemeClr val="bg1"/>
                </a:bgClr>
              </a:pattFill>
            </c:spPr>
          </c:dPt>
          <c:dPt>
            <c:idx val="4"/>
            <c:invertIfNegative val="0"/>
            <c:bubble3D val="0"/>
            <c:spPr bwMode="auto">
              <a:prstGeom prst="rect">
                <a:avLst/>
              </a:prstGeom>
              <a:pattFill prst="lgCheck">
                <a:fgClr>
                  <a:srgbClr val="FF0000"/>
                </a:fgClr>
                <a:bgClr>
                  <a:schemeClr val="bg1"/>
                </a:bgClr>
              </a:pattFill>
            </c:spPr>
          </c:dPt>
          <c:cat>
            <c:strRef>
              <c:f>Sheet1!$A$2:$A$6</c:f>
              <c:strCache>
                <c:ptCount val="5"/>
                <c:pt idx="0">
                  <c:v xml:space="preserve">At-risk with no language delay </c:v>
                </c:pt>
                <c:pt idx="1">
                  <c:v xml:space="preserve">Controls with no language delay</c:v>
                </c:pt>
                <c:pt idx="2">
                  <c:v xml:space="preserve">At-risk with delay in expressive language</c:v>
                </c:pt>
                <c:pt idx="3">
                  <c:v xml:space="preserve">Controls with delay in expressive language</c:v>
                </c:pt>
                <c:pt idx="4">
                  <c:v xml:space="preserve">At-risk with delay in expressive and receptive language</c:v>
                </c:pt>
              </c:strCache>
            </c:strRef>
          </c:cat>
          <c:val>
            <c:numRef>
              <c:f>Sheet1!$B$2:$B$6</c:f>
              <c:numCache>
                <c:formatCode>General</c:formatCode>
                <c:ptCount val="5"/>
                <c:pt idx="0">
                  <c:v>0.16</c:v>
                </c:pt>
                <c:pt idx="1">
                  <c:v>0.39</c:v>
                </c:pt>
                <c:pt idx="2">
                  <c:v>-0.37</c:v>
                </c:pt>
                <c:pt idx="3">
                  <c:v>0.28</c:v>
                </c:pt>
                <c:pt idx="4">
                  <c:v>-1.62</c:v>
                </c:pt>
              </c:numCache>
            </c:numRef>
          </c:val>
        </c:ser>
        <c:dLbls>
          <c:showBubbleSize val="0"/>
          <c:showCatName val="0"/>
          <c:showLeaderLines val="0"/>
          <c:showLegendKey val="0"/>
          <c:showPercent val="0"/>
          <c:showSerName val="0"/>
          <c:showVal val="0"/>
        </c:dLbls>
        <c:gapWidth val="150"/>
        <c:axId val="2028631080"/>
        <c:axId val="2073906888"/>
      </c:barChart>
      <c:catAx>
        <c:axId val="2028631080"/>
        <c:scaling>
          <c:orientation val="maxMin"/>
        </c:scaling>
        <c:delete val="0"/>
        <c:axPos val="l"/>
        <c:numFmt formatCode="General" sourceLinked="0"/>
        <c:majorTickMark val="out"/>
        <c:minorTickMark val="none"/>
        <c:tickLblPos val="low"/>
        <c:crossAx val="2073906888"/>
        <c:crosses val="autoZero"/>
        <c:auto val="1"/>
        <c:lblAlgn val="ctr"/>
        <c:lblOffset val="100"/>
        <c:noMultiLvlLbl val="0"/>
      </c:catAx>
      <c:valAx>
        <c:axId val="2073906888"/>
        <c:scaling>
          <c:orientation val="minMax"/>
        </c:scaling>
        <c:delete val="0"/>
        <c:axPos val="t"/>
        <c:majorGridlines>
          <c:spPr bwMode="auto"/>
        </c:majorGridlines>
        <c:numFmt formatCode="General" sourceLinked="1"/>
        <c:majorTickMark val="out"/>
        <c:minorTickMark val="none"/>
        <c:tickLblPos val="nextTo"/>
        <c:crossAx val="2028631080"/>
        <c:crosses val="autoZero"/>
        <c:crossBetween val="between"/>
      </c:valAx>
      <c:spPr bwMode="auto">
        <a:prstGeom prst="rect">
          <a:avLst/>
        </a:prstGeom>
        <a:noFill/>
        <a:ln w="25400">
          <a:noFill/>
        </a:ln>
      </c:spPr>
    </c:plotArea>
    <c:plotVisOnly val="1"/>
    <c:dispBlanksAs val="gap"/>
    <c:showDLblsOverMax val="0"/>
  </c:chart>
  <c:spPr bwMode="auto">
    <a:xfrm>
      <a:off x="588430" y="1397000"/>
      <a:ext cx="7956747" cy="4984328"/>
    </a:xfrm>
  </c:spPr>
  <c:txPr>
    <a:bodyPr/>
    <a:lstStyle/>
    <a:p>
      <a:pPr>
        <a:defRPr sz="1800"/>
      </a:pPr>
      <a:endParaRPr lang="fi-FI"/>
    </a:p>
  </c:txPr>
  <c:externalData r:id="rId2">
    <c:autoUpdate val="0"/>
  </c:externalData>
  <c:userShapes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r:id="rId1"/>
</c:chartSpace>
</file>

<file path=ppt/charts/chart2.xml><?xml version="1.0" encoding="utf-8"?>
<c:chartSpace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c:date1904 val="0"/>
  <c:lang val="fi-FI"/>
  <c:roundedCorners val="0"/>
  <mc:AlternateContent>
    <mc:Choice Requires="c14">
      <c14:style val="102"/>
    </mc:Choice>
    <mc:Fallback>
      <c:style val="2"/>
    </mc:Fallback>
  </mc:AlternateContent>
  <c:chart>
    <c:autoTitleDeleted val="0"/>
    <c:plotArea>
      <c:layout>
        <c:manualLayout>
          <c:layoutTarget val="inner"/>
          <c:xMode val="edge"/>
          <c:yMode val="edge"/>
          <c:x val="0.10390001559871576"/>
          <c:y val="0.059497092915601964"/>
          <c:w val="0.65983350334812096"/>
          <c:h val="0.852535134985002"/>
        </c:manualLayout>
      </c:layout>
      <c:lineChart>
        <c:grouping val="standard"/>
        <c:varyColors val="0"/>
        <c:ser>
          <c:idx val="0"/>
          <c:order val="0"/>
          <c:tx>
            <c:strRef>
              <c:f>Sheet1!$B$1</c:f>
              <c:strCache>
                <c:ptCount val="1"/>
                <c:pt idx="0">
                  <c:v xml:space="preserve">At-risk with dyslexia</c:v>
                </c:pt>
              </c:strCache>
            </c:strRef>
          </c:tx>
          <c:spPr bwMode="auto">
            <a:ln w="38100"/>
          </c:spPr>
          <c:marker>
            <c:symbol val="none"/>
          </c:marker>
          <c:dLbls>
            <c:dLbl>
              <c:idx val="0"/>
              <c:layout>
                <c:manualLayout>
                  <c:x val="-0.0064134288109402096"/>
                  <c:y val="0.0044092323075214501"/>
                </c:manualLayout>
              </c:layout>
              <c:showBubbleSize val="0"/>
              <c:showCatName val="0"/>
              <c:showLegendKey val="0"/>
              <c:showPercent val="0"/>
              <c:showSerName val="0"/>
              <c:showVal val="1"/>
            </c:dLbl>
            <c:dLbl>
              <c:idx val="1"/>
              <c:layout>
                <c:manualLayout>
                  <c:x val="-0.0096201432164103196"/>
                  <c:y val="0.017636929230085599"/>
                </c:manualLayout>
              </c:layout>
              <c:showBubbleSize val="0"/>
              <c:showCatName val="0"/>
              <c:showLegendKey val="0"/>
              <c:showPercent val="0"/>
              <c:showSerName val="0"/>
              <c:showVal val="1"/>
            </c:dLbl>
            <c:dLbl>
              <c:idx val="2"/>
              <c:layout>
                <c:manualLayout>
                  <c:x val="0"/>
                  <c:y val="0.033069242306410403"/>
                </c:manualLayout>
              </c:layout>
              <c:showBubbleSize val="0"/>
              <c:showCatName val="0"/>
              <c:showLegendKey val="0"/>
              <c:showPercent val="0"/>
              <c:showSerName val="0"/>
              <c:showVal val="1"/>
            </c:dLbl>
            <c:dLbl>
              <c:idx val="3"/>
              <c:layout>
                <c:manualLayout>
                  <c:x val="0"/>
                  <c:y val="0.0242507776913676"/>
                </c:manualLayout>
              </c:layout>
              <c:showBubbleSize val="0"/>
              <c:showCatName val="0"/>
              <c:showLegendKey val="0"/>
              <c:showPercent val="0"/>
              <c:showSerName val="0"/>
              <c:showVal val="1"/>
            </c:dLbl>
            <c:showBubbleSize val="0"/>
            <c:showCatName val="0"/>
            <c:showLeaderLines val="0"/>
            <c:showLegendKey val="0"/>
            <c:showPercent val="0"/>
            <c:showSerName val="0"/>
            <c:showVal val="1"/>
            <c:spPr bwMode="auto">
              <a:prstGeom prst="rect">
                <a:avLst/>
              </a:prstGeom>
              <a:noFill/>
              <a:ln>
                <a:noFill/>
              </a:ln>
              <a:effectLst/>
            </c:spPr>
            <c:txPr>
              <a:bodyPr/>
              <a:lstStyle/>
              <a:p>
                <a:pPr>
                  <a:defRPr sz="1200"/>
                </a:pPr>
                <a:endParaRPr lang="fi-FI"/>
              </a:p>
            </c:txPr>
          </c:dLbls>
          <c:cat>
            <c:strRef>
              <c:f>Sheet1!$A$2:$A$6</c:f>
              <c:strCache>
                <c:ptCount val="5"/>
                <c:pt idx="0">
                  <c:v>3.5</c:v>
                </c:pt>
                <c:pt idx="1">
                  <c:v>4.5</c:v>
                </c:pt>
                <c:pt idx="2">
                  <c:v>5.0</c:v>
                </c:pt>
                <c:pt idx="3">
                  <c:v>5.5</c:v>
                </c:pt>
                <c:pt idx="4">
                  <c:v>6.5</c:v>
                </c:pt>
              </c:strCache>
            </c:strRef>
          </c:cat>
          <c:val>
            <c:numRef>
              <c:f>Sheet1!$B$2:$B$6</c:f>
              <c:numCache>
                <c:formatCode>General</c:formatCode>
                <c:ptCount val="5"/>
                <c:pt idx="0">
                  <c:v>0.730000000000001</c:v>
                </c:pt>
                <c:pt idx="1">
                  <c:v>4.319999999999998</c:v>
                </c:pt>
                <c:pt idx="2">
                  <c:v>5.35</c:v>
                </c:pt>
                <c:pt idx="3">
                  <c:v>8.1</c:v>
                </c:pt>
                <c:pt idx="4">
                  <c:v>17.19</c:v>
                </c:pt>
              </c:numCache>
            </c:numRef>
          </c:val>
          <c:smooth val="0"/>
        </c:ser>
        <c:ser>
          <c:idx val="1"/>
          <c:order val="1"/>
          <c:tx>
            <c:strRef>
              <c:f>Sheet1!$C$1</c:f>
              <c:strCache>
                <c:ptCount val="1"/>
                <c:pt idx="0">
                  <c:v xml:space="preserve">At-risk with NO dyslexia</c:v>
                </c:pt>
              </c:strCache>
            </c:strRef>
          </c:tx>
          <c:spPr bwMode="auto">
            <a:ln w="38100"/>
          </c:spPr>
          <c:marker>
            <c:symbol val="none"/>
          </c:marker>
          <c:dLbls>
            <c:dLbl>
              <c:idx val="0"/>
              <c:layout>
                <c:manualLayout>
                  <c:x val="-0.0064134288109402096"/>
                  <c:y val="0.0066138484612821404"/>
                </c:manualLayout>
              </c:layout>
              <c:showBubbleSize val="0"/>
              <c:showCatName val="0"/>
              <c:showLegendKey val="0"/>
              <c:showPercent val="0"/>
              <c:showSerName val="0"/>
              <c:showVal val="1"/>
            </c:dLbl>
            <c:dLbl>
              <c:idx val="1"/>
              <c:layout>
                <c:manualLayout>
                  <c:x val="-0.0096201432164103196"/>
                  <c:y val="0.0242507776913676"/>
                </c:manualLayout>
              </c:layout>
              <c:showBubbleSize val="0"/>
              <c:showCatName val="0"/>
              <c:showLegendKey val="0"/>
              <c:showPercent val="0"/>
              <c:showSerName val="0"/>
              <c:showVal val="1"/>
            </c:dLbl>
            <c:dLbl>
              <c:idx val="2"/>
              <c:layout>
                <c:manualLayout>
                  <c:x val="-0.00160335720273506"/>
                  <c:y val="0.019841545383846498"/>
                </c:manualLayout>
              </c:layout>
              <c:showBubbleSize val="0"/>
              <c:showCatName val="0"/>
              <c:showLegendKey val="0"/>
              <c:showPercent val="0"/>
              <c:showSerName val="0"/>
              <c:showVal val="1"/>
            </c:dLbl>
            <c:dLbl>
              <c:idx val="3"/>
              <c:layout>
                <c:manualLayout>
                  <c:x val="-0.0096201432164103196"/>
                  <c:y val="0.033069242306410403"/>
                </c:manualLayout>
              </c:layout>
              <c:showBubbleSize val="0"/>
              <c:showCatName val="0"/>
              <c:showLegendKey val="0"/>
              <c:showPercent val="0"/>
              <c:showSerName val="0"/>
              <c:showVal val="1"/>
            </c:dLbl>
            <c:showBubbleSize val="0"/>
            <c:showCatName val="0"/>
            <c:showLeaderLines val="0"/>
            <c:showLegendKey val="0"/>
            <c:showPercent val="0"/>
            <c:showSerName val="0"/>
            <c:showVal val="1"/>
            <c:spPr bwMode="auto">
              <a:prstGeom prst="rect">
                <a:avLst/>
              </a:prstGeom>
              <a:noFill/>
              <a:ln>
                <a:noFill/>
              </a:ln>
              <a:effectLst/>
            </c:spPr>
            <c:txPr>
              <a:bodyPr/>
              <a:lstStyle/>
              <a:p>
                <a:pPr>
                  <a:defRPr sz="1200"/>
                </a:pPr>
                <a:endParaRPr lang="fi-FI"/>
              </a:p>
            </c:txPr>
          </c:dLbls>
          <c:cat>
            <c:strRef>
              <c:f>Sheet1!$A$2:$A$6</c:f>
              <c:strCache>
                <c:ptCount val="5"/>
                <c:pt idx="0">
                  <c:v>3.5</c:v>
                </c:pt>
                <c:pt idx="1">
                  <c:v>4.5</c:v>
                </c:pt>
                <c:pt idx="2">
                  <c:v>5.0</c:v>
                </c:pt>
                <c:pt idx="3">
                  <c:v>5.5</c:v>
                </c:pt>
                <c:pt idx="4">
                  <c:v>6.5</c:v>
                </c:pt>
              </c:strCache>
            </c:strRef>
          </c:cat>
          <c:val>
            <c:numRef>
              <c:f>Sheet1!$C$2:$C$6</c:f>
              <c:numCache>
                <c:formatCode>General</c:formatCode>
                <c:ptCount val="5"/>
                <c:pt idx="0">
                  <c:v>2.55</c:v>
                </c:pt>
                <c:pt idx="1">
                  <c:v>7.68</c:v>
                </c:pt>
                <c:pt idx="2">
                  <c:v>10.19</c:v>
                </c:pt>
                <c:pt idx="3">
                  <c:v>12.87000000000001</c:v>
                </c:pt>
                <c:pt idx="4">
                  <c:v>20.99</c:v>
                </c:pt>
              </c:numCache>
            </c:numRef>
          </c:val>
          <c:smooth val="0"/>
        </c:ser>
        <c:ser>
          <c:idx val="2"/>
          <c:order val="2"/>
          <c:tx>
            <c:strRef>
              <c:f>Sheet1!$D$1</c:f>
              <c:strCache>
                <c:ptCount val="1"/>
                <c:pt idx="0">
                  <c:v xml:space="preserve">Controls with NO dyslexia</c:v>
                </c:pt>
              </c:strCache>
            </c:strRef>
          </c:tx>
          <c:spPr bwMode="auto">
            <a:ln w="38100"/>
          </c:spPr>
          <c:marker>
            <c:symbol val="none"/>
          </c:marker>
          <c:dLbls>
            <c:dLbl>
              <c:idx val="0"/>
              <c:layout>
                <c:manualLayout>
                  <c:x val="-0.0064134288109402096"/>
                  <c:y val="-0.039683090767692497"/>
                </c:manualLayout>
              </c:layout>
              <c:showBubbleSize val="0"/>
              <c:showCatName val="0"/>
              <c:showLegendKey val="0"/>
              <c:showPercent val="0"/>
              <c:showSerName val="0"/>
              <c:showVal val="1"/>
            </c:dLbl>
            <c:dLbl>
              <c:idx val="1"/>
              <c:layout>
                <c:manualLayout>
                  <c:x val="-0.0112235004191455"/>
                  <c:y val="-0.044092496667037802"/>
                </c:manualLayout>
              </c:layout>
              <c:showBubbleSize val="0"/>
              <c:showCatName val="0"/>
              <c:showLegendKey val="0"/>
              <c:showPercent val="0"/>
              <c:showSerName val="0"/>
              <c:showVal val="1"/>
            </c:dLbl>
            <c:dLbl>
              <c:idx val="2"/>
              <c:layout>
                <c:manualLayout>
                  <c:x val="0"/>
                  <c:y val="-0.039683090767692497"/>
                </c:manualLayout>
              </c:layout>
              <c:showBubbleSize val="0"/>
              <c:showCatName val="0"/>
              <c:showLegendKey val="0"/>
              <c:showPercent val="0"/>
              <c:showSerName val="0"/>
              <c:showVal val="1"/>
            </c:dLbl>
            <c:dLbl>
              <c:idx val="3"/>
              <c:layout>
                <c:manualLayout>
                  <c:x val="-0.0112235004191455"/>
                  <c:y val="-0.0352738584601716"/>
                </c:manualLayout>
              </c:layout>
              <c:showBubbleSize val="0"/>
              <c:showCatName val="0"/>
              <c:showLegendKey val="0"/>
              <c:showPercent val="0"/>
              <c:showSerName val="0"/>
              <c:showVal val="1"/>
            </c:dLbl>
            <c:showBubbleSize val="0"/>
            <c:showCatName val="0"/>
            <c:showLeaderLines val="0"/>
            <c:showLegendKey val="0"/>
            <c:showPercent val="0"/>
            <c:showSerName val="0"/>
            <c:showVal val="1"/>
            <c:spPr bwMode="auto">
              <a:prstGeom prst="rect">
                <a:avLst/>
              </a:prstGeom>
              <a:noFill/>
              <a:ln>
                <a:noFill/>
              </a:ln>
              <a:effectLst/>
            </c:spPr>
            <c:txPr>
              <a:bodyPr/>
              <a:lstStyle/>
              <a:p>
                <a:pPr>
                  <a:defRPr sz="1200"/>
                </a:pPr>
                <a:endParaRPr lang="fi-FI"/>
              </a:p>
            </c:txPr>
          </c:dLbls>
          <c:cat>
            <c:strRef>
              <c:f>Sheet1!$A$2:$A$6</c:f>
              <c:strCache>
                <c:ptCount val="5"/>
                <c:pt idx="0">
                  <c:v>3.5</c:v>
                </c:pt>
                <c:pt idx="1">
                  <c:v>4.5</c:v>
                </c:pt>
                <c:pt idx="2">
                  <c:v>5.0</c:v>
                </c:pt>
                <c:pt idx="3">
                  <c:v>5.5</c:v>
                </c:pt>
                <c:pt idx="4">
                  <c:v>6.5</c:v>
                </c:pt>
              </c:strCache>
            </c:strRef>
          </c:cat>
          <c:val>
            <c:numRef>
              <c:f>Sheet1!$D$2:$D$6</c:f>
              <c:numCache>
                <c:formatCode>General</c:formatCode>
                <c:ptCount val="5"/>
                <c:pt idx="0">
                  <c:v>3.12</c:v>
                </c:pt>
                <c:pt idx="1">
                  <c:v>10.07</c:v>
                </c:pt>
                <c:pt idx="2">
                  <c:v>12.44</c:v>
                </c:pt>
                <c:pt idx="3">
                  <c:v>15.47</c:v>
                </c:pt>
                <c:pt idx="4">
                  <c:v>24.23</c:v>
                </c:pt>
              </c:numCache>
            </c:numRef>
          </c:val>
          <c:smooth val="0"/>
        </c:ser>
        <c:dLbls>
          <c:showBubbleSize val="0"/>
          <c:showCatName val="0"/>
          <c:showLeaderLines val="0"/>
          <c:showLegendKey val="0"/>
          <c:showPercent val="0"/>
          <c:showSerName val="0"/>
          <c:showVal val="0"/>
        </c:dLbls>
        <c:smooth val="0"/>
        <c:axId val="374931808"/>
        <c:axId val="374927328"/>
      </c:lineChart>
      <c:catAx>
        <c:axId val="374931808"/>
        <c:scaling>
          <c:orientation val="minMax"/>
        </c:scaling>
        <c:delete val="0"/>
        <c:axPos val="b"/>
        <c:numFmt formatCode="General" sourceLinked="1"/>
        <c:majorTickMark val="none"/>
        <c:minorTickMark val="cross"/>
        <c:tickLblPos val="nextTo"/>
        <c:crossAx val="374927328"/>
        <c:crosses val="autoZero"/>
        <c:auto val="1"/>
        <c:lblAlgn val="ctr"/>
        <c:lblOffset val="100"/>
        <c:noMultiLvlLbl val="0"/>
      </c:catAx>
      <c:valAx>
        <c:axId val="374927328"/>
        <c:scaling>
          <c:orientation val="minMax"/>
          <c:max val="30"/>
        </c:scaling>
        <c:delete val="0"/>
        <c:axPos val="l"/>
        <c:majorGridlines>
          <c:spPr bwMode="auto"/>
        </c:majorGridlines>
        <c:numFmt formatCode="General" sourceLinked="1"/>
        <c:majorTickMark val="out"/>
        <c:minorTickMark val="cross"/>
        <c:tickLblPos val="nextTo"/>
        <c:crossAx val="374931808"/>
        <c:crosses val="autoZero"/>
        <c:crossBetween val="between"/>
        <c:majorUnit val="5"/>
        <c:minorUnit val="2.5"/>
      </c:valAx>
    </c:plotArea>
    <c:legend>
      <c:legendPos val="r"/>
      <c:legendEntry>
        <c:idx val="0"/>
        <c:txPr>
          <a:bodyPr/>
          <a:lstStyle/>
          <a:p>
            <a:pPr>
              <a:defRPr sz="1200" b="1"/>
            </a:pPr>
            <a:endParaRPr lang="fi-FI"/>
          </a:p>
        </c:txPr>
      </c:legendEntry>
      <c:legendEntry>
        <c:idx val="1"/>
        <c:txPr>
          <a:bodyPr/>
          <a:lstStyle/>
          <a:p>
            <a:pPr>
              <a:defRPr sz="1200" b="1"/>
            </a:pPr>
            <a:endParaRPr lang="fi-FI"/>
          </a:p>
        </c:txPr>
      </c:legendEntry>
      <c:legendEntry>
        <c:idx val="2"/>
        <c:txPr>
          <a:bodyPr/>
          <a:lstStyle/>
          <a:p>
            <a:pPr>
              <a:defRPr sz="1200" b="1"/>
            </a:pPr>
            <a:endParaRPr lang="fi-FI"/>
          </a:p>
        </c:txPr>
      </c:legendEntry>
      <c:layout>
        <c:manualLayout>
          <c:xMode val="edge"/>
          <c:yMode val="edge"/>
          <c:x val="0.75695326781872796"/>
          <c:y val="0.027626617875791602"/>
          <c:w val="0.238236660573068"/>
          <c:h val="0.47292071714254003"/>
        </c:manualLayout>
      </c:layout>
      <c:overlay val="0"/>
      <c:txPr>
        <a:bodyPr/>
        <a:lstStyle/>
        <a:p>
          <a:pPr>
            <a:defRPr sz="1400" b="1"/>
          </a:pPr>
          <a:endParaRPr lang="fi-FI"/>
        </a:p>
      </c:txPr>
    </c:legend>
    <c:plotVisOnly val="1"/>
    <c:dispBlanksAs val="gap"/>
    <c:showDLblsOverMax val="0"/>
  </c:chart>
  <c:spPr bwMode="auto">
    <a:xfrm>
      <a:off x="2425263" y="1268760"/>
      <a:ext cx="4455495" cy="4320480"/>
    </a:xfrm>
  </c:spPr>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c:date1904 val="0"/>
  <c:lang val="fi-FI"/>
  <c:roundedCorners val="0"/>
  <mc:AlternateContent>
    <mc:Choice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60962066323"/>
          <c:y val="0.077981738708763404"/>
          <c:w val="0.87436588858166397"/>
          <c:h val="0.58945020141623705"/>
        </c:manualLayout>
      </c:layout>
      <c:lineChart>
        <c:grouping val="standard"/>
        <c:varyColors val="0"/>
        <c:ser>
          <c:idx val="0"/>
          <c:order val="0"/>
          <c:tx>
            <c:strRef>
              <c:f>Sheet1!$C$1</c:f>
              <c:strCache>
                <c:ptCount val="1"/>
                <c:pt idx="0">
                  <c:v xml:space="preserve">Declining, N = 35</c:v>
                </c:pt>
              </c:strCache>
            </c:strRef>
          </c:tx>
          <c:spPr bwMode="auto">
            <a:prstGeom prst="rect">
              <a:avLst/>
            </a:prstGeom>
            <a:ln w="25400" cap="rnd" cmpd="sng" algn="ctr">
              <a:solidFill>
                <a:schemeClr val="tx2">
                  <a:lumMod val="75000"/>
                </a:schemeClr>
              </a:solidFill>
              <a:prstDash val="solid"/>
              <a:round/>
            </a:ln>
          </c:spPr>
          <c:marker>
            <c:symbol val="circle"/>
            <c:size val="6"/>
            <c:spPr bwMode="auto">
              <a:prstGeom prst="rect">
                <a:avLst/>
              </a:prstGeom>
              <a:solidFill>
                <a:srgbClr val="FFFFFF"/>
              </a:solidFill>
              <a:ln w="19050" cap="flat" cmpd="sng" algn="ctr">
                <a:solidFill>
                  <a:schemeClr val="tx2"/>
                </a:solidFill>
                <a:prstDash val="solid"/>
                <a:round/>
              </a:ln>
            </c:spPr>
          </c:marker>
          <c:cat>
            <c:multiLvlStrRef>
              <c:f>Sheet1!$A$2:$B$37</c:f>
              <c:multiLvlStrCache>
                <c:ptCount val="36"/>
                <c:lvl>
                  <c:pt idx="0">
                    <c:v>1</c:v>
                  </c:pt>
                  <c:pt idx="1">
                    <c:v>2,5</c:v>
                  </c:pt>
                  <c:pt idx="2">
                    <c:v>3,5</c:v>
                  </c:pt>
                  <c:pt idx="3">
                    <c:v>5</c:v>
                  </c:pt>
                  <c:pt idx="5">
                    <c:v>1,5</c:v>
                  </c:pt>
                  <c:pt idx="6">
                    <c:v>2</c:v>
                  </c:pt>
                  <c:pt idx="7">
                    <c:v>3,5</c:v>
                  </c:pt>
                  <c:pt idx="8">
                    <c:v>5,5</c:v>
                  </c:pt>
                  <c:pt idx="10">
                    <c:v>2,5</c:v>
                  </c:pt>
                  <c:pt idx="11">
                    <c:v>3,5</c:v>
                  </c:pt>
                  <c:pt idx="12">
                    <c:v>5</c:v>
                  </c:pt>
                  <c:pt idx="14">
                    <c:v>3,5</c:v>
                  </c:pt>
                  <c:pt idx="15">
                    <c:v>4,5</c:v>
                  </c:pt>
                  <c:pt idx="16">
                    <c:v>5,5</c:v>
                  </c:pt>
                  <c:pt idx="17">
                    <c:v>6,5</c:v>
                  </c:pt>
                  <c:pt idx="19">
                    <c:v>3,5</c:v>
                  </c:pt>
                  <c:pt idx="20">
                    <c:v>4,5</c:v>
                  </c:pt>
                  <c:pt idx="21">
                    <c:v>5</c:v>
                  </c:pt>
                  <c:pt idx="22">
                    <c:v>5,5</c:v>
                  </c:pt>
                  <c:pt idx="23">
                    <c:v>6,5</c:v>
                  </c:pt>
                  <c:pt idx="25">
                    <c:v>3,5</c:v>
                  </c:pt>
                  <c:pt idx="26">
                    <c:v>5</c:v>
                  </c:pt>
                  <c:pt idx="27">
                    <c:v>6,5</c:v>
                  </c:pt>
                  <c:pt idx="29">
                    <c:v>3,5</c:v>
                  </c:pt>
                  <c:pt idx="30">
                    <c:v>5,5</c:v>
                  </c:pt>
                  <c:pt idx="31">
                    <c:v>6,5</c:v>
                  </c:pt>
                  <c:pt idx="33">
                    <c:v>7,0-8,0</c:v>
                  </c:pt>
                  <c:pt idx="35">
                    <c:v>15</c:v>
                  </c:pt>
                </c:lvl>
                <c:lvl>
                  <c:pt idx="0">
                    <c:v xml:space="preserve">Receptive language</c:v>
                  </c:pt>
                  <c:pt idx="5">
                    <c:v xml:space="preserve">Expressive language</c:v>
                  </c:pt>
                  <c:pt idx="10">
                    <c:v>Morphology</c:v>
                  </c:pt>
                  <c:pt idx="14">
                    <c:v>Phonology</c:v>
                  </c:pt>
                  <c:pt idx="19">
                    <c:v xml:space="preserve">Letter knowledge</c:v>
                  </c:pt>
                  <c:pt idx="25">
                    <c:v>Memory</c:v>
                  </c:pt>
                  <c:pt idx="29">
                    <c:v xml:space="preserve">Rapid naming</c:v>
                  </c:pt>
                  <c:pt idx="33">
                    <c:v>Reading</c:v>
                  </c:pt>
                  <c:pt idx="35">
                    <c:v>PISA</c:v>
                  </c:pt>
                </c:lvl>
              </c:multiLvlStrCache>
            </c:multiLvlStrRef>
          </c:cat>
          <c:val>
            <c:numRef>
              <c:f>Sheet1!$C$2:$C$37</c:f>
              <c:numCache>
                <c:formatCode>0.00</c:formatCode>
                <c:ptCount val="36"/>
                <c:pt idx="0">
                  <c:v>-0.15</c:v>
                </c:pt>
                <c:pt idx="1">
                  <c:v>-0.29</c:v>
                </c:pt>
                <c:pt idx="2">
                  <c:v>-0.160000000000001</c:v>
                </c:pt>
                <c:pt idx="3">
                  <c:v>-0.700000000000001</c:v>
                </c:pt>
                <c:pt idx="5">
                  <c:v>-0.43</c:v>
                </c:pt>
                <c:pt idx="6">
                  <c:v>-0.670000000000006</c:v>
                </c:pt>
                <c:pt idx="7">
                  <c:v>-0.690000000000005</c:v>
                </c:pt>
                <c:pt idx="8">
                  <c:v>-0.830000000000001</c:v>
                </c:pt>
                <c:pt idx="10">
                  <c:v>-0.02</c:v>
                </c:pt>
                <c:pt idx="11">
                  <c:v>-0.700000000000001</c:v>
                </c:pt>
                <c:pt idx="12">
                  <c:v>-0.840000000000001</c:v>
                </c:pt>
                <c:pt idx="14">
                  <c:v>-0.650000000000005</c:v>
                </c:pt>
                <c:pt idx="15">
                  <c:v>-0.870000000000005</c:v>
                </c:pt>
                <c:pt idx="16">
                  <c:v>-1.18000000000001</c:v>
                </c:pt>
                <c:pt idx="17">
                  <c:v>-1.12999999999999</c:v>
                </c:pt>
                <c:pt idx="19">
                  <c:v>0.11</c:v>
                </c:pt>
                <c:pt idx="20">
                  <c:v>-0.0600000000000004</c:v>
                </c:pt>
                <c:pt idx="21">
                  <c:v>-0.220000000000001</c:v>
                </c:pt>
                <c:pt idx="22">
                  <c:v>-0.28</c:v>
                </c:pt>
                <c:pt idx="23">
                  <c:v>-0.720000000000001</c:v>
                </c:pt>
                <c:pt idx="25">
                  <c:v>-0.42</c:v>
                </c:pt>
                <c:pt idx="26">
                  <c:v>-0.840000000000001</c:v>
                </c:pt>
                <c:pt idx="27">
                  <c:v>-0.4</c:v>
                </c:pt>
                <c:pt idx="29">
                  <c:v>0.11</c:v>
                </c:pt>
                <c:pt idx="30">
                  <c:v>-0.07</c:v>
                </c:pt>
                <c:pt idx="31">
                  <c:v>-0.25</c:v>
                </c:pt>
                <c:pt idx="33">
                  <c:v>-1.08</c:v>
                </c:pt>
                <c:pt idx="35">
                  <c:v>-0.37</c:v>
                </c:pt>
              </c:numCache>
            </c:numRef>
          </c:val>
          <c:smooth val="0"/>
        </c:ser>
        <c:ser>
          <c:idx val="1"/>
          <c:order val="1"/>
          <c:tx>
            <c:strRef>
              <c:f>Sheet1!$D$1</c:f>
              <c:strCache>
                <c:ptCount val="1"/>
                <c:pt idx="0">
                  <c:v xml:space="preserve">Typical, N = 85</c:v>
                </c:pt>
              </c:strCache>
            </c:strRef>
          </c:tx>
          <c:spPr bwMode="auto">
            <a:prstGeom prst="rect">
              <a:avLst/>
            </a:prstGeom>
            <a:ln w="31750" cap="rnd" cmpd="sng" algn="ctr">
              <a:solidFill>
                <a:srgbClr val="000000"/>
              </a:solidFill>
              <a:prstDash val="solid"/>
              <a:round/>
            </a:ln>
          </c:spPr>
          <c:marker>
            <c:symbol val="diamond"/>
            <c:size val="6"/>
            <c:spPr bwMode="auto">
              <a:prstGeom prst="rect">
                <a:avLst/>
              </a:prstGeom>
              <a:solidFill>
                <a:srgbClr val="FFFFFF"/>
              </a:solidFill>
              <a:ln w="19050" cap="flat" cmpd="sng" algn="ctr">
                <a:solidFill>
                  <a:srgbClr val="000000"/>
                </a:solidFill>
                <a:prstDash val="solid"/>
                <a:round/>
              </a:ln>
            </c:spPr>
          </c:marker>
          <c:cat>
            <c:multiLvlStrRef>
              <c:f>Sheet1!$A$2:$B$37</c:f>
              <c:multiLvlStrCache>
                <c:ptCount val="36"/>
                <c:lvl>
                  <c:pt idx="0">
                    <c:v>1</c:v>
                  </c:pt>
                  <c:pt idx="1">
                    <c:v>2,5</c:v>
                  </c:pt>
                  <c:pt idx="2">
                    <c:v>3,5</c:v>
                  </c:pt>
                  <c:pt idx="3">
                    <c:v>5</c:v>
                  </c:pt>
                  <c:pt idx="5">
                    <c:v>1,5</c:v>
                  </c:pt>
                  <c:pt idx="6">
                    <c:v>2</c:v>
                  </c:pt>
                  <c:pt idx="7">
                    <c:v>3,5</c:v>
                  </c:pt>
                  <c:pt idx="8">
                    <c:v>5,5</c:v>
                  </c:pt>
                  <c:pt idx="10">
                    <c:v>2,5</c:v>
                  </c:pt>
                  <c:pt idx="11">
                    <c:v>3,5</c:v>
                  </c:pt>
                  <c:pt idx="12">
                    <c:v>5</c:v>
                  </c:pt>
                  <c:pt idx="14">
                    <c:v>3,5</c:v>
                  </c:pt>
                  <c:pt idx="15">
                    <c:v>4,5</c:v>
                  </c:pt>
                  <c:pt idx="16">
                    <c:v>5,5</c:v>
                  </c:pt>
                  <c:pt idx="17">
                    <c:v>6,5</c:v>
                  </c:pt>
                  <c:pt idx="19">
                    <c:v>3,5</c:v>
                  </c:pt>
                  <c:pt idx="20">
                    <c:v>4,5</c:v>
                  </c:pt>
                  <c:pt idx="21">
                    <c:v>5</c:v>
                  </c:pt>
                  <c:pt idx="22">
                    <c:v>5,5</c:v>
                  </c:pt>
                  <c:pt idx="23">
                    <c:v>6,5</c:v>
                  </c:pt>
                  <c:pt idx="25">
                    <c:v>3,5</c:v>
                  </c:pt>
                  <c:pt idx="26">
                    <c:v>5</c:v>
                  </c:pt>
                  <c:pt idx="27">
                    <c:v>6,5</c:v>
                  </c:pt>
                  <c:pt idx="29">
                    <c:v>3,5</c:v>
                  </c:pt>
                  <c:pt idx="30">
                    <c:v>5,5</c:v>
                  </c:pt>
                  <c:pt idx="31">
                    <c:v>6,5</c:v>
                  </c:pt>
                  <c:pt idx="33">
                    <c:v>7,0-8,0</c:v>
                  </c:pt>
                  <c:pt idx="35">
                    <c:v>15</c:v>
                  </c:pt>
                </c:lvl>
                <c:lvl>
                  <c:pt idx="0">
                    <c:v xml:space="preserve">Receptive language</c:v>
                  </c:pt>
                  <c:pt idx="5">
                    <c:v xml:space="preserve">Expressive language</c:v>
                  </c:pt>
                  <c:pt idx="10">
                    <c:v>Morphology</c:v>
                  </c:pt>
                  <c:pt idx="14">
                    <c:v>Phonology</c:v>
                  </c:pt>
                  <c:pt idx="19">
                    <c:v xml:space="preserve">Letter knowledge</c:v>
                  </c:pt>
                  <c:pt idx="25">
                    <c:v>Memory</c:v>
                  </c:pt>
                  <c:pt idx="29">
                    <c:v xml:space="preserve">Rapid naming</c:v>
                  </c:pt>
                  <c:pt idx="33">
                    <c:v>Reading</c:v>
                  </c:pt>
                  <c:pt idx="35">
                    <c:v>PISA</c:v>
                  </c:pt>
                </c:lvl>
              </c:multiLvlStrCache>
            </c:multiLvlStrRef>
          </c:cat>
          <c:val>
            <c:numRef>
              <c:f>Sheet1!$D$2:$D$37</c:f>
              <c:numCache>
                <c:formatCode>0.00</c:formatCode>
                <c:ptCount val="36"/>
                <c:pt idx="0">
                  <c:v>-0.37</c:v>
                </c:pt>
                <c:pt idx="1">
                  <c:v>-0.57</c:v>
                </c:pt>
                <c:pt idx="2">
                  <c:v>-0.45</c:v>
                </c:pt>
                <c:pt idx="3">
                  <c:v>-0.310000000000002</c:v>
                </c:pt>
                <c:pt idx="5">
                  <c:v>-0.18</c:v>
                </c:pt>
                <c:pt idx="6">
                  <c:v>-0.27</c:v>
                </c:pt>
                <c:pt idx="7">
                  <c:v>-0.55</c:v>
                </c:pt>
                <c:pt idx="8">
                  <c:v>-0.3</c:v>
                </c:pt>
                <c:pt idx="10">
                  <c:v>-0.720000000000001</c:v>
                </c:pt>
                <c:pt idx="11">
                  <c:v>-0.46</c:v>
                </c:pt>
                <c:pt idx="12">
                  <c:v>-0.14</c:v>
                </c:pt>
                <c:pt idx="14">
                  <c:v>-0.190000000000001</c:v>
                </c:pt>
                <c:pt idx="15">
                  <c:v>-0.0300000000000002</c:v>
                </c:pt>
                <c:pt idx="16">
                  <c:v>0.12</c:v>
                </c:pt>
                <c:pt idx="17">
                  <c:v>0.24</c:v>
                </c:pt>
                <c:pt idx="19">
                  <c:v>-0.160000000000001</c:v>
                </c:pt>
                <c:pt idx="20">
                  <c:v>0.0300000000000002</c:v>
                </c:pt>
                <c:pt idx="21">
                  <c:v>0.13</c:v>
                </c:pt>
                <c:pt idx="22">
                  <c:v>0.17</c:v>
                </c:pt>
                <c:pt idx="23">
                  <c:v>0.23</c:v>
                </c:pt>
                <c:pt idx="25">
                  <c:v>-0.3</c:v>
                </c:pt>
                <c:pt idx="26">
                  <c:v>-0.25</c:v>
                </c:pt>
                <c:pt idx="27">
                  <c:v>-0.0600000000000004</c:v>
                </c:pt>
                <c:pt idx="29">
                  <c:v>0.0100000000000001</c:v>
                </c:pt>
                <c:pt idx="30">
                  <c:v>0.190000000000001</c:v>
                </c:pt>
                <c:pt idx="31">
                  <c:v>0.160000000000001</c:v>
                </c:pt>
                <c:pt idx="33">
                  <c:v>0.15</c:v>
                </c:pt>
                <c:pt idx="35">
                  <c:v>0.220000000000001</c:v>
                </c:pt>
              </c:numCache>
            </c:numRef>
          </c:val>
          <c:smooth val="0"/>
        </c:ser>
        <c:ser>
          <c:idx val="2"/>
          <c:order val="2"/>
          <c:tx>
            <c:strRef>
              <c:f>Sheet1!$E$1</c:f>
              <c:strCache>
                <c:ptCount val="1"/>
                <c:pt idx="0">
                  <c:v xml:space="preserve">Dysfluent, N = 12</c:v>
                </c:pt>
              </c:strCache>
            </c:strRef>
          </c:tx>
          <c:spPr bwMode="auto">
            <a:prstGeom prst="rect">
              <a:avLst/>
            </a:prstGeom>
            <a:ln w="31750" cap="rnd" cmpd="sng" algn="ctr">
              <a:solidFill>
                <a:schemeClr val="accent4">
                  <a:lumMod val="75000"/>
                </a:schemeClr>
              </a:solidFill>
              <a:prstDash val="solid"/>
              <a:round/>
            </a:ln>
          </c:spPr>
          <c:marker>
            <c:symbol val="triangle"/>
            <c:size val="6"/>
            <c:spPr bwMode="auto">
              <a:prstGeom prst="rect">
                <a:avLst/>
              </a:prstGeom>
              <a:solidFill>
                <a:srgbClr val="FFFFFF"/>
              </a:solidFill>
              <a:ln w="19050" cap="flat" cmpd="sng" algn="ctr">
                <a:solidFill>
                  <a:schemeClr val="accent4">
                    <a:lumMod val="75000"/>
                  </a:schemeClr>
                </a:solidFill>
                <a:prstDash val="solid"/>
                <a:round/>
              </a:ln>
            </c:spPr>
          </c:marker>
          <c:cat>
            <c:multiLvlStrRef>
              <c:f>Sheet1!$A$2:$B$37</c:f>
              <c:multiLvlStrCache>
                <c:ptCount val="36"/>
                <c:lvl>
                  <c:pt idx="0">
                    <c:v>1</c:v>
                  </c:pt>
                  <c:pt idx="1">
                    <c:v>2,5</c:v>
                  </c:pt>
                  <c:pt idx="2">
                    <c:v>3,5</c:v>
                  </c:pt>
                  <c:pt idx="3">
                    <c:v>5</c:v>
                  </c:pt>
                  <c:pt idx="5">
                    <c:v>1,5</c:v>
                  </c:pt>
                  <c:pt idx="6">
                    <c:v>2</c:v>
                  </c:pt>
                  <c:pt idx="7">
                    <c:v>3,5</c:v>
                  </c:pt>
                  <c:pt idx="8">
                    <c:v>5,5</c:v>
                  </c:pt>
                  <c:pt idx="10">
                    <c:v>2,5</c:v>
                  </c:pt>
                  <c:pt idx="11">
                    <c:v>3,5</c:v>
                  </c:pt>
                  <c:pt idx="12">
                    <c:v>5</c:v>
                  </c:pt>
                  <c:pt idx="14">
                    <c:v>3,5</c:v>
                  </c:pt>
                  <c:pt idx="15">
                    <c:v>4,5</c:v>
                  </c:pt>
                  <c:pt idx="16">
                    <c:v>5,5</c:v>
                  </c:pt>
                  <c:pt idx="17">
                    <c:v>6,5</c:v>
                  </c:pt>
                  <c:pt idx="19">
                    <c:v>3,5</c:v>
                  </c:pt>
                  <c:pt idx="20">
                    <c:v>4,5</c:v>
                  </c:pt>
                  <c:pt idx="21">
                    <c:v>5</c:v>
                  </c:pt>
                  <c:pt idx="22">
                    <c:v>5,5</c:v>
                  </c:pt>
                  <c:pt idx="23">
                    <c:v>6,5</c:v>
                  </c:pt>
                  <c:pt idx="25">
                    <c:v>3,5</c:v>
                  </c:pt>
                  <c:pt idx="26">
                    <c:v>5</c:v>
                  </c:pt>
                  <c:pt idx="27">
                    <c:v>6,5</c:v>
                  </c:pt>
                  <c:pt idx="29">
                    <c:v>3,5</c:v>
                  </c:pt>
                  <c:pt idx="30">
                    <c:v>5,5</c:v>
                  </c:pt>
                  <c:pt idx="31">
                    <c:v>6,5</c:v>
                  </c:pt>
                  <c:pt idx="33">
                    <c:v>7,0-8,0</c:v>
                  </c:pt>
                  <c:pt idx="35">
                    <c:v>15</c:v>
                  </c:pt>
                </c:lvl>
                <c:lvl>
                  <c:pt idx="0">
                    <c:v xml:space="preserve">Receptive language</c:v>
                  </c:pt>
                  <c:pt idx="5">
                    <c:v xml:space="preserve">Expressive language</c:v>
                  </c:pt>
                  <c:pt idx="10">
                    <c:v>Morphology</c:v>
                  </c:pt>
                  <c:pt idx="14">
                    <c:v>Phonology</c:v>
                  </c:pt>
                  <c:pt idx="19">
                    <c:v xml:space="preserve">Letter knowledge</c:v>
                  </c:pt>
                  <c:pt idx="25">
                    <c:v>Memory</c:v>
                  </c:pt>
                  <c:pt idx="29">
                    <c:v xml:space="preserve">Rapid naming</c:v>
                  </c:pt>
                  <c:pt idx="33">
                    <c:v>Reading</c:v>
                  </c:pt>
                  <c:pt idx="35">
                    <c:v>PISA</c:v>
                  </c:pt>
                </c:lvl>
              </c:multiLvlStrCache>
            </c:multiLvlStrRef>
          </c:cat>
          <c:val>
            <c:numRef>
              <c:f>Sheet1!$E$2:$E$37</c:f>
              <c:numCache>
                <c:formatCode>0.00</c:formatCode>
                <c:ptCount val="36"/>
                <c:pt idx="0">
                  <c:v>-0.0600000000000004</c:v>
                </c:pt>
                <c:pt idx="1">
                  <c:v>-0.820000000000001</c:v>
                </c:pt>
                <c:pt idx="2">
                  <c:v>-0.35</c:v>
                </c:pt>
                <c:pt idx="3">
                  <c:v>-0.870000000000005</c:v>
                </c:pt>
                <c:pt idx="5">
                  <c:v>-0.0600000000000004</c:v>
                </c:pt>
                <c:pt idx="6">
                  <c:v>-0.340000000000002</c:v>
                </c:pt>
                <c:pt idx="7">
                  <c:v>-0.940000000000001</c:v>
                </c:pt>
                <c:pt idx="8">
                  <c:v>0</c:v>
                </c:pt>
                <c:pt idx="10">
                  <c:v>-0.830000000000001</c:v>
                </c:pt>
                <c:pt idx="11">
                  <c:v>-1.14999999999999</c:v>
                </c:pt>
                <c:pt idx="12">
                  <c:v>-1.08</c:v>
                </c:pt>
                <c:pt idx="14">
                  <c:v>-0.950000000000001</c:v>
                </c:pt>
                <c:pt idx="15">
                  <c:v>-1.12</c:v>
                </c:pt>
                <c:pt idx="16">
                  <c:v>-0.78</c:v>
                </c:pt>
                <c:pt idx="17">
                  <c:v>-0.730000000000001</c:v>
                </c:pt>
                <c:pt idx="19">
                  <c:v>-0.47</c:v>
                </c:pt>
                <c:pt idx="20">
                  <c:v>-0.81</c:v>
                </c:pt>
                <c:pt idx="21">
                  <c:v>-0.850000000000001</c:v>
                </c:pt>
                <c:pt idx="22">
                  <c:v>-0.940000000000001</c:v>
                </c:pt>
                <c:pt idx="23">
                  <c:v>-0.860000000000001</c:v>
                </c:pt>
                <c:pt idx="25">
                  <c:v>-1</c:v>
                </c:pt>
                <c:pt idx="26">
                  <c:v>-0.750000000000005</c:v>
                </c:pt>
                <c:pt idx="27">
                  <c:v>-0.21</c:v>
                </c:pt>
                <c:pt idx="29">
                  <c:v>-0.680000000000004</c:v>
                </c:pt>
                <c:pt idx="30">
                  <c:v>-2.9</c:v>
                </c:pt>
                <c:pt idx="31">
                  <c:v>-2.12</c:v>
                </c:pt>
                <c:pt idx="33">
                  <c:v>-1.03</c:v>
                </c:pt>
                <c:pt idx="35">
                  <c:v>-0.54</c:v>
                </c:pt>
              </c:numCache>
            </c:numRef>
          </c:val>
          <c:smooth val="0"/>
        </c:ser>
        <c:ser>
          <c:idx val="3"/>
          <c:order val="3"/>
          <c:tx>
            <c:strRef>
              <c:f>Sheet1!$F$1</c:f>
              <c:strCache>
                <c:ptCount val="1"/>
                <c:pt idx="0">
                  <c:v xml:space="preserve">Unexpected, N = 67</c:v>
                </c:pt>
              </c:strCache>
            </c:strRef>
          </c:tx>
          <c:spPr bwMode="auto">
            <a:prstGeom prst="rect">
              <a:avLst/>
            </a:prstGeom>
            <a:ln w="31750" cap="rnd" cmpd="sng" algn="ctr">
              <a:solidFill>
                <a:srgbClr val="FF0000"/>
              </a:solidFill>
              <a:prstDash val="solid"/>
              <a:round/>
            </a:ln>
          </c:spPr>
          <c:marker>
            <c:symbol val="square"/>
            <c:size val="6"/>
            <c:spPr bwMode="auto">
              <a:prstGeom prst="rect">
                <a:avLst/>
              </a:prstGeom>
              <a:solidFill>
                <a:srgbClr val="FFFFFF"/>
              </a:solidFill>
              <a:ln w="19050" cap="flat" cmpd="sng" algn="ctr">
                <a:solidFill>
                  <a:srgbClr val="FF0000"/>
                </a:solidFill>
                <a:prstDash val="solid"/>
                <a:round/>
              </a:ln>
            </c:spPr>
          </c:marker>
          <c:cat>
            <c:multiLvlStrRef>
              <c:f>Sheet1!$A$2:$B$37</c:f>
              <c:multiLvlStrCache>
                <c:ptCount val="36"/>
                <c:lvl>
                  <c:pt idx="0">
                    <c:v>1</c:v>
                  </c:pt>
                  <c:pt idx="1">
                    <c:v>2,5</c:v>
                  </c:pt>
                  <c:pt idx="2">
                    <c:v>3,5</c:v>
                  </c:pt>
                  <c:pt idx="3">
                    <c:v>5</c:v>
                  </c:pt>
                  <c:pt idx="5">
                    <c:v>1,5</c:v>
                  </c:pt>
                  <c:pt idx="6">
                    <c:v>2</c:v>
                  </c:pt>
                  <c:pt idx="7">
                    <c:v>3,5</c:v>
                  </c:pt>
                  <c:pt idx="8">
                    <c:v>5,5</c:v>
                  </c:pt>
                  <c:pt idx="10">
                    <c:v>2,5</c:v>
                  </c:pt>
                  <c:pt idx="11">
                    <c:v>3,5</c:v>
                  </c:pt>
                  <c:pt idx="12">
                    <c:v>5</c:v>
                  </c:pt>
                  <c:pt idx="14">
                    <c:v>3,5</c:v>
                  </c:pt>
                  <c:pt idx="15">
                    <c:v>4,5</c:v>
                  </c:pt>
                  <c:pt idx="16">
                    <c:v>5,5</c:v>
                  </c:pt>
                  <c:pt idx="17">
                    <c:v>6,5</c:v>
                  </c:pt>
                  <c:pt idx="19">
                    <c:v>3,5</c:v>
                  </c:pt>
                  <c:pt idx="20">
                    <c:v>4,5</c:v>
                  </c:pt>
                  <c:pt idx="21">
                    <c:v>5</c:v>
                  </c:pt>
                  <c:pt idx="22">
                    <c:v>5,5</c:v>
                  </c:pt>
                  <c:pt idx="23">
                    <c:v>6,5</c:v>
                  </c:pt>
                  <c:pt idx="25">
                    <c:v>3,5</c:v>
                  </c:pt>
                  <c:pt idx="26">
                    <c:v>5</c:v>
                  </c:pt>
                  <c:pt idx="27">
                    <c:v>6,5</c:v>
                  </c:pt>
                  <c:pt idx="29">
                    <c:v>3,5</c:v>
                  </c:pt>
                  <c:pt idx="30">
                    <c:v>5,5</c:v>
                  </c:pt>
                  <c:pt idx="31">
                    <c:v>6,5</c:v>
                  </c:pt>
                  <c:pt idx="33">
                    <c:v>7,0-8,0</c:v>
                  </c:pt>
                  <c:pt idx="35">
                    <c:v>15</c:v>
                  </c:pt>
                </c:lvl>
                <c:lvl>
                  <c:pt idx="0">
                    <c:v xml:space="preserve">Receptive language</c:v>
                  </c:pt>
                  <c:pt idx="5">
                    <c:v xml:space="preserve">Expressive language</c:v>
                  </c:pt>
                  <c:pt idx="10">
                    <c:v>Morphology</c:v>
                  </c:pt>
                  <c:pt idx="14">
                    <c:v>Phonology</c:v>
                  </c:pt>
                  <c:pt idx="19">
                    <c:v xml:space="preserve">Letter knowledge</c:v>
                  </c:pt>
                  <c:pt idx="25">
                    <c:v>Memory</c:v>
                  </c:pt>
                  <c:pt idx="29">
                    <c:v xml:space="preserve">Rapid naming</c:v>
                  </c:pt>
                  <c:pt idx="33">
                    <c:v>Reading</c:v>
                  </c:pt>
                  <c:pt idx="35">
                    <c:v>PISA</c:v>
                  </c:pt>
                </c:lvl>
              </c:multiLvlStrCache>
            </c:multiLvlStrRef>
          </c:cat>
          <c:val>
            <c:numRef>
              <c:f>Sheet1!$F$2:$F$37</c:f>
              <c:numCache>
                <c:formatCode>0.00</c:formatCode>
                <c:ptCount val="36"/>
                <c:pt idx="0">
                  <c:v>0.330000000000003</c:v>
                </c:pt>
                <c:pt idx="1">
                  <c:v>0.55</c:v>
                </c:pt>
                <c:pt idx="2">
                  <c:v>0.440000000000001</c:v>
                </c:pt>
                <c:pt idx="3">
                  <c:v>0.29</c:v>
                </c:pt>
                <c:pt idx="5">
                  <c:v>0.310000000000002</c:v>
                </c:pt>
                <c:pt idx="6">
                  <c:v>0.45</c:v>
                </c:pt>
                <c:pt idx="7">
                  <c:v>0.5</c:v>
                </c:pt>
                <c:pt idx="8">
                  <c:v>0.26</c:v>
                </c:pt>
                <c:pt idx="10">
                  <c:v>0.37</c:v>
                </c:pt>
                <c:pt idx="11">
                  <c:v>0.36</c:v>
                </c:pt>
                <c:pt idx="12">
                  <c:v>0.0600000000000004</c:v>
                </c:pt>
                <c:pt idx="14">
                  <c:v>-0.11</c:v>
                </c:pt>
                <c:pt idx="15">
                  <c:v>-0.02</c:v>
                </c:pt>
                <c:pt idx="16">
                  <c:v>-0.42</c:v>
                </c:pt>
                <c:pt idx="17">
                  <c:v>-0.29</c:v>
                </c:pt>
                <c:pt idx="19">
                  <c:v>-0.07</c:v>
                </c:pt>
                <c:pt idx="20">
                  <c:v>-0.37</c:v>
                </c:pt>
                <c:pt idx="21">
                  <c:v>-0.390000000000003</c:v>
                </c:pt>
                <c:pt idx="22">
                  <c:v>-0.600000000000001</c:v>
                </c:pt>
                <c:pt idx="23">
                  <c:v>-0.48</c:v>
                </c:pt>
                <c:pt idx="25">
                  <c:v>0.49</c:v>
                </c:pt>
                <c:pt idx="26">
                  <c:v>0.35</c:v>
                </c:pt>
                <c:pt idx="27">
                  <c:v>0.2</c:v>
                </c:pt>
                <c:pt idx="29">
                  <c:v>-0.21</c:v>
                </c:pt>
                <c:pt idx="30">
                  <c:v>-0.54</c:v>
                </c:pt>
                <c:pt idx="31">
                  <c:v>-0.590000000000001</c:v>
                </c:pt>
                <c:pt idx="33">
                  <c:v>-0.51</c:v>
                </c:pt>
                <c:pt idx="35">
                  <c:v>0.35</c:v>
                </c:pt>
              </c:numCache>
            </c:numRef>
          </c:val>
          <c:smooth val="0"/>
        </c:ser>
        <c:dLbls>
          <c:showBubbleSize val="0"/>
          <c:showCatName val="0"/>
          <c:showLeaderLines val="0"/>
          <c:showLegendKey val="0"/>
          <c:showPercent val="0"/>
          <c:showSerName val="0"/>
          <c:showVal val="0"/>
        </c:dLbls>
        <c:marker val="1"/>
        <c:smooth val="0"/>
        <c:axId val="-1370106336"/>
        <c:axId val="-1370117216"/>
      </c:lineChart>
      <c:catAx>
        <c:axId val="-1370106336"/>
        <c:scaling>
          <c:orientation val="minMax"/>
        </c:scaling>
        <c:delete val="0"/>
        <c:axPos val="b"/>
        <c:numFmt formatCode="General" sourceLinked="1"/>
        <c:majorTickMark val="cross"/>
        <c:minorTickMark val="none"/>
        <c:tickLblPos val="nextTo"/>
        <c:spPr bwMode="auto">
          <a:prstGeom prst="rect">
            <a:avLst/>
          </a:prstGeom>
          <a:ln w="3175" cap="flat" cmpd="sng" algn="ctr">
            <a:solidFill>
              <a:srgbClr val="000000"/>
            </a:solidFill>
            <a:prstDash val="solid"/>
            <a:round/>
          </a:ln>
        </c:spPr>
        <c:txPr>
          <a:bodyPr rot="0" spcFirstLastPara="0" vertOverflow="ellipsis" vert="horz" wrap="square" anchor="ctr" anchorCtr="1"/>
          <a:lstStyle/>
          <a:p>
            <a:pPr>
              <a:defRPr lang="zh-CN" sz="900" b="0" i="0" u="none" strike="noStrike">
                <a:solidFill>
                  <a:srgbClr val="000000"/>
                </a:solidFill>
                <a:latin typeface="Arial"/>
                <a:ea typeface="Arial"/>
                <a:cs typeface="Arial"/>
              </a:defRPr>
            </a:pPr>
            <a:endParaRPr lang="fi-FI"/>
          </a:p>
        </c:txPr>
        <c:crossAx val="-1370117216"/>
        <c:crosses val="autoZero"/>
        <c:crossesAt val="-3"/>
        <c:auto val="1"/>
        <c:lblAlgn val="ctr"/>
        <c:lblOffset val="100"/>
        <c:tickLblSkip val="2"/>
        <c:noMultiLvlLbl val="0"/>
      </c:catAx>
      <c:valAx>
        <c:axId val="-1370117216"/>
        <c:scaling>
          <c:orientation val="minMax"/>
          <c:max val="1"/>
          <c:min val="-3"/>
        </c:scaling>
        <c:delete val="0"/>
        <c:axPos val="l"/>
        <c:majorGridlines>
          <c:spPr bwMode="auto"/>
        </c:majorGridlines>
        <c:minorGridlines>
          <c:spPr bwMode="auto">
            <a:prstGeom prst="rect">
              <a:avLst/>
            </a:prstGeom>
            <a:ln w="6350" cap="flat" cmpd="sng" algn="ctr">
              <a:solidFill>
                <a:schemeClr val="tx1">
                  <a:tint val="50000"/>
                  <a:shade val="95000"/>
                  <a:satMod val="105000"/>
                </a:schemeClr>
              </a:solidFill>
              <a:prstDash val="dash"/>
              <a:round/>
            </a:ln>
          </c:spPr>
        </c:minorGridlines>
        <c:numFmt formatCode="0.00" sourceLinked="0"/>
        <c:majorTickMark val="out"/>
        <c:minorTickMark val="out"/>
        <c:tickLblPos val="nextTo"/>
        <c:spPr bwMode="auto">
          <a:prstGeom prst="rect">
            <a:avLst/>
          </a:prstGeom>
          <a:ln w="3175" cap="flat" cmpd="sng" algn="ctr">
            <a:solidFill>
              <a:srgbClr val="000000"/>
            </a:solidFill>
            <a:prstDash val="solid"/>
            <a:round/>
          </a:ln>
        </c:spPr>
        <c:txPr>
          <a:bodyPr rot="0" spcFirstLastPara="0" vertOverflow="ellipsis" vert="horz" wrap="square" anchor="ctr" anchorCtr="1"/>
          <a:lstStyle/>
          <a:p>
            <a:pPr>
              <a:defRPr lang="zh-CN" sz="1200" b="0" i="0" u="none" strike="noStrike">
                <a:solidFill>
                  <a:srgbClr val="000000"/>
                </a:solidFill>
                <a:latin typeface="Arial"/>
                <a:ea typeface="Arial"/>
                <a:cs typeface="Arial"/>
              </a:defRPr>
            </a:pPr>
            <a:endParaRPr lang="fi-FI"/>
          </a:p>
        </c:txPr>
        <c:crossAx val="-1370106336"/>
        <c:crosses val="autoZero"/>
        <c:crossBetween val="between"/>
        <c:majorUnit val="1"/>
        <c:minorUnit val="0.5"/>
      </c:valAx>
      <c:spPr bwMode="auto">
        <a:prstGeom prst="rect">
          <a:avLst/>
        </a:prstGeom>
        <a:noFill/>
        <a:ln w="12700">
          <a:solidFill>
            <a:srgbClr val="808080"/>
          </a:solidFill>
          <a:prstDash val="solid"/>
        </a:ln>
      </c:spPr>
    </c:plotArea>
    <c:legend>
      <c:legendPos val="r"/>
      <c:layout>
        <c:manualLayout>
          <c:xMode val="edge"/>
          <c:yMode val="edge"/>
          <c:x val="0.15899977777777999"/>
          <c:y val="0.76207792397660801"/>
          <c:w val="0.75594353266728798"/>
          <c:h val="0.074184083746875906"/>
        </c:manualLayout>
      </c:layout>
      <c:overlay val="0"/>
      <c:spPr bwMode="auto">
        <a:prstGeom prst="rect">
          <a:avLst/>
        </a:prstGeom>
        <a:noFill/>
        <a:ln w="3175">
          <a:noFill/>
          <a:prstDash val="solid"/>
        </a:ln>
      </c:spPr>
      <c:txPr>
        <a:bodyPr rot="0" spcFirstLastPara="0" vertOverflow="ellipsis" vert="horz" wrap="square" anchor="ctr" anchorCtr="1"/>
        <a:lstStyle/>
        <a:p>
          <a:pPr>
            <a:defRPr lang="zh-CN" sz="1100" b="0" i="0" u="none" strike="noStrike">
              <a:solidFill>
                <a:srgbClr val="000000"/>
              </a:solidFill>
              <a:latin typeface="Arial"/>
              <a:ea typeface="Arial"/>
              <a:cs typeface="Arial"/>
            </a:defRPr>
          </a:pPr>
          <a:endParaRPr lang="fi-FI"/>
        </a:p>
      </c:txPr>
    </c:legend>
    <c:plotVisOnly val="1"/>
    <c:dispBlanksAs val="gap"/>
    <c:showDLblsOverMax val="0"/>
  </c:chart>
  <c:spPr bwMode="auto">
    <a:xfrm>
      <a:off x="0" y="0"/>
      <a:ext cx="9180512" cy="6858000"/>
    </a:xfrm>
    <a:prstGeom prst="rect">
      <a:avLst/>
    </a:prstGeom>
    <a:gradFill>
      <a:gsLst>
        <a:gs pos="0">
          <a:schemeClr val="accent1">
            <a:lumMod val="75000"/>
            <a:lumOff val="25000"/>
          </a:schemeClr>
        </a:gs>
        <a:gs pos="28000">
          <a:schemeClr val="accent1">
            <a:tint val="44500"/>
            <a:satMod val="160000"/>
          </a:schemeClr>
        </a:gs>
        <a:gs pos="100000">
          <a:schemeClr val="accent1">
            <a:tint val="23500"/>
            <a:satMod val="160000"/>
          </a:schemeClr>
        </a:gs>
      </a:gsLst>
      <a:lin ang="16200000" scaled="0"/>
    </a:gradFill>
    <a:ln w="3175">
      <a:noFill/>
      <a:prstDash val="solid"/>
    </a:ln>
  </c:spPr>
  <c:txPr>
    <a:bodyPr/>
    <a:lstStyle/>
    <a:p>
      <a:pPr>
        <a:defRPr lang="zh-CN" sz="1200" b="0" i="0" u="none" strike="noStrike">
          <a:solidFill>
            <a:srgbClr val="000000"/>
          </a:solidFill>
          <a:latin typeface="Arial"/>
          <a:ea typeface="Arial"/>
          <a:cs typeface="Arial"/>
        </a:defRPr>
      </a:pPr>
      <a:endParaRPr lang="fi-FI"/>
    </a:p>
  </c:txPr>
  <c:externalData r:id="rId2">
    <c:autoUpdate val="0"/>
  </c:externalData>
</c:chartSpace>
</file>

<file path=ppt/drawings/_rels/.rels><?xml version="1.0" encoding="UTF-8" standalone="yes"?><Relationships xmlns="http://schemas.openxmlformats.org/package/2006/relationships"></Relationships>
</file>

<file path=ppt/drawings/drawing1.xml><?xml version="1.0" encoding="utf-8"?>
<c:userShapes xmlns:c="http://schemas.openxmlformats.org/drawingml/2006/chart" xmlns:cdr="http://schemas.openxmlformats.org/drawingml/2006/chartDrawing" xmlns:a="http://schemas.openxmlformats.org/drawingml/2006/main" xmlns:r="http://schemas.openxmlformats.org/officeDocument/2006/relationships">
  <cdr:relSizeAnchor>
    <cdr:from>
      <cdr:x>0.06762</cdr:x>
      <cdr:y>0.36447000000000002</cdr:y>
    </cdr:from>
    <cdr:to>
      <cdr:x>0.18254000000000001</cdr:x>
      <cdr:y>0.40878999999999999</cdr:y>
    </cdr:to>
    <cdr:sp>
      <cdr:nvSpPr>
        <cdr:cNvPr id="2" name="文本框 1"/>
        <cdr:cNvSpPr txBox="1"/>
      </cdr:nvSpPr>
      <cdr:spPr bwMode="auto">
        <a:xfrm>
          <a:off x="538005" y="1816652"/>
          <a:ext cx="914400" cy="220870"/>
        </a:xfrm>
        <a:prstGeom prst="rect">
          <a:avLst/>
        </a:prstGeom>
      </cdr:spPr>
      <cdr:txBody>
        <a:bodyPr vertOverflow="clip" wrap="none" rtlCol="0"/>
        <a:lstStyle/>
        <a:p>
          <a:pPr>
            <a:defRPr/>
          </a:pPr>
          <a:endParaRPr lang="zh-CN" sz="1100"/>
        </a:p>
      </cdr:txBody>
    </cdr:sp>
  </cdr:relSizeAnchor>
  <cdr:relSizeAnchor>
    <cdr:from>
      <cdr:x>0.092600000000000002</cdr:x>
      <cdr:y>0.32458999999999999</cdr:y>
    </cdr:from>
    <cdr:to>
      <cdr:x>0.39933000000000002</cdr:x>
      <cdr:y>0.39771000000000001</cdr:y>
    </cdr:to>
    <cdr:sp>
      <cdr:nvSpPr>
        <cdr:cNvPr id="3" name="文本框 2"/>
        <cdr:cNvSpPr txBox="1"/>
      </cdr:nvSpPr>
      <cdr:spPr bwMode="auto">
        <a:xfrm>
          <a:off x="736786" y="1617870"/>
          <a:ext cx="2440609" cy="364434"/>
        </a:xfrm>
        <a:prstGeom prst="rect">
          <a:avLst/>
        </a:prstGeom>
      </cdr:spPr>
      <cdr:txBody>
        <a:bodyPr vertOverflow="clip" wrap="none" rtlCol="0"/>
        <a:lstStyle/>
        <a:p>
          <a:pPr>
            <a:defRPr/>
          </a:pPr>
          <a:endParaRPr lang="zh-CN" sz="1400">
            <a:solidFill>
              <a:srgbClr val="FF0000"/>
            </a:solidFill>
          </a:endParaRPr>
        </a:p>
      </cdr:txBody>
    </cdr:sp>
  </cdr:relSizeAnchor>
  <cdr:relSizeAnchor>
    <cdr:from>
      <cdr:x>0.076780000000000001</cdr:x>
      <cdr:y>0.48322999999999999</cdr:y>
    </cdr:from>
    <cdr:to>
      <cdr:x>0.38351000000000002</cdr:x>
      <cdr:y>0.55635000000000001</cdr:y>
    </cdr:to>
    <cdr:sp>
      <cdr:nvSpPr>
        <cdr:cNvPr id="4" name="文本框 3"/>
        <cdr:cNvSpPr txBox="1"/>
      </cdr:nvSpPr>
      <cdr:spPr bwMode="auto">
        <a:xfrm>
          <a:off x="610890" y="2408583"/>
          <a:ext cx="2440609" cy="364434"/>
        </a:xfrm>
        <a:prstGeom prst="rect">
          <a:avLst/>
        </a:prstGeom>
      </cdr:spPr>
      <cdr: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zh-CN" sz="1400">
            <a:solidFill>
              <a:srgbClr val="FF0000"/>
            </a:solidFill>
          </a:endParaRPr>
        </a:p>
      </cdr:txBody>
    </cdr:sp>
  </cdr:relSizeAnchor>
  <cdr:relSizeAnchor>
    <cdr:from>
      <cdr:x>0.074829999999999994</cdr:x>
      <cdr:y>0.64629999999999999</cdr:y>
    </cdr:from>
    <cdr:to>
      <cdr:x>0.38157000000000002</cdr:x>
      <cdr:y>0.71941999999999995</cdr:y>
    </cdr:to>
    <cdr:sp>
      <cdr:nvSpPr>
        <cdr:cNvPr id="5" name="文本框 4"/>
        <cdr:cNvSpPr txBox="1"/>
      </cdr:nvSpPr>
      <cdr:spPr bwMode="auto">
        <a:xfrm>
          <a:off x="595429" y="3221383"/>
          <a:ext cx="2440609" cy="364434"/>
        </a:xfrm>
        <a:prstGeom prst="rect">
          <a:avLst/>
        </a:prstGeom>
      </cdr:spPr>
      <cdr: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zh-CN" sz="1400">
            <a:solidFill>
              <a:srgbClr val="FF0000"/>
            </a:solidFill>
          </a:endParaRPr>
        </a:p>
      </cdr:txBody>
    </cdr:sp>
  </cdr:relSizeAnchor>
  <cdr:relSizeAnchor>
    <cdr:from>
      <cdr:x>0.060400000000000002</cdr:x>
      <cdr:y>0.79164999999999996</cdr:y>
    </cdr:from>
    <cdr:to>
      <cdr:x>0.36713000000000001</cdr:x>
      <cdr:y>0.86475999999999997</cdr:y>
    </cdr:to>
    <cdr:sp>
      <cdr:nvSpPr>
        <cdr:cNvPr id="6" name="文本框 5"/>
        <cdr:cNvSpPr txBox="1"/>
      </cdr:nvSpPr>
      <cdr:spPr bwMode="auto">
        <a:xfrm>
          <a:off x="480577" y="3945834"/>
          <a:ext cx="2440609" cy="364434"/>
        </a:xfrm>
        <a:prstGeom prst="rect">
          <a:avLst/>
        </a:prstGeom>
      </cdr:spPr>
      <cdr: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zh-CN" sz="1400">
            <a:solidFill>
              <a:srgbClr val="FF0000"/>
            </a:solidFill>
          </a:endParaRPr>
        </a:p>
      </cdr:txBody>
    </cdr:sp>
  </cdr:relSizeAnchor>
  <cdr:relSizeAnchor>
    <cdr:from>
      <cdr:x>0.063170000000000004</cdr:x>
      <cdr:y>0.92688000000000004</cdr:y>
    </cdr:from>
    <cdr:to>
      <cdr:x>0.36991000000000002</cdr:x>
      <cdr:y>1</cdr:y>
    </cdr:to>
    <cdr:sp>
      <cdr:nvSpPr>
        <cdr:cNvPr id="7" name="文本框 6"/>
        <cdr:cNvSpPr txBox="1"/>
      </cdr:nvSpPr>
      <cdr:spPr bwMode="auto">
        <a:xfrm>
          <a:off x="502664" y="4619894"/>
          <a:ext cx="2440609" cy="364434"/>
        </a:xfrm>
        <a:prstGeom prst="rect">
          <a:avLst/>
        </a:prstGeom>
      </cdr:spPr>
      <cdr: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zh-CN" sz="1400">
            <a:solidFill>
              <a:srgbClr val="FF0000"/>
            </a:solidFill>
          </a:endParaRPr>
        </a:p>
      </cdr:txBody>
    </cdr:sp>
  </cdr:relSizeAnchor>
</c:userShapes>
</file>

<file path=ppt/notesMasters/_rels/notesMaster1.xml.rels><?xml version="1.0" encoding="UTF-8" standalone="yes"?><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页眉占位符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zh-CN"/>
          </a:p>
        </p:txBody>
      </p:sp>
      <p:sp>
        <p:nvSpPr>
          <p:cNvPr id="3" name="日期占位符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3C753E2-AA17-47CA-A1F7-608B71E543AB}" type="datetimeFigureOut">
              <a:rPr lang="zh-CN"/>
              <a:t/>
            </a:fld>
            <a:endParaRPr lang="zh-CN"/>
          </a:p>
        </p:txBody>
      </p:sp>
      <p:sp>
        <p:nvSpPr>
          <p:cNvPr id="4" name="幻灯片图像占位符 3"/>
          <p:cNvSpPr>
            <a:spLocks noChangeAspect="1" noGrp="1" noRo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zh-CN"/>
          </a:p>
        </p:txBody>
      </p:sp>
      <p:sp>
        <p:nvSpPr>
          <p:cNvPr id="5" name="备注占位符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zh-CN"/>
              <a:t>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6" name="页脚占位符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zh-CN"/>
          </a:p>
        </p:txBody>
      </p:sp>
      <p:sp>
        <p:nvSpPr>
          <p:cNvPr id="7" name="灯片编号占位符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8F113D0A-C9AB-4E02-AA92-217490310C3F}" type="slidenum">
              <a:rPr lang="zh-CN"/>
              <a:t/>
            </a:fld>
            <a:endParaRPr lang="zh-CN"/>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9" name="Shape 179"/>
          <p:cNvSpPr>
            <a:spLocks noChangeAspect="1" noGrp="1" noRot="1"/>
          </p:cNvSpPr>
          <p:nvPr>
            <p:ph type="sldImg"/>
          </p:nvPr>
        </p:nvSpPr>
        <p:spPr bwMode="auto">
          <a:prstGeom prst="rect">
            <a:avLst/>
          </a:prstGeom>
        </p:spPr>
        <p:txBody>
          <a:bodyPr/>
          <a:lstStyle/>
          <a:p>
            <a:pPr>
              <a:defRPr/>
            </a:pPr>
            <a:endParaRPr/>
          </a:p>
        </p:txBody>
      </p:sp>
      <p:sp>
        <p:nvSpPr>
          <p:cNvPr id="180" name="Shape 180"/>
          <p:cNvSpPr>
            <a:spLocks noGrp="1"/>
          </p:cNvSpPr>
          <p:nvPr>
            <p:ph type="body" sz="quarter" idx="1"/>
          </p:nvPr>
        </p:nvSpPr>
        <p:spPr bwMode="auto">
          <a:prstGeom prst="rect">
            <a:avLst/>
          </a:prstGeom>
        </p:spPr>
        <p:txBody>
          <a:bodyPr/>
          <a:lstStyle/>
          <a:p>
            <a:pPr>
              <a:defRPr/>
            </a:pPr>
            <a:r>
              <a:rPr/>
              <a:t>the deep of or</a:t>
            </a:r>
            <a:r>
              <a:rPr lang="en-US"/>
              <a:t>t</a:t>
            </a:r>
            <a:r>
              <a:rPr/>
              <a:t>hograph</a:t>
            </a:r>
            <a:r>
              <a:rPr lang="en-US"/>
              <a:t>y</a:t>
            </a:r>
            <a:r>
              <a:rPr/>
              <a:t> are various in different languages. in alphabetic language, the grapheme-phoneme is more consistent in Finnish, German and so on, less consistent in English which may let children take more time to acqui</a:t>
            </a:r>
            <a:r>
              <a:rPr lang="en-US"/>
              <a:t>re</a:t>
            </a:r>
            <a:r>
              <a:rPr/>
              <a:t> basic reading skills. Thus, we need to take the nature of language into consideration when design teaching and try various methods to help children learn the graphe</a:t>
            </a:r>
            <a:r>
              <a:rPr lang="en-US"/>
              <a:t>me</a:t>
            </a:r>
            <a:r>
              <a:rPr/>
              <a:t>-phoneme correspondence rules easily.</a:t>
            </a:r>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36" name="Shape 536"/>
          <p:cNvSpPr>
            <a:spLocks noChangeAspect="1" noGrp="1" noRot="1"/>
          </p:cNvSpPr>
          <p:nvPr>
            <p:ph type="sldImg"/>
          </p:nvPr>
        </p:nvSpPr>
        <p:spPr bwMode="auto">
          <a:prstGeom prst="rect">
            <a:avLst/>
          </a:prstGeom>
        </p:spPr>
        <p:txBody>
          <a:bodyPr/>
          <a:lstStyle/>
          <a:p>
            <a:pPr>
              <a:defRPr/>
            </a:pPr>
            <a:endParaRPr/>
          </a:p>
        </p:txBody>
      </p:sp>
      <p:sp>
        <p:nvSpPr>
          <p:cNvPr id="537" name="Shape 537"/>
          <p:cNvSpPr>
            <a:spLocks noGrp="1"/>
          </p:cNvSpPr>
          <p:nvPr>
            <p:ph type="body" sz="quarter" idx="1"/>
          </p:nvPr>
        </p:nvSpPr>
        <p:spPr bwMode="auto">
          <a:prstGeom prst="rect">
            <a:avLst/>
          </a:prstGeom>
        </p:spPr>
        <p:txBody>
          <a:bodyPr/>
          <a:lstStyle/>
          <a:p>
            <a:pPr>
              <a:defRPr/>
            </a:pPr>
            <a:r>
              <a:rPr/>
              <a:t>It might be a good idea to mark that the definition and relevant information are about the Phonetic language rather than Chinese.</a:t>
            </a:r>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文本占位符 2"/>
          <p:cNvSpPr>
            <a:spLocks noGrp="1"/>
          </p:cNvSpPr>
          <p:nvPr>
            <p:ph type="body" idx="1"/>
          </p:nvPr>
        </p:nvSpPr>
        <p:spPr bwMode="auto"/>
        <p:txBody>
          <a:bodyPr/>
          <a:lstStyle/>
          <a:p>
            <a:pPr>
              <a:defRPr/>
            </a:pPr>
            <a:r>
              <a:rPr lang="zh-CN"/>
              <a:t>I am interested in the program in Africa, since your participants are mostly European. The idea to transfer this Finish grapho game to an African version because they share the characteristic of high transparency is amazing.</a:t>
            </a:r>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文本占位符 2"/>
          <p:cNvSpPr>
            <a:spLocks noGrp="1"/>
          </p:cNvSpPr>
          <p:nvPr>
            <p:ph type="body" idx="1"/>
          </p:nvPr>
        </p:nvSpPr>
        <p:spPr bwMode="auto"/>
        <p:txBody>
          <a:bodyPr/>
          <a:lstStyle/>
          <a:p>
            <a:pPr>
              <a:defRPr/>
            </a:pPr>
            <a:r>
              <a:rPr lang="zh-CN"/>
              <a:t>It is important to note that precursors and predictors of dyslexia is not general. We’d better build our own model in our own language. Also, some of the precursors and predictors are worth paying attention to in familiar risk children but not in normal children. So to identify dyslexia risk family is important(in China)</a:t>
            </a:r>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文本占位符 2"/>
          <p:cNvSpPr>
            <a:spLocks noGrp="1"/>
          </p:cNvSpPr>
          <p:nvPr>
            <p:ph type="body" idx="1"/>
          </p:nvPr>
        </p:nvSpPr>
        <p:spPr bwMode="auto"/>
        <p:txBody>
          <a:bodyPr/>
          <a:lstStyle/>
          <a:p>
            <a:pPr>
              <a:defRPr/>
            </a:pPr>
            <a:r>
              <a:rPr lang="zh-CN"/>
              <a:t>It is important to note that although these parents are divided into several subgroups due to their different kinds of deficit, they all have a bad performance overall(below 0). The difference is the degree to which they differ from each other.</a:t>
            </a:r>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a:defRPr/>
            </a:pPr>
            <a:fld id="{92C2435E-7940-4222-8741-209C3DF51240}" type="slidenum">
              <a:rPr lang="fi-FI"/>
              <a:t/>
            </a:fld>
            <a:endParaRPr lang="fi-FI"/>
          </a:p>
        </p:txBody>
      </p:sp>
      <p:sp>
        <p:nvSpPr>
          <p:cNvPr id="1062914" name="Rectangle 2"/>
          <p:cNvSpPr>
            <a:spLocks noChangeArrowheads="1" noChangeAspect="1" noGrp="1" noRot="1" noTextEdit="1"/>
          </p:cNvSpPr>
          <p:nvPr>
            <p:ph type="sldImg"/>
          </p:nvPr>
        </p:nvSpPr>
        <p:spPr bwMode="auto">
          <a:ln/>
        </p:spPr>
      </p:sp>
      <p:sp>
        <p:nvSpPr>
          <p:cNvPr id="1062915" name="Rectangle 3"/>
          <p:cNvSpPr>
            <a:spLocks noChangeArrowheads="1" noGrp="1"/>
          </p:cNvSpPr>
          <p:nvPr>
            <p:ph type="body" idx="1"/>
          </p:nvPr>
        </p:nvSpPr>
        <p:spPr bwMode="auto"/>
        <p:txBody>
          <a:bodyPr/>
          <a:lstStyle/>
          <a:p>
            <a:pPr>
              <a:defRPr/>
            </a:pPr>
            <a:r>
              <a:rPr lang="en-GB"/>
              <a:t>This slide introduces</a:t>
            </a:r>
            <a:r>
              <a:rPr lang="en-GB"/>
              <a:t> what exactly parents’ deficits are. </a:t>
            </a:r>
            <a:r>
              <a:rPr lang="en-GB"/>
              <a:t>As</a:t>
            </a:r>
            <a:r>
              <a:rPr lang="en-GB"/>
              <a:t> s</a:t>
            </a:r>
            <a:r>
              <a:rPr lang="en-GB"/>
              <a:t>een from</a:t>
            </a:r>
            <a:r>
              <a:rPr lang="en-GB"/>
              <a:t> the 14</a:t>
            </a:r>
            <a:r>
              <a:rPr lang="en-GB" baseline="30000"/>
              <a:t>th</a:t>
            </a:r>
            <a:r>
              <a:rPr lang="en-GB"/>
              <a:t> PPT slide, the parents with dyslexia are divided into five groups according to their deficit types (phonological, orthographic, orthographic-semantic, multiple, segmentation), and their scores from different tasks vary considerably, which also implies a further research on the possible impact of parents’ deficit types on the probability of dyslexia. </a:t>
            </a:r>
            <a:endParaRPr lang="en-GB"/>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a:defRPr/>
            </a:pPr>
            <a:r>
              <a:rPr lang="en-US"/>
              <a:t>This slide presents the screening</a:t>
            </a:r>
            <a:r>
              <a:rPr lang="en-US"/>
              <a:t> process of the participant families. The screening is started with distributing questionnaire at the maternity clinics, those parents who filled in with their address would receive a further comprehensive questionnaire, and parents who reported reading difficulties of themselves or their close relatives would be invited for an assessment of reading and spelling skills, making up the final sample (</a:t>
            </a:r>
            <a:r>
              <a:rPr lang="en-US"/>
              <a:t>i.e</a:t>
            </a:r>
            <a:r>
              <a:rPr lang="en-US"/>
              <a:t> 117 infants in at-risk group, 105 infants in control group) in JLD. The participant attrition rate is remarkably low in the long-term follow-up study, which implies high parental cooperation.</a:t>
            </a:r>
            <a:endParaRPr lang="zh-CN"/>
          </a:p>
        </p:txBody>
      </p:sp>
      <p:sp>
        <p:nvSpPr>
          <p:cNvPr id="4" name="灯片编号占位符 3"/>
          <p:cNvSpPr>
            <a:spLocks noGrp="1"/>
          </p:cNvSpPr>
          <p:nvPr>
            <p:ph type="sldNum" sz="quarter" idx="10"/>
          </p:nvPr>
        </p:nvSpPr>
        <p:spPr bwMode="auto"/>
        <p:txBody>
          <a:bodyPr/>
          <a:lstStyle/>
          <a:p>
            <a:pPr>
              <a:defRPr/>
            </a:pPr>
            <a:fld id="{290B6BEF-5A67-4A34-B778-85CB6E035EA6}" type="slidenum">
              <a:rPr lang="fi-FI"/>
              <a:t/>
            </a:fld>
            <a:endParaRPr lang="fi-FI"/>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a:defRPr/>
            </a:pPr>
            <a:r>
              <a:rPr lang="en-US"/>
              <a:t>The</a:t>
            </a:r>
            <a:r>
              <a:rPr lang="en-US"/>
              <a:t> assessments start from newborn to adulthood, and the exact assessing ages are listed above. It’s noted that every participant child is assessed individually according to his or her age, which indicates an individual calendar profile being recorded by researchers for every child. Also for this reason the data gathering of 20 years old adulthood is carrying on.</a:t>
            </a:r>
            <a:endParaRPr lang="zh-CN"/>
          </a:p>
        </p:txBody>
      </p:sp>
      <p:sp>
        <p:nvSpPr>
          <p:cNvPr id="4" name="灯片编号占位符 3"/>
          <p:cNvSpPr>
            <a:spLocks noGrp="1"/>
          </p:cNvSpPr>
          <p:nvPr>
            <p:ph type="sldNum" sz="quarter" idx="10"/>
          </p:nvPr>
        </p:nvSpPr>
        <p:spPr bwMode="auto"/>
        <p:txBody>
          <a:bodyPr/>
          <a:lstStyle/>
          <a:p>
            <a:pPr>
              <a:defRPr/>
            </a:pPr>
            <a:fld id="{290B6BEF-5A67-4A34-B778-85CB6E035EA6}" type="slidenum">
              <a:rPr lang="fi-FI"/>
              <a:t/>
            </a:fld>
            <a:endParaRPr lang="fi-FI"/>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a:defRPr/>
            </a:pPr>
            <a:r>
              <a:rPr lang="en-US"/>
              <a:t>  This</a:t>
            </a:r>
            <a:r>
              <a:rPr lang="zh-CN"/>
              <a:t> </a:t>
            </a:r>
            <a:r>
              <a:rPr lang="en-US"/>
              <a:t>page</a:t>
            </a:r>
            <a:r>
              <a:rPr lang="zh-CN"/>
              <a:t> </a:t>
            </a:r>
            <a:r>
              <a:rPr lang="en-US"/>
              <a:t>introduces</a:t>
            </a:r>
            <a:r>
              <a:rPr lang="zh-CN"/>
              <a:t> </a:t>
            </a:r>
            <a:r>
              <a:rPr lang="en-US"/>
              <a:t>the</a:t>
            </a:r>
            <a:r>
              <a:rPr lang="zh-CN"/>
              <a:t> </a:t>
            </a:r>
            <a:r>
              <a:rPr lang="en-US"/>
              <a:t>criteria</a:t>
            </a:r>
            <a:r>
              <a:rPr lang="zh-CN"/>
              <a:t> </a:t>
            </a:r>
            <a:r>
              <a:rPr lang="en-US"/>
              <a:t>of</a:t>
            </a:r>
            <a:r>
              <a:rPr lang="zh-CN"/>
              <a:t> </a:t>
            </a:r>
            <a:r>
              <a:rPr lang="en-US"/>
              <a:t>dyslexia</a:t>
            </a:r>
            <a:r>
              <a:rPr lang="zh-CN"/>
              <a:t> </a:t>
            </a:r>
            <a:r>
              <a:rPr lang="en-US"/>
              <a:t>in</a:t>
            </a:r>
            <a:r>
              <a:rPr lang="zh-CN"/>
              <a:t> </a:t>
            </a:r>
            <a:r>
              <a:rPr lang="en-US"/>
              <a:t>this</a:t>
            </a:r>
            <a:r>
              <a:rPr lang="zh-CN"/>
              <a:t> </a:t>
            </a:r>
            <a:r>
              <a:rPr lang="en-US"/>
              <a:t>experiment.</a:t>
            </a:r>
            <a:endParaRPr/>
          </a:p>
          <a:p>
            <a:pPr>
              <a:defRPr/>
            </a:pPr>
            <a:r>
              <a:rPr lang="en-US"/>
              <a:t>  I</a:t>
            </a:r>
            <a:r>
              <a:rPr lang="zh-CN"/>
              <a:t> </a:t>
            </a:r>
            <a:r>
              <a:rPr lang="en-US"/>
              <a:t>think</a:t>
            </a:r>
            <a:r>
              <a:rPr lang="zh-CN"/>
              <a:t> </a:t>
            </a:r>
            <a:r>
              <a:rPr lang="en-US"/>
              <a:t>the</a:t>
            </a:r>
            <a:r>
              <a:rPr lang="en-US"/>
              <a:t> reason why the researchers </a:t>
            </a:r>
            <a:r>
              <a:rPr lang="en-US"/>
              <a:t>choose</a:t>
            </a:r>
            <a:r>
              <a:rPr lang="zh-CN"/>
              <a:t> </a:t>
            </a:r>
            <a:r>
              <a:rPr lang="en-US"/>
              <a:t>“</a:t>
            </a:r>
            <a:r>
              <a:rPr lang="zh-CN"/>
              <a:t>1</a:t>
            </a:r>
            <a:r>
              <a:rPr lang="en-US"/>
              <a:t>0th</a:t>
            </a:r>
            <a:r>
              <a:rPr lang="zh-CN"/>
              <a:t> </a:t>
            </a:r>
            <a:r>
              <a:rPr lang="en-US"/>
              <a:t>percentile</a:t>
            </a:r>
            <a:r>
              <a:rPr lang="zh-CN"/>
              <a:t> </a:t>
            </a:r>
            <a:r>
              <a:rPr lang="en-US"/>
              <a:t>of</a:t>
            </a:r>
            <a:r>
              <a:rPr lang="zh-CN"/>
              <a:t> </a:t>
            </a:r>
            <a:r>
              <a:rPr lang="en-US"/>
              <a:t>the</a:t>
            </a:r>
            <a:r>
              <a:rPr lang="zh-CN"/>
              <a:t> </a:t>
            </a:r>
            <a:r>
              <a:rPr lang="en-US"/>
              <a:t>control</a:t>
            </a:r>
            <a:r>
              <a:rPr lang="zh-CN"/>
              <a:t> </a:t>
            </a:r>
            <a:r>
              <a:rPr lang="en-US"/>
              <a:t>group’s performance”</a:t>
            </a:r>
            <a:r>
              <a:rPr lang="zh-CN"/>
              <a:t> </a:t>
            </a:r>
            <a:r>
              <a:rPr lang="en-US"/>
              <a:t>(rather</a:t>
            </a:r>
            <a:r>
              <a:rPr lang="zh-CN"/>
              <a:t> </a:t>
            </a:r>
            <a:r>
              <a:rPr lang="en-US"/>
              <a:t>than</a:t>
            </a:r>
            <a:r>
              <a:rPr lang="zh-CN"/>
              <a:t> </a:t>
            </a:r>
            <a:r>
              <a:rPr lang="en-US"/>
              <a:t>risk</a:t>
            </a:r>
            <a:r>
              <a:rPr lang="zh-CN"/>
              <a:t> </a:t>
            </a:r>
            <a:r>
              <a:rPr lang="en-US"/>
              <a:t>group’s or all</a:t>
            </a:r>
            <a:r>
              <a:rPr lang="en-US"/>
              <a:t> samples’ average</a:t>
            </a:r>
            <a:r>
              <a:rPr lang="en-US"/>
              <a:t>)</a:t>
            </a:r>
            <a:r>
              <a:rPr lang="zh-CN"/>
              <a:t> </a:t>
            </a:r>
            <a:r>
              <a:rPr lang="en-US"/>
              <a:t>is</a:t>
            </a:r>
            <a:r>
              <a:rPr lang="zh-CN"/>
              <a:t> </a:t>
            </a:r>
            <a:r>
              <a:rPr lang="en-US"/>
              <a:t>that</a:t>
            </a:r>
            <a:r>
              <a:rPr lang="zh-CN"/>
              <a:t> </a:t>
            </a:r>
            <a:r>
              <a:rPr lang="en-US"/>
              <a:t>control</a:t>
            </a:r>
            <a:r>
              <a:rPr lang="zh-CN"/>
              <a:t> </a:t>
            </a:r>
            <a:r>
              <a:rPr lang="en-US"/>
              <a:t>group’s language</a:t>
            </a:r>
            <a:r>
              <a:rPr lang="en-US"/>
              <a:t> ability</a:t>
            </a:r>
            <a:r>
              <a:rPr lang="zh-CN"/>
              <a:t> </a:t>
            </a:r>
            <a:r>
              <a:rPr lang="en-US"/>
              <a:t>is closer</a:t>
            </a:r>
            <a:r>
              <a:rPr lang="en-US"/>
              <a:t> to (and used as a reliable sample of)</a:t>
            </a:r>
            <a:r>
              <a:rPr lang="zh-CN"/>
              <a:t> </a:t>
            </a:r>
            <a:r>
              <a:rPr lang="en-US"/>
              <a:t>majority</a:t>
            </a:r>
            <a:r>
              <a:rPr lang="zh-CN"/>
              <a:t>, </a:t>
            </a:r>
            <a:r>
              <a:rPr lang="en-US"/>
              <a:t>and </a:t>
            </a:r>
            <a:r>
              <a:rPr lang="en-US"/>
              <a:t>at-</a:t>
            </a:r>
            <a:r>
              <a:rPr lang="en-US"/>
              <a:t>risk</a:t>
            </a:r>
            <a:r>
              <a:rPr lang="zh-CN"/>
              <a:t> </a:t>
            </a:r>
            <a:r>
              <a:rPr lang="en-US"/>
              <a:t>group’s performance score</a:t>
            </a:r>
            <a:r>
              <a:rPr lang="zh-CN"/>
              <a:t> </a:t>
            </a:r>
            <a:r>
              <a:rPr lang="en-US"/>
              <a:t>is</a:t>
            </a:r>
            <a:r>
              <a:rPr lang="zh-CN"/>
              <a:t> </a:t>
            </a:r>
            <a:r>
              <a:rPr lang="en-US"/>
              <a:t>too</a:t>
            </a:r>
            <a:r>
              <a:rPr lang="zh-CN"/>
              <a:t> </a:t>
            </a:r>
            <a:r>
              <a:rPr lang="en-US"/>
              <a:t>special</a:t>
            </a:r>
            <a:r>
              <a:rPr lang="zh-CN"/>
              <a:t> </a:t>
            </a:r>
            <a:r>
              <a:rPr lang="en-US"/>
              <a:t>to</a:t>
            </a:r>
            <a:r>
              <a:rPr lang="zh-CN"/>
              <a:t> </a:t>
            </a:r>
            <a:r>
              <a:rPr lang="en-US"/>
              <a:t>be</a:t>
            </a:r>
            <a:r>
              <a:rPr lang="zh-CN"/>
              <a:t> </a:t>
            </a:r>
            <a:r>
              <a:rPr lang="en-US"/>
              <a:t>the</a:t>
            </a:r>
            <a:r>
              <a:rPr lang="zh-CN"/>
              <a:t> </a:t>
            </a:r>
            <a:r>
              <a:rPr lang="en-US"/>
              <a:t>criteria, meanwhile</a:t>
            </a:r>
            <a:r>
              <a:rPr lang="en-US"/>
              <a:t> </a:t>
            </a:r>
            <a:r>
              <a:rPr lang="en-US"/>
              <a:t>the quantity of potential-dyslexic</a:t>
            </a:r>
            <a:r>
              <a:rPr lang="en-US"/>
              <a:t> children is biased in this study so that the overall average score cannot stand for the average score of 8</a:t>
            </a:r>
            <a:r>
              <a:rPr lang="en-US" baseline="30000"/>
              <a:t>th</a:t>
            </a:r>
            <a:r>
              <a:rPr lang="en-US"/>
              <a:t>-graders.</a:t>
            </a:r>
            <a:endParaRPr lang="en-US"/>
          </a:p>
        </p:txBody>
      </p:sp>
      <p:sp>
        <p:nvSpPr>
          <p:cNvPr id="4" name="幻灯片编号占位符 3"/>
          <p:cNvSpPr>
            <a:spLocks noGrp="1"/>
          </p:cNvSpPr>
          <p:nvPr>
            <p:ph type="sldNum" sz="quarter" idx="10"/>
          </p:nvPr>
        </p:nvSpPr>
        <p:spPr bwMode="auto"/>
        <p:txBody>
          <a:bodyPr/>
          <a:lstStyle/>
          <a:p>
            <a:pPr>
              <a:defRPr/>
            </a:pPr>
            <a:fld id="{290B6BEF-5A67-4A34-B778-85CB6E035EA6}" type="slidenum">
              <a:rPr lang="fi-FI"/>
              <a:t/>
            </a:fld>
            <a:endParaRPr lang="fi-FI"/>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a:defRPr/>
            </a:pPr>
            <a:fld id="{79C89DFB-8710-48BD-B952-F86D769D5C5A}" type="slidenum">
              <a:rPr lang="fi-FI"/>
              <a:t/>
            </a:fld>
            <a:endParaRPr lang="fi-FI"/>
          </a:p>
        </p:txBody>
      </p:sp>
      <p:sp>
        <p:nvSpPr>
          <p:cNvPr id="1069058" name="Rectangle 2"/>
          <p:cNvSpPr>
            <a:spLocks noChangeArrowheads="1" noChangeAspect="1" noGrp="1" noRot="1" noTextEdit="1"/>
          </p:cNvSpPr>
          <p:nvPr>
            <p:ph type="sldImg"/>
          </p:nvPr>
        </p:nvSpPr>
        <p:spPr bwMode="auto">
          <a:ln/>
        </p:spPr>
      </p:sp>
      <p:sp>
        <p:nvSpPr>
          <p:cNvPr id="1069059" name="Rectangle 3"/>
          <p:cNvSpPr>
            <a:spLocks noChangeArrowheads="1" noGrp="1"/>
          </p:cNvSpPr>
          <p:nvPr>
            <p:ph type="body" idx="1"/>
          </p:nvPr>
        </p:nvSpPr>
        <p:spPr bwMode="auto"/>
        <p:txBody>
          <a:bodyPr/>
          <a:lstStyle/>
          <a:p>
            <a:pPr>
              <a:defRPr/>
            </a:pPr>
            <a:r>
              <a:rPr lang="en-US"/>
              <a:t>  We</a:t>
            </a:r>
            <a:r>
              <a:rPr lang="zh-CN"/>
              <a:t> </a:t>
            </a:r>
            <a:r>
              <a:rPr lang="en-US"/>
              <a:t>can</a:t>
            </a:r>
            <a:r>
              <a:rPr lang="zh-CN"/>
              <a:t> </a:t>
            </a:r>
            <a:r>
              <a:rPr lang="en-US"/>
              <a:t>find</a:t>
            </a:r>
            <a:r>
              <a:rPr lang="zh-CN"/>
              <a:t> </a:t>
            </a:r>
            <a:r>
              <a:rPr lang="en-US"/>
              <a:t>that</a:t>
            </a:r>
            <a:r>
              <a:rPr lang="zh-CN"/>
              <a:t> </a:t>
            </a:r>
            <a:r>
              <a:rPr lang="en-US"/>
              <a:t>risk</a:t>
            </a:r>
            <a:r>
              <a:rPr lang="zh-CN"/>
              <a:t> </a:t>
            </a:r>
            <a:r>
              <a:rPr lang="en-US"/>
              <a:t>group</a:t>
            </a:r>
            <a:r>
              <a:rPr lang="zh-CN"/>
              <a:t> </a:t>
            </a:r>
            <a:r>
              <a:rPr lang="en-US"/>
              <a:t>has</a:t>
            </a:r>
            <a:r>
              <a:rPr lang="zh-CN"/>
              <a:t> </a:t>
            </a:r>
            <a:r>
              <a:rPr lang="en-US"/>
              <a:t>more</a:t>
            </a:r>
            <a:r>
              <a:rPr lang="zh-CN"/>
              <a:t> </a:t>
            </a:r>
            <a:r>
              <a:rPr lang="en-US"/>
              <a:t>dyslexia</a:t>
            </a:r>
            <a:r>
              <a:rPr lang="zh-CN"/>
              <a:t> </a:t>
            </a:r>
            <a:r>
              <a:rPr lang="en-US"/>
              <a:t>children</a:t>
            </a:r>
            <a:r>
              <a:rPr lang="zh-CN"/>
              <a:t> </a:t>
            </a:r>
            <a:r>
              <a:rPr lang="en-US"/>
              <a:t>than</a:t>
            </a:r>
            <a:r>
              <a:rPr lang="zh-CN"/>
              <a:t> </a:t>
            </a:r>
            <a:r>
              <a:rPr lang="en-US"/>
              <a:t>control</a:t>
            </a:r>
            <a:r>
              <a:rPr lang="zh-CN"/>
              <a:t> </a:t>
            </a:r>
            <a:r>
              <a:rPr lang="en-US"/>
              <a:t>group</a:t>
            </a:r>
            <a:r>
              <a:rPr lang="zh-CN"/>
              <a:t> </a:t>
            </a:r>
            <a:r>
              <a:rPr lang="en-US"/>
              <a:t>throughout the</a:t>
            </a:r>
            <a:r>
              <a:rPr lang="en-US"/>
              <a:t> recording period</a:t>
            </a:r>
            <a:r>
              <a:rPr lang="en-US"/>
              <a:t>,</a:t>
            </a:r>
            <a:r>
              <a:rPr lang="zh-CN"/>
              <a:t> </a:t>
            </a:r>
            <a:r>
              <a:rPr lang="en-US"/>
              <a:t>from which we can assume</a:t>
            </a:r>
            <a:r>
              <a:rPr lang="en-US"/>
              <a:t> that </a:t>
            </a:r>
            <a:r>
              <a:rPr lang="en-US"/>
              <a:t>family</a:t>
            </a:r>
            <a:r>
              <a:rPr lang="zh-CN"/>
              <a:t> </a:t>
            </a:r>
            <a:r>
              <a:rPr lang="en-US"/>
              <a:t>environment</a:t>
            </a:r>
            <a:r>
              <a:rPr lang="zh-CN"/>
              <a:t> </a:t>
            </a:r>
            <a:r>
              <a:rPr lang="en-US"/>
              <a:t>and</a:t>
            </a:r>
            <a:r>
              <a:rPr lang="zh-CN"/>
              <a:t> </a:t>
            </a:r>
            <a:r>
              <a:rPr lang="en-US"/>
              <a:t>genes</a:t>
            </a:r>
            <a:r>
              <a:rPr lang="zh-CN"/>
              <a:t> </a:t>
            </a:r>
            <a:r>
              <a:rPr lang="en-US"/>
              <a:t>have</a:t>
            </a:r>
            <a:r>
              <a:rPr lang="zh-CN"/>
              <a:t> </a:t>
            </a:r>
            <a:r>
              <a:rPr lang="en-US"/>
              <a:t>strong</a:t>
            </a:r>
            <a:r>
              <a:rPr lang="zh-CN"/>
              <a:t> </a:t>
            </a:r>
            <a:r>
              <a:rPr lang="en-US"/>
              <a:t>impact</a:t>
            </a:r>
            <a:r>
              <a:rPr lang="zh-CN"/>
              <a:t> </a:t>
            </a:r>
            <a:r>
              <a:rPr lang="en-US"/>
              <a:t>on</a:t>
            </a:r>
            <a:r>
              <a:rPr lang="zh-CN"/>
              <a:t> </a:t>
            </a:r>
            <a:r>
              <a:rPr lang="en-US"/>
              <a:t>reading</a:t>
            </a:r>
            <a:r>
              <a:rPr lang="zh-CN"/>
              <a:t> </a:t>
            </a:r>
            <a:r>
              <a:rPr lang="en-US"/>
              <a:t>ability.</a:t>
            </a:r>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a:defRPr/>
            </a:pPr>
            <a:r>
              <a:rPr lang="en-US"/>
              <a:t>  </a:t>
            </a:r>
            <a:r>
              <a:rPr lang="en-US"/>
              <a:t>As</a:t>
            </a:r>
            <a:r>
              <a:rPr lang="zh-CN"/>
              <a:t> </a:t>
            </a:r>
            <a:r>
              <a:rPr lang="en-US"/>
              <a:t>grade level</a:t>
            </a:r>
            <a:r>
              <a:rPr lang="zh-CN"/>
              <a:t> </a:t>
            </a:r>
            <a:r>
              <a:rPr lang="en-US"/>
              <a:t>rises, the number</a:t>
            </a:r>
            <a:r>
              <a:rPr lang="zh-CN"/>
              <a:t> </a:t>
            </a:r>
            <a:r>
              <a:rPr lang="en-US"/>
              <a:t>of children with reading</a:t>
            </a:r>
            <a:r>
              <a:rPr lang="zh-CN"/>
              <a:t> </a:t>
            </a:r>
            <a:r>
              <a:rPr lang="en-US"/>
              <a:t>disability</a:t>
            </a:r>
            <a:r>
              <a:rPr lang="zh-CN"/>
              <a:t> </a:t>
            </a:r>
            <a:r>
              <a:rPr lang="en-US"/>
              <a:t>in</a:t>
            </a:r>
            <a:r>
              <a:rPr lang="zh-CN"/>
              <a:t> </a:t>
            </a:r>
            <a:r>
              <a:rPr lang="en-US"/>
              <a:t>risk</a:t>
            </a:r>
            <a:r>
              <a:rPr lang="zh-CN"/>
              <a:t> </a:t>
            </a:r>
            <a:r>
              <a:rPr lang="en-US"/>
              <a:t>group</a:t>
            </a:r>
            <a:r>
              <a:rPr lang="zh-CN"/>
              <a:t> </a:t>
            </a:r>
            <a:r>
              <a:rPr lang="en-US"/>
              <a:t>is</a:t>
            </a:r>
            <a:r>
              <a:rPr lang="zh-CN"/>
              <a:t> </a:t>
            </a:r>
            <a:r>
              <a:rPr lang="en-US"/>
              <a:t>always</a:t>
            </a:r>
            <a:r>
              <a:rPr lang="zh-CN"/>
              <a:t> </a:t>
            </a:r>
            <a:r>
              <a:rPr lang="en-US"/>
              <a:t>more</a:t>
            </a:r>
            <a:r>
              <a:rPr lang="zh-CN"/>
              <a:t> </a:t>
            </a:r>
            <a:r>
              <a:rPr lang="en-US"/>
              <a:t>than</a:t>
            </a:r>
            <a:r>
              <a:rPr lang="zh-CN"/>
              <a:t> </a:t>
            </a:r>
            <a:r>
              <a:rPr lang="en-US"/>
              <a:t>in control</a:t>
            </a:r>
            <a:r>
              <a:rPr lang="zh-CN"/>
              <a:t> </a:t>
            </a:r>
            <a:r>
              <a:rPr lang="en-US"/>
              <a:t>group,</a:t>
            </a:r>
            <a:r>
              <a:rPr lang="en-US"/>
              <a:t> but in 8</a:t>
            </a:r>
            <a:r>
              <a:rPr lang="en-US" baseline="30000"/>
              <a:t>th</a:t>
            </a:r>
            <a:r>
              <a:rPr lang="en-US"/>
              <a:t> grade, the gap narrows(is there a significant change?). </a:t>
            </a:r>
            <a:endParaRPr/>
          </a:p>
          <a:p>
            <a:pPr>
              <a:defRPr/>
            </a:pPr>
            <a:r>
              <a:rPr lang="en-US"/>
              <a:t>  Question:</a:t>
            </a:r>
            <a:endParaRPr/>
          </a:p>
          <a:p>
            <a:pPr>
              <a:defRPr/>
            </a:pPr>
            <a:r>
              <a:rPr lang="en-US"/>
              <a:t>  Thus c</a:t>
            </a:r>
            <a:r>
              <a:rPr lang="en-US"/>
              <a:t>an</a:t>
            </a:r>
            <a:r>
              <a:rPr lang="en-US"/>
              <a:t> </a:t>
            </a:r>
            <a:r>
              <a:rPr lang="en-US"/>
              <a:t>we</a:t>
            </a:r>
            <a:r>
              <a:rPr lang="zh-CN"/>
              <a:t> </a:t>
            </a:r>
            <a:r>
              <a:rPr lang="en-US"/>
              <a:t>assume</a:t>
            </a:r>
            <a:r>
              <a:rPr lang="zh-CN"/>
              <a:t> </a:t>
            </a:r>
            <a:r>
              <a:rPr lang="en-US"/>
              <a:t>that</a:t>
            </a:r>
            <a:r>
              <a:rPr lang="zh-CN"/>
              <a:t> </a:t>
            </a:r>
            <a:r>
              <a:rPr lang="en-US"/>
              <a:t>this is</a:t>
            </a:r>
            <a:r>
              <a:rPr lang="zh-CN"/>
              <a:t> </a:t>
            </a:r>
            <a:r>
              <a:rPr lang="en-US"/>
              <a:t>because</a:t>
            </a:r>
            <a:r>
              <a:rPr lang="zh-CN"/>
              <a:t> </a:t>
            </a:r>
            <a:r>
              <a:rPr lang="en-US"/>
              <a:t>reading</a:t>
            </a:r>
            <a:r>
              <a:rPr lang="zh-CN"/>
              <a:t> </a:t>
            </a:r>
            <a:r>
              <a:rPr lang="en-US"/>
              <a:t>becomes</a:t>
            </a:r>
            <a:r>
              <a:rPr lang="zh-CN"/>
              <a:t> </a:t>
            </a:r>
            <a:r>
              <a:rPr lang="en-US"/>
              <a:t>more</a:t>
            </a:r>
            <a:r>
              <a:rPr lang="zh-CN"/>
              <a:t> </a:t>
            </a:r>
            <a:r>
              <a:rPr lang="en-US"/>
              <a:t>difficult in higher grades</a:t>
            </a:r>
            <a:r>
              <a:rPr lang="zh-CN"/>
              <a:t> </a:t>
            </a:r>
            <a:r>
              <a:rPr lang="en-US"/>
              <a:t>so</a:t>
            </a:r>
            <a:r>
              <a:rPr lang="zh-CN"/>
              <a:t> </a:t>
            </a:r>
            <a:r>
              <a:rPr lang="en-US"/>
              <a:t>that</a:t>
            </a:r>
            <a:r>
              <a:rPr lang="zh-CN"/>
              <a:t> </a:t>
            </a:r>
            <a:r>
              <a:rPr lang="en-US"/>
              <a:t>some of the control</a:t>
            </a:r>
            <a:r>
              <a:rPr lang="zh-CN"/>
              <a:t> </a:t>
            </a:r>
            <a:r>
              <a:rPr lang="en-US"/>
              <a:t>group</a:t>
            </a:r>
            <a:r>
              <a:rPr lang="zh-CN"/>
              <a:t> </a:t>
            </a:r>
            <a:r>
              <a:rPr lang="en-US"/>
              <a:t>students</a:t>
            </a:r>
            <a:r>
              <a:rPr lang="zh-CN"/>
              <a:t> </a:t>
            </a:r>
            <a:r>
              <a:rPr lang="en-US"/>
              <a:t>couldn’t</a:t>
            </a:r>
            <a:r>
              <a:rPr lang="zh-CN"/>
              <a:t> </a:t>
            </a:r>
            <a:r>
              <a:rPr lang="en-US"/>
              <a:t>perform</a:t>
            </a:r>
            <a:r>
              <a:rPr lang="zh-CN"/>
              <a:t> </a:t>
            </a:r>
            <a:r>
              <a:rPr lang="en-US"/>
              <a:t>well?</a:t>
            </a:r>
            <a:endParaRPr/>
          </a:p>
          <a:p>
            <a:pPr>
              <a:defRPr/>
            </a:pPr>
            <a:r>
              <a:rPr lang="en-US"/>
              <a:t>  Are there dyslexic children in one assessment phase overlap another in both group, if so, how many are they? (e.g. in at-risk group, 38 detected in 1</a:t>
            </a:r>
            <a:r>
              <a:rPr lang="en-US" baseline="30000"/>
              <a:t>st</a:t>
            </a:r>
            <a:r>
              <a:rPr lang="en-US"/>
              <a:t> grade and 38 in 2</a:t>
            </a:r>
            <a:r>
              <a:rPr lang="en-US" baseline="30000"/>
              <a:t>nd</a:t>
            </a:r>
            <a:r>
              <a:rPr lang="en-US"/>
              <a:t> grade, how many children detected as dyslexia are the same and how many are “newly dyslexia”)</a:t>
            </a:r>
            <a:endParaRPr lang="en-US"/>
          </a:p>
          <a:p>
            <a:pPr>
              <a:defRPr/>
            </a:pPr>
            <a:r>
              <a:rPr lang="zh-CN"/>
              <a:t> </a:t>
            </a:r>
            <a:endParaRPr/>
          </a:p>
        </p:txBody>
      </p:sp>
      <p:sp>
        <p:nvSpPr>
          <p:cNvPr id="4" name="幻灯片编号占位符 3"/>
          <p:cNvSpPr>
            <a:spLocks noGrp="1"/>
          </p:cNvSpPr>
          <p:nvPr>
            <p:ph type="sldNum" sz="quarter" idx="10"/>
          </p:nvPr>
        </p:nvSpPr>
        <p:spPr bwMode="auto"/>
        <p:txBody>
          <a:bodyPr/>
          <a:lstStyle/>
          <a:p>
            <a:pPr>
              <a:defRPr/>
            </a:pPr>
            <a:fld id="{290B6BEF-5A67-4A34-B778-85CB6E035EA6}" type="slidenum">
              <a:rPr lang="fi-FI"/>
              <a:t/>
            </a:fld>
            <a:endParaRPr lang="fi-FI"/>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4" name="Shape 184"/>
          <p:cNvSpPr>
            <a:spLocks noChangeAspect="1" noGrp="1" noRot="1"/>
          </p:cNvSpPr>
          <p:nvPr>
            <p:ph type="sldImg"/>
          </p:nvPr>
        </p:nvSpPr>
        <p:spPr bwMode="auto">
          <a:prstGeom prst="rect">
            <a:avLst/>
          </a:prstGeom>
        </p:spPr>
        <p:txBody>
          <a:bodyPr/>
          <a:lstStyle/>
          <a:p>
            <a:pPr>
              <a:defRPr/>
            </a:pPr>
            <a:endParaRPr/>
          </a:p>
        </p:txBody>
      </p:sp>
      <p:sp>
        <p:nvSpPr>
          <p:cNvPr id="185" name="Shape 185"/>
          <p:cNvSpPr>
            <a:spLocks noGrp="1"/>
          </p:cNvSpPr>
          <p:nvPr>
            <p:ph type="body" sz="quarter" idx="1"/>
          </p:nvPr>
        </p:nvSpPr>
        <p:spPr bwMode="auto">
          <a:prstGeom prst="rect">
            <a:avLst/>
          </a:prstGeom>
        </p:spPr>
        <p:txBody>
          <a:bodyPr/>
          <a:lstStyle/>
          <a:p>
            <a:pPr>
              <a:defRPr/>
            </a:pPr>
            <a:r>
              <a:rPr/>
              <a:t>although we can naturally acqu</a:t>
            </a:r>
            <a:r>
              <a:rPr lang="en-US"/>
              <a:t>ire</a:t>
            </a:r>
            <a:r>
              <a:rPr/>
              <a:t> the abilities of listening and speaking, becoming a skilled reader is not as easy as. Before we start learning reading in primary school, it is important that we have a rich language enviro</a:t>
            </a:r>
            <a:r>
              <a:rPr lang="en-US"/>
              <a:t>n</a:t>
            </a:r>
            <a:r>
              <a:rPr/>
              <a:t>ment including reading books with parents and listening materials from different </a:t>
            </a:r>
            <a:r>
              <a:rPr lang="en-US"/>
              <a:t>fields </a:t>
            </a:r>
            <a:r>
              <a:rPr/>
              <a:t>to prepare us ready to learn. I think we should spread this idea to parents because some of them may overly dependent on school and do not setting good examples at home. </a:t>
            </a:r>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a:defRPr/>
            </a:pPr>
            <a:fld id="{C525EBDA-C41B-4C1D-9BC8-7E70A0336707}" type="slidenum">
              <a:rPr lang="en-US"/>
              <a:t/>
            </a:fld>
            <a:endParaRPr lang="en-US"/>
          </a:p>
        </p:txBody>
      </p:sp>
      <p:sp>
        <p:nvSpPr>
          <p:cNvPr id="734210" name="Rectangle 2"/>
          <p:cNvSpPr>
            <a:spLocks noChangeArrowheads="1" noChangeAspect="1" noGrp="1" noRot="1" noTextEdit="1"/>
          </p:cNvSpPr>
          <p:nvPr>
            <p:ph type="sldImg"/>
          </p:nvPr>
        </p:nvSpPr>
        <p:spPr bwMode="auto">
          <a:xfrm>
            <a:off x="858838" y="735013"/>
            <a:ext cx="4905375" cy="3679825"/>
          </a:xfrm>
          <a:ln/>
        </p:spPr>
      </p:sp>
      <p:sp>
        <p:nvSpPr>
          <p:cNvPr id="734211" name="Rectangle 3"/>
          <p:cNvSpPr>
            <a:spLocks noChangeArrowheads="1"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sz="1200">
                <a:solidFill>
                  <a:schemeClr val="tx1"/>
                </a:solidFill>
                <a:latin typeface="等线"/>
                <a:ea typeface="Arial"/>
                <a:cs typeface="Arial"/>
              </a:rPr>
              <a:t>  This slide shows several assement domains and the specific list within each assement domain that used to measure the children.</a:t>
            </a:r>
            <a:endParaRPr/>
          </a:p>
          <a:p>
            <a:pPr>
              <a:defRPr/>
            </a:pPr>
            <a:r>
              <a:rPr lang="en-GB"/>
              <a:t>  There are so</a:t>
            </a:r>
            <a:r>
              <a:rPr lang="en-GB"/>
              <a:t> many aspects to be concerned and assessed in this study –assessments include levels from neurophysiology, cognition, to overall environment; domains of child and parents; phase from description, detection, explanation, and intervention. I feel pretty amazing about the whole design of this study. Thank you for your sharing! </a:t>
            </a:r>
            <a:endParaRPr lang="en-GB"/>
          </a:p>
          <a:p>
            <a:pPr>
              <a:defRPr/>
            </a:pPr>
            <a:endParaRPr lang="en-GB"/>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a:defRPr/>
            </a:pPr>
            <a:fld id="{B85D7FAD-0DFD-49DE-84A7-C0F28238A8C2}" type="slidenum">
              <a:rPr lang="fi-FI"/>
              <a:t/>
            </a:fld>
            <a:endParaRPr lang="fi-FI"/>
          </a:p>
        </p:txBody>
      </p:sp>
      <p:sp>
        <p:nvSpPr>
          <p:cNvPr id="1079298" name="Rectangle 2"/>
          <p:cNvSpPr>
            <a:spLocks noChangeArrowheads="1" noChangeAspect="1" noGrp="1" noRot="1" noTextEdit="1"/>
          </p:cNvSpPr>
          <p:nvPr>
            <p:ph type="sldImg"/>
          </p:nvPr>
        </p:nvSpPr>
        <p:spPr bwMode="auto">
          <a:ln/>
        </p:spPr>
      </p:sp>
      <p:sp>
        <p:nvSpPr>
          <p:cNvPr id="1079299" name="Rectangle 3"/>
          <p:cNvSpPr>
            <a:spLocks noChangeArrowheads="1" noGrp="1"/>
          </p:cNvSpPr>
          <p:nvPr>
            <p:ph type="body" idx="1"/>
          </p:nvPr>
        </p:nvSpPr>
        <p:spPr bwMode="auto"/>
        <p:txBody>
          <a:bodyPr/>
          <a:lstStyle/>
          <a:p>
            <a:pPr>
              <a:defRPr/>
            </a:pPr>
            <a:r>
              <a:rPr lang="en-GB"/>
              <a:t>  After analyzed the result of assessments,as shown in the right panel of the slide, the researchers found that some assessments could be used as  predictors and some showed a difference between the two groups. </a:t>
            </a:r>
            <a:endParaRPr/>
          </a:p>
          <a:p>
            <a:pPr>
              <a:defRPr/>
            </a:pPr>
            <a:r>
              <a:rPr lang="en-GB"/>
              <a:t>  The most amazing result went to the 3-5 days ERP measurements. They found that when the baby was only a fews days old, babies of the at-risk group already ‘responded’ different as compared to the control group babies. On the other hand, we could find out the potential at-risk babies by using ERP measurement, thus early intervention for them would be possible .</a:t>
            </a:r>
            <a:endParaRPr/>
          </a:p>
          <a:p>
            <a:pPr>
              <a:defRPr/>
            </a:pPr>
            <a:endParaRPr lang="en-GB"/>
          </a:p>
          <a:p>
            <a:pPr>
              <a:defRPr/>
            </a:pPr>
            <a:r>
              <a:rPr lang="en-GB"/>
              <a:t>  Question: It</a:t>
            </a:r>
            <a:r>
              <a:rPr lang="en-GB"/>
              <a:t> seems that it is a really good result that many predictors were found. But I am curious about how this result affects the actual prediction work of dyslexia? Can we utilize them in practice and make prediction based on this? What’s more, this result is derived from Finnish language, which means that the feature(e.g. orthography) can be language specific. It is possible that in different language(e.g. Chinese), the predictions differs.</a:t>
            </a:r>
            <a:endParaRPr lang="en-GB"/>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8610" name="Rectangle 7"/>
          <p:cNvSpPr>
            <a:spLocks noChangeArrowheads="1" noGrp="1"/>
          </p:cNvSpPr>
          <p:nvPr>
            <p:ph type="sldNum" sz="quarter" idx="5"/>
          </p:nvPr>
        </p:nvSpPr>
        <p:spPr bwMode="auto">
          <a:prstGeom prst="rect">
            <a:avLst/>
          </a:prstGeom>
          <a:noFill/>
        </p:spPr>
        <p:txBody>
          <a:bodyPr/>
          <a:lstStyle/>
          <a:p>
            <a:pPr>
              <a:defRPr/>
            </a:pPr>
            <a:fld id="{DA05565A-B079-4147-BA90-5E87EE551A16}" type="slidenum">
              <a:rPr lang="en-GB"/>
              <a:t/>
            </a:fld>
            <a:endParaRPr lang="en-GB"/>
          </a:p>
        </p:txBody>
      </p:sp>
      <p:sp>
        <p:nvSpPr>
          <p:cNvPr id="68611" name="Rectangle 2"/>
          <p:cNvSpPr>
            <a:spLocks noChangeArrowheads="1" noChangeAspect="1" noGrp="1" noRot="1" noTextEdit="1"/>
          </p:cNvSpPr>
          <p:nvPr>
            <p:ph type="sldImg"/>
          </p:nvPr>
        </p:nvSpPr>
        <p:spPr bwMode="auto">
          <a:ln/>
        </p:spPr>
      </p:sp>
      <p:sp>
        <p:nvSpPr>
          <p:cNvPr id="68612" name="Rectangle 3"/>
          <p:cNvSpPr>
            <a:spLocks noChangeArrowheads="1" noGrp="1"/>
          </p:cNvSpPr>
          <p:nvPr>
            <p:ph type="body" idx="1"/>
          </p:nvPr>
        </p:nvSpPr>
        <p:spPr bwMode="auto">
          <a:prstGeom prst="rect">
            <a:avLst/>
          </a:prstGeom>
          <a:noFill/>
          <a:ln/>
        </p:spPr>
        <p:txBody>
          <a:bodyPr/>
          <a:lstStyle/>
          <a:p>
            <a:pPr>
              <a:defRPr/>
            </a:pPr>
            <a:r>
              <a:rPr lang="en-GB"/>
              <a:t>  The reaserchers played sequential discrete audio stimulus consisting of several standard stimulus and 12% deviant stimulus to the babies, and record their brain responses using ERP measurements.</a:t>
            </a:r>
            <a:endParaRPr/>
          </a:p>
          <a:p>
            <a:pPr>
              <a:defRPr/>
            </a:pPr>
            <a:r>
              <a:rPr lang="en-GB"/>
              <a:t>  And after the babies were grown up to 2</a:t>
            </a:r>
            <a:r>
              <a:rPr lang="en-GB" baseline="30000"/>
              <a:t>nd</a:t>
            </a:r>
            <a:r>
              <a:rPr lang="en-GB"/>
              <a:t> grade children, they compared the ERP datas of the control typical readers and the at-risk dyslexic readers.</a:t>
            </a:r>
            <a:endParaRPr/>
          </a:p>
          <a:p>
            <a:pPr>
              <a:defRPr/>
            </a:pPr>
            <a:r>
              <a:rPr lang="en-GB"/>
              <a:t>  And the result,as shown in the slide,reveals that control typical readers could tell the difference between the standard stimili and the deviant stimili, but the at-risk dyslexic children failed. This means those who have dyslexia can be diagnosed when they were only few days old using ERP measurements.</a:t>
            </a:r>
            <a:endParaRPr/>
          </a:p>
          <a:p>
            <a:pPr>
              <a:defRPr/>
            </a:pPr>
            <a:endParaRPr lang="fi-FI"/>
          </a:p>
          <a:p>
            <a:pPr>
              <a:defRPr/>
            </a:pPr>
            <a:r>
              <a:rPr lang="fi-FI"/>
              <a:t>  Question: Does</a:t>
            </a:r>
            <a:r>
              <a:rPr lang="fi-FI"/>
              <a:t> control </a:t>
            </a:r>
            <a:r>
              <a:rPr lang="fi-FI"/>
              <a:t>typical</a:t>
            </a:r>
            <a:r>
              <a:rPr lang="fi-FI"/>
              <a:t> readers mean those kids who were in control gourp and without dyslexia when they were 2nd grade? And </a:t>
            </a:r>
            <a:r>
              <a:rPr lang="fi-FI" b="0">
                <a:solidFill>
                  <a:srgbClr val="000000"/>
                </a:solidFill>
              </a:rPr>
              <a:t>At-risk dyslexic readers means those who were in at-risk group</a:t>
            </a:r>
            <a:r>
              <a:rPr lang="fi-FI" b="0">
                <a:solidFill>
                  <a:srgbClr val="000000"/>
                </a:solidFill>
              </a:rPr>
              <a:t> and with dyslexia when </a:t>
            </a:r>
            <a:r>
              <a:rPr lang="fi-FI"/>
              <a:t>they were 2nd grade? I am not that clear about this part. Thank you sincerely!</a:t>
            </a:r>
            <a:endParaRPr lang="fi-FI"/>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a:defRPr/>
            </a:pPr>
            <a:fld id="{E02D81FE-0B72-4959-8DBF-3BB392EB4DFF}" type="slidenum">
              <a:rPr lang="en-US"/>
              <a:t/>
            </a:fld>
            <a:endParaRPr lang="en-US"/>
          </a:p>
        </p:txBody>
      </p:sp>
      <p:sp>
        <p:nvSpPr>
          <p:cNvPr id="736258" name="Rectangle 2"/>
          <p:cNvSpPr>
            <a:spLocks noChangeArrowheads="1" noChangeAspect="1" noGrp="1" noRot="1" noTextEdit="1"/>
          </p:cNvSpPr>
          <p:nvPr>
            <p:ph type="sldImg"/>
          </p:nvPr>
        </p:nvSpPr>
        <p:spPr bwMode="auto">
          <a:xfrm>
            <a:off x="858838" y="735013"/>
            <a:ext cx="4905375" cy="3679825"/>
          </a:xfrm>
          <a:ln/>
        </p:spPr>
      </p:sp>
      <p:sp>
        <p:nvSpPr>
          <p:cNvPr id="736259" name="Rectangle 3"/>
          <p:cNvSpPr>
            <a:spLocks noChangeArrowheads="1" noGrp="1"/>
          </p:cNvSpPr>
          <p:nvPr>
            <p:ph type="body" idx="1"/>
          </p:nvPr>
        </p:nvSpPr>
        <p:spPr bwMode="auto"/>
        <p:txBody>
          <a:bodyPr/>
          <a:lstStyle/>
          <a:p>
            <a:pPr>
              <a:defRPr/>
            </a:pPr>
            <a:r>
              <a:rPr lang="en-GB"/>
              <a:t>With the ERP</a:t>
            </a:r>
            <a:r>
              <a:rPr lang="en-GB"/>
              <a:t> measurement, we are able to reach a further understanding of the genetic basis of dyslexia.</a:t>
            </a:r>
            <a:endParaRPr lang="en-GB"/>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a:defRPr/>
            </a:pPr>
            <a:fld id="{061ED274-F30E-44D0-BBB1-63CADBE1921B}" type="slidenum">
              <a:rPr lang="en-US"/>
              <a:t/>
            </a:fld>
            <a:endParaRPr lang="en-US"/>
          </a:p>
        </p:txBody>
      </p:sp>
      <p:sp>
        <p:nvSpPr>
          <p:cNvPr id="740354" name="Rectangle 2"/>
          <p:cNvSpPr>
            <a:spLocks noChangeArrowheads="1" noChangeAspect="1" noGrp="1" noRot="1" noTextEdit="1"/>
          </p:cNvSpPr>
          <p:nvPr>
            <p:ph type="sldImg"/>
          </p:nvPr>
        </p:nvSpPr>
        <p:spPr bwMode="auto">
          <a:xfrm>
            <a:off x="858838" y="735013"/>
            <a:ext cx="4905375" cy="3679825"/>
          </a:xfrm>
          <a:ln/>
        </p:spPr>
      </p:sp>
      <p:sp>
        <p:nvSpPr>
          <p:cNvPr id="740355" name="Rectangle 3"/>
          <p:cNvSpPr>
            <a:spLocks noChangeArrowheads="1" noGrp="1"/>
          </p:cNvSpPr>
          <p:nvPr>
            <p:ph type="body" idx="1"/>
          </p:nvPr>
        </p:nvSpPr>
        <p:spPr bwMode="auto"/>
        <p:txBody>
          <a:bodyPr>
            <a:normAutofit fontScale="92500" lnSpcReduction="20000"/>
          </a:bodyPr>
          <a:lstStyle/>
          <a:p>
            <a:pPr>
              <a:defRPr/>
            </a:pPr>
            <a:r>
              <a:rPr lang="en-GB" sz="1200">
                <a:solidFill>
                  <a:schemeClr val="tx1"/>
                </a:solidFill>
                <a:latin typeface="等线"/>
                <a:ea typeface="Arial"/>
                <a:cs typeface="Arial"/>
              </a:rPr>
              <a:t>  The parents of the at-risk group and control group were asked to record their babies’vocalization performance during the first 50 weeks after the babies were born. Then the researchers analyzed the videotape and portrayed the developmental curves of 11 minestones that prepared the children for the later basic speaking skills. </a:t>
            </a:r>
            <a:endParaRPr lang="zh-CN" sz="1200">
              <a:solidFill>
                <a:schemeClr val="tx1"/>
              </a:solidFill>
              <a:latin typeface="等线"/>
              <a:ea typeface="Arial"/>
              <a:cs typeface="Arial"/>
            </a:endParaRPr>
          </a:p>
          <a:p>
            <a:pPr>
              <a:defRPr/>
            </a:pPr>
            <a:r>
              <a:rPr lang="en-GB" sz="1200">
                <a:solidFill>
                  <a:schemeClr val="tx1"/>
                </a:solidFill>
                <a:latin typeface="等线"/>
                <a:ea typeface="Arial"/>
                <a:cs typeface="Arial"/>
              </a:rPr>
              <a:t>  The chart in the slide showed the result. And we can learn that for the first 9 milestones, there were no significant developmental time difference between the two groups. Only the last two milestones-parallel pointing and vocalization when wants something, and uses word-like expressions –suggested a delay in at-risk group compared with control group.</a:t>
            </a:r>
            <a:endParaRPr lang="zh-CN" sz="1200">
              <a:solidFill>
                <a:schemeClr val="tx1"/>
              </a:solidFill>
              <a:latin typeface="等线"/>
              <a:ea typeface="Arial"/>
              <a:cs typeface="Arial"/>
            </a:endParaRPr>
          </a:p>
          <a:p>
            <a:pPr>
              <a:defRPr/>
            </a:pPr>
            <a:r>
              <a:rPr lang="en-GB" sz="1200">
                <a:solidFill>
                  <a:schemeClr val="tx1"/>
                </a:solidFill>
                <a:latin typeface="等线"/>
                <a:ea typeface="Arial"/>
                <a:cs typeface="Arial"/>
              </a:rPr>
              <a:t>  Therefore, it seems that during the first 50 weeks of life, the at-risk babies showed tiny delay of the development of early language skills. Thus, these milestones failed to be considered as possible predictors of the dyslexia children. </a:t>
            </a:r>
            <a:endParaRPr/>
          </a:p>
          <a:p>
            <a:pPr>
              <a:defRPr/>
            </a:pPr>
            <a:r>
              <a:rPr lang="en-GB" sz="1200">
                <a:solidFill>
                  <a:schemeClr val="tx1"/>
                </a:solidFill>
                <a:latin typeface="等线"/>
                <a:ea typeface="Arial"/>
                <a:cs typeface="Arial"/>
              </a:rPr>
              <a:t>  </a:t>
            </a:r>
            <a:endParaRPr/>
          </a:p>
          <a:p>
            <a:pPr>
              <a:defRPr/>
            </a:pPr>
            <a:r>
              <a:rPr lang="en-GB" sz="1200">
                <a:solidFill>
                  <a:schemeClr val="tx1"/>
                </a:solidFill>
                <a:latin typeface="等线"/>
                <a:ea typeface="Arial"/>
                <a:cs typeface="Arial"/>
              </a:rPr>
              <a:t>  Question:</a:t>
            </a:r>
            <a:r>
              <a:rPr lang="en-GB" sz="1200">
                <a:solidFill>
                  <a:schemeClr val="tx1"/>
                </a:solidFill>
                <a:latin typeface="等线"/>
                <a:ea typeface="Arial"/>
                <a:cs typeface="Arial"/>
              </a:rPr>
              <a:t> Although ERP measurements showed the implic potential of the at-risk babies, but it seems that they didn’t show explicit vocalization deficit from this slide. And it seems that they don’t have problem in using oral lauguanges when they grow up. So why does their difficulty in distinguishing the sound of the syllables greatly block their way to reading but not talking? </a:t>
            </a:r>
            <a:endParaRPr lang="en-GB" sz="1200">
              <a:solidFill>
                <a:schemeClr val="tx1"/>
              </a:solidFill>
              <a:latin typeface="等线"/>
              <a:ea typeface="Arial"/>
              <a:cs typeface="Arial"/>
            </a:endParaRPr>
          </a:p>
          <a:p>
            <a:pPr>
              <a:defRPr/>
            </a:pPr>
            <a:endParaRPr lang="en-GB" sz="1200">
              <a:solidFill>
                <a:schemeClr val="tx1"/>
              </a:solidFill>
              <a:latin typeface="等线"/>
              <a:ea typeface="Arial"/>
              <a:cs typeface="Arial"/>
            </a:endParaRPr>
          </a:p>
          <a:p>
            <a:pPr>
              <a:defRPr/>
            </a:pPr>
            <a:r>
              <a:rPr lang="en-US" sz="1200">
                <a:solidFill>
                  <a:schemeClr val="tx1"/>
                </a:solidFill>
                <a:latin typeface="等线"/>
                <a:ea typeface="Arial"/>
                <a:cs typeface="Arial"/>
              </a:rPr>
              <a:t>  Something else I</a:t>
            </a:r>
            <a:r>
              <a:rPr lang="en-US" sz="1200">
                <a:solidFill>
                  <a:schemeClr val="tx1"/>
                </a:solidFill>
                <a:latin typeface="等线"/>
                <a:ea typeface="Arial"/>
                <a:cs typeface="Arial"/>
              </a:rPr>
              <a:t> would like to say</a:t>
            </a:r>
            <a:r>
              <a:rPr lang="zh-CN" sz="1200">
                <a:solidFill>
                  <a:schemeClr val="tx1"/>
                </a:solidFill>
                <a:latin typeface="等线"/>
                <a:ea typeface="Arial"/>
                <a:cs typeface="Arial"/>
              </a:rPr>
              <a:t>：</a:t>
            </a:r>
            <a:r>
              <a:rPr lang="en-US" sz="1200">
                <a:solidFill>
                  <a:schemeClr val="tx1"/>
                </a:solidFill>
                <a:latin typeface="等线"/>
                <a:ea typeface="Arial"/>
                <a:cs typeface="Arial"/>
              </a:rPr>
              <a:t>Thank you for your kindness and patience. This was such an amazing project that greatly inspired me!!! Before I came to the class, I was sometimes upset about some great but‘useless’ papers and wondering if I could do something turelly meaningful for my country or even for the whole world as a psychologist. After learning your project from the class, now I’m very proud to be a psychology student and confident to make the world a better place in a psychological way. </a:t>
            </a:r>
            <a:endParaRPr lang="zh-CN" sz="1200">
              <a:solidFill>
                <a:schemeClr val="tx1"/>
              </a:solidFill>
              <a:latin typeface="等线"/>
              <a:ea typeface="Arial"/>
              <a:cs typeface="Arial"/>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19204A1B-F114-4B91-9274-FDAF360DFC8C}"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
        <p:nvSpPr>
          <p:cNvPr id="741378" name="Rectangle 2"/>
          <p:cNvSpPr>
            <a:spLocks noChangeArrowheads="1" noChangeAspect="1" noGrp="1" noRot="1" noTextEdit="1"/>
          </p:cNvSpPr>
          <p:nvPr>
            <p:ph type="sldImg"/>
          </p:nvPr>
        </p:nvSpPr>
        <p:spPr bwMode="auto">
          <a:xfrm>
            <a:off x="858838" y="735013"/>
            <a:ext cx="4905375" cy="3679825"/>
          </a:xfrm>
          <a:ln/>
        </p:spPr>
      </p:sp>
      <p:sp>
        <p:nvSpPr>
          <p:cNvPr id="741379" name="Rectangle 3"/>
          <p:cNvSpPr>
            <a:spLocks noChangeArrowheads="1" noGrp="1"/>
          </p:cNvSpPr>
          <p:nvPr>
            <p:ph type="body" idx="1"/>
          </p:nvPr>
        </p:nvSpPr>
        <p:spPr bwMode="auto"/>
        <p:txBody>
          <a:bodyPr/>
          <a:lstStyle/>
          <a:p>
            <a:pPr>
              <a:defRPr/>
            </a:pPr>
            <a:r>
              <a:rPr lang="en-US"/>
              <a:t>From the two pictures,</a:t>
            </a:r>
            <a:r>
              <a:rPr lang="en-US"/>
              <a:t> we can see children in at-risk group and control group have similar gross motor and fine motor, which indicates at-risk group and control group don’t have significant difference in motor. </a:t>
            </a:r>
            <a:endParaRPr lang="en-GB"/>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987B6469-0316-4DB5-8F71-8E0256005B70}"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
        <p:nvSpPr>
          <p:cNvPr id="768002" name="Rectangle 2"/>
          <p:cNvSpPr>
            <a:spLocks noChangeArrowheads="1" noChangeAspect="1" noGrp="1" noRot="1" noTextEdit="1"/>
          </p:cNvSpPr>
          <p:nvPr>
            <p:ph type="sldImg"/>
          </p:nvPr>
        </p:nvSpPr>
        <p:spPr bwMode="auto">
          <a:xfrm>
            <a:off x="858838" y="735013"/>
            <a:ext cx="4905375" cy="3679825"/>
          </a:xfrm>
          <a:ln/>
        </p:spPr>
      </p:sp>
      <p:sp>
        <p:nvSpPr>
          <p:cNvPr id="768003" name="Rectangle 3"/>
          <p:cNvSpPr>
            <a:spLocks noChangeArrowheads="1" noGrp="1"/>
          </p:cNvSpPr>
          <p:nvPr>
            <p:ph type="body" idx="1"/>
          </p:nvPr>
        </p:nvSpPr>
        <p:spPr bwMode="auto"/>
        <p:txBody>
          <a:bodyPr/>
          <a:lstStyle/>
          <a:p>
            <a:pPr>
              <a:defRPr/>
            </a:pPr>
            <a:r>
              <a:rPr lang="en-GB"/>
              <a:t>Before</a:t>
            </a:r>
            <a:r>
              <a:rPr lang="en-GB"/>
              <a:t> going to school, the children from risk group perform worse in naming and morphology when compared with control group. From this graph, can we think that problems in auditory may occur earlier than visual problems? Because the morphology maybe represent the visual problems. </a:t>
            </a:r>
            <a:endParaRPr lang="en-GB"/>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2B5BCDAA-8F72-4043-802C-CE22404305A0}"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
        <p:nvSpPr>
          <p:cNvPr id="754690" name="Rectangle 2"/>
          <p:cNvSpPr>
            <a:spLocks noChangeArrowheads="1" noChangeAspect="1" noGrp="1" noRot="1" noTextEdit="1"/>
          </p:cNvSpPr>
          <p:nvPr>
            <p:ph type="sldImg"/>
          </p:nvPr>
        </p:nvSpPr>
        <p:spPr bwMode="auto">
          <a:xfrm>
            <a:off x="858838" y="735013"/>
            <a:ext cx="4905375" cy="3679825"/>
          </a:xfrm>
          <a:ln/>
        </p:spPr>
      </p:sp>
      <p:sp>
        <p:nvSpPr>
          <p:cNvPr id="754691" name="Rectangle 3"/>
          <p:cNvSpPr>
            <a:spLocks noChangeArrowheads="1"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t>This is the ERP</a:t>
            </a:r>
            <a:r>
              <a:rPr lang="en-US"/>
              <a:t> evidence of the importance of phonemic length in Finnish. </a:t>
            </a:r>
            <a:endParaRPr lang="en-GB"/>
          </a:p>
          <a:p>
            <a:pPr>
              <a:defRPr/>
            </a:pPr>
            <a:r>
              <a:rPr lang="en-GB"/>
              <a:t>It shows</a:t>
            </a:r>
            <a:r>
              <a:rPr lang="en-GB"/>
              <a:t> that the auditory attribute may be important in reading. But in Chinese, we don’t have the length of the phoneme, so the tone may be important in Chinese reading. And from some Chinese dyslexia, I find that some of them can’t distinguish the tone. So maybe the ERP between the Chinese risk group and control group can be different.</a:t>
            </a:r>
            <a:endParaRPr lang="en-GB"/>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fld id="{82B0BCF4-FDCB-4209-9395-B3229756C77F}"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03874" name="Rectangle 2"/>
          <p:cNvSpPr>
            <a:spLocks noChangeArrowheads="1" noChangeAspect="1" noGrp="1" noRot="1" noTextEdit="1"/>
          </p:cNvSpPr>
          <p:nvPr>
            <p:ph type="sldImg"/>
          </p:nvPr>
        </p:nvSpPr>
        <p:spPr bwMode="auto">
          <a:xfrm>
            <a:off x="1143000" y="685800"/>
            <a:ext cx="4572000" cy="3429000"/>
          </a:xfrm>
          <a:ln/>
        </p:spPr>
      </p:sp>
      <p:sp>
        <p:nvSpPr>
          <p:cNvPr id="1103875" name="Rectangle 3"/>
          <p:cNvSpPr>
            <a:spLocks noChangeArrowheads="1" noGrp="1"/>
          </p:cNvSpPr>
          <p:nvPr>
            <p:ph type="body" idx="1"/>
          </p:nvPr>
        </p:nvSpPr>
        <p:spPr bwMode="auto"/>
        <p:txBody>
          <a:bodyPr/>
          <a:lstStyle/>
          <a:p>
            <a:pPr>
              <a:defRPr/>
            </a:pPr>
            <a:r>
              <a:rPr lang="en-GB"/>
              <a:t>I think that</a:t>
            </a:r>
            <a:r>
              <a:rPr lang="en-GB"/>
              <a:t> they have differences. Because if the children can’t speak with others early, he( she ) will contact less stimulation than others, so their </a:t>
            </a:r>
            <a:r>
              <a:rPr lang="en-US"/>
              <a:t>various skills related to language development will be affected in the future. For reading comprehension is no exception. </a:t>
            </a:r>
            <a:endParaRPr lang="en-GB"/>
          </a:p>
          <a:p>
            <a:pPr>
              <a:defRPr/>
            </a:pPr>
            <a:r>
              <a:rPr lang="en-GB"/>
              <a:t>Doubt</a:t>
            </a:r>
            <a:r>
              <a:rPr lang="en-GB"/>
              <a:t> : why there are similar numbers of children in both groups could be defined as late talkers?</a:t>
            </a:r>
            <a:endParaRPr lang="en-GB"/>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fld id="{974416A8-7556-4BB7-8177-6EDAC2C24CF8}"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05922" name="Rectangle 2"/>
          <p:cNvSpPr>
            <a:spLocks noChangeArrowheads="1" noChangeAspect="1" noGrp="1" noRot="1" noTextEdit="1"/>
          </p:cNvSpPr>
          <p:nvPr>
            <p:ph type="sldImg"/>
          </p:nvPr>
        </p:nvSpPr>
        <p:spPr bwMode="auto">
          <a:xfrm>
            <a:off x="1143000" y="685800"/>
            <a:ext cx="4572000" cy="3429000"/>
          </a:xfrm>
          <a:ln/>
        </p:spPr>
      </p:sp>
      <p:sp>
        <p:nvSpPr>
          <p:cNvPr id="1105923" name="Rectangle 3"/>
          <p:cNvSpPr>
            <a:spLocks noChangeArrowheads="1" noGrp="1"/>
          </p:cNvSpPr>
          <p:nvPr>
            <p:ph type="body" idx="1"/>
          </p:nvPr>
        </p:nvSpPr>
        <p:spPr bwMode="auto"/>
        <p:txBody>
          <a:bodyPr/>
          <a:lstStyle/>
          <a:p>
            <a:pPr>
              <a:defRPr/>
            </a:pPr>
            <a:r>
              <a:rPr lang="en-US"/>
              <a:t>For the children</a:t>
            </a:r>
            <a:r>
              <a:rPr lang="en-US"/>
              <a:t> of the at-risk group, with the growth of age, late speaking children’s comprehensive ability aren’t change although there is a rise when 3.5y. </a:t>
            </a:r>
            <a:r>
              <a:rPr lang="en-US"/>
              <a:t>But for the children of the control group, with the growth of age, late speaking children's comprehensive ability will be slow to catch up the at-risk group. Speaking late is not an absolute criterion for judging whether a child is dyslexia.</a:t>
            </a:r>
            <a:endParaRPr/>
          </a:p>
          <a:p>
            <a:pPr>
              <a:defRPr/>
            </a:pPr>
            <a:r>
              <a:rPr lang="en-US"/>
              <a:t>Doubt</a:t>
            </a:r>
            <a:r>
              <a:rPr lang="en-US"/>
              <a:t> : so why there are children who have late speaking problem in the control group?</a:t>
            </a:r>
            <a:endParaRPr lang="en-US"/>
          </a:p>
          <a:p>
            <a:pPr>
              <a:defRPr/>
            </a:pPr>
            <a:endParaRPr lang="en-GB"/>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9" name="Shape 189"/>
          <p:cNvSpPr>
            <a:spLocks noChangeAspect="1" noGrp="1" noRot="1"/>
          </p:cNvSpPr>
          <p:nvPr>
            <p:ph type="sldImg"/>
          </p:nvPr>
        </p:nvSpPr>
        <p:spPr bwMode="auto">
          <a:prstGeom prst="rect">
            <a:avLst/>
          </a:prstGeom>
        </p:spPr>
        <p:txBody>
          <a:bodyPr/>
          <a:lstStyle/>
          <a:p>
            <a:pPr>
              <a:defRPr/>
            </a:pPr>
            <a:endParaRPr/>
          </a:p>
        </p:txBody>
      </p:sp>
      <p:sp>
        <p:nvSpPr>
          <p:cNvPr id="190" name="Shape 190"/>
          <p:cNvSpPr>
            <a:spLocks noGrp="1"/>
          </p:cNvSpPr>
          <p:nvPr>
            <p:ph type="body" sz="quarter" idx="1"/>
          </p:nvPr>
        </p:nvSpPr>
        <p:spPr bwMode="auto">
          <a:prstGeom prst="rect">
            <a:avLst/>
          </a:prstGeom>
        </p:spPr>
        <p:txBody>
          <a:bodyPr/>
          <a:lstStyle/>
          <a:p>
            <a:pPr>
              <a:defRPr/>
            </a:pPr>
            <a:r>
              <a:rPr/>
              <a:t>Some aspects of Chinese literacy development do not conform to patterns of literacy development in alphabetic orthographies. </a:t>
            </a:r>
            <a:endParaRPr/>
          </a:p>
          <a:p>
            <a:pPr>
              <a:defRPr/>
            </a:pPr>
            <a:r>
              <a:rPr/>
              <a:t>The phonological cues in Chinese is unreliability, so when teaching Chinese reading, we can let children focus on the meanings of character and may tell them how the character evolved to reduce memory load and promote understanding.</a:t>
            </a:r>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fld id="{62AAF1DB-74DF-43EA-A96B-000E1DAF14C5}"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
        <p:nvSpPr>
          <p:cNvPr id="761858" name="Rectangle 2"/>
          <p:cNvSpPr>
            <a:spLocks noChangeArrowheads="1" noChangeAspect="1" noGrp="1" noRot="1" noTextEdit="1"/>
          </p:cNvSpPr>
          <p:nvPr>
            <p:ph type="sldImg"/>
          </p:nvPr>
        </p:nvSpPr>
        <p:spPr bwMode="auto">
          <a:xfrm>
            <a:off x="858838" y="735013"/>
            <a:ext cx="4905375" cy="3679825"/>
          </a:xfrm>
          <a:ln/>
        </p:spPr>
      </p:sp>
      <p:sp>
        <p:nvSpPr>
          <p:cNvPr id="761859" name="Rectangle 3"/>
          <p:cNvSpPr>
            <a:spLocks noChangeArrowheads="1" noGrp="1"/>
          </p:cNvSpPr>
          <p:nvPr>
            <p:ph type="body" idx="1"/>
          </p:nvPr>
        </p:nvSpPr>
        <p:spPr bwMode="auto"/>
        <p:txBody>
          <a:bodyPr/>
          <a:lstStyle/>
          <a:p>
            <a:pPr>
              <a:defRPr/>
            </a:pPr>
            <a:r>
              <a:rPr lang="en-US"/>
              <a:t>If a child has problems in speech, then his speech comprehension and it’s reception can achieve to a normal level.</a:t>
            </a:r>
            <a:r>
              <a:rPr lang="en-US"/>
              <a:t> O</a:t>
            </a:r>
            <a:r>
              <a:rPr lang="en-US"/>
              <a:t>n the contrary, if a child has problems in speech comprehension and it’s reception, so the level in his</a:t>
            </a:r>
            <a:r>
              <a:rPr lang="en-US"/>
              <a:t> speech </a:t>
            </a:r>
            <a:r>
              <a:rPr lang="en-US"/>
              <a:t>will be very low too.</a:t>
            </a:r>
            <a:r>
              <a:rPr lang="en-US"/>
              <a:t> </a:t>
            </a:r>
            <a:r>
              <a:rPr lang="en-US"/>
              <a:t>The results show that the speech comprehension is a high risk factor. Besides,</a:t>
            </a:r>
            <a:r>
              <a:rPr lang="en-US"/>
              <a:t> </a:t>
            </a:r>
            <a:r>
              <a:rPr lang="en-US"/>
              <a:t>childrens</a:t>
            </a:r>
            <a:r>
              <a:rPr lang="en-US"/>
              <a:t>’ speech can be Trained and </a:t>
            </a:r>
            <a:r>
              <a:rPr lang="en-US"/>
              <a:t>promot</a:t>
            </a:r>
            <a:r>
              <a:rPr lang="en-US"/>
              <a:t> with the growth of age. </a:t>
            </a:r>
            <a:endParaRPr lang="en-US"/>
          </a:p>
          <a:p>
            <a:pPr>
              <a:defRPr/>
            </a:pPr>
            <a:r>
              <a:rPr lang="en-US"/>
              <a:t>Doubt</a:t>
            </a:r>
            <a:r>
              <a:rPr lang="en-US"/>
              <a:t> : why the mean of the standard score of the receptive speech in at-risk-speech group are higher than the control- speech comprehension and it’s reception?</a:t>
            </a:r>
            <a:endParaRPr lang="en-US"/>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a:defRPr/>
            </a:pPr>
            <a:r>
              <a:rPr lang="zh-CN" sz="2000"/>
              <a:t>   </a:t>
            </a:r>
            <a:r>
              <a:rPr lang="en-US" sz="2000"/>
              <a:t>I</a:t>
            </a:r>
            <a:r>
              <a:rPr lang="zh-CN" sz="2000"/>
              <a:t> </a:t>
            </a:r>
            <a:r>
              <a:rPr lang="en-US" sz="2000"/>
              <a:t>think</a:t>
            </a:r>
            <a:r>
              <a:rPr lang="zh-CN" sz="2000"/>
              <a:t> </a:t>
            </a:r>
            <a:r>
              <a:rPr lang="zh-CN" sz="2000"/>
              <a:t>t</a:t>
            </a:r>
            <a:r>
              <a:rPr lang="en-US" sz="2000"/>
              <a:t>he</a:t>
            </a:r>
            <a:r>
              <a:rPr lang="zh-CN" sz="2000"/>
              <a:t> </a:t>
            </a:r>
            <a:r>
              <a:rPr lang="en-US" sz="2000"/>
              <a:t>time</a:t>
            </a:r>
            <a:r>
              <a:rPr lang="zh-CN" sz="2000"/>
              <a:t> </a:t>
            </a:r>
            <a:r>
              <a:rPr lang="en-US" sz="2000"/>
              <a:t>of</a:t>
            </a:r>
            <a:r>
              <a:rPr lang="zh-CN" sz="2000"/>
              <a:t> </a:t>
            </a:r>
            <a:r>
              <a:rPr lang="en-US" sz="2000"/>
              <a:t>test</a:t>
            </a:r>
            <a:r>
              <a:rPr lang="zh-CN" sz="2000"/>
              <a:t> </a:t>
            </a:r>
            <a:r>
              <a:rPr lang="en-US" sz="2000"/>
              <a:t>and</a:t>
            </a:r>
            <a:r>
              <a:rPr lang="zh-CN" sz="2000"/>
              <a:t> </a:t>
            </a:r>
            <a:r>
              <a:rPr lang="en-US" sz="2000"/>
              <a:t>criteria</a:t>
            </a:r>
            <a:r>
              <a:rPr lang="zh-CN" sz="2000"/>
              <a:t> </a:t>
            </a:r>
            <a:r>
              <a:rPr lang="zh-CN" sz="2000"/>
              <a:t>w</a:t>
            </a:r>
            <a:r>
              <a:rPr lang="en-US" sz="2000"/>
              <a:t>ere</a:t>
            </a:r>
            <a:r>
              <a:rPr lang="zh-CN" sz="2000"/>
              <a:t> </a:t>
            </a:r>
            <a:r>
              <a:rPr lang="en-US" sz="2000"/>
              <a:t>presented</a:t>
            </a:r>
            <a:r>
              <a:rPr lang="zh-CN" sz="2000"/>
              <a:t> </a:t>
            </a:r>
            <a:r>
              <a:rPr lang="en-US" sz="2000"/>
              <a:t>explicitly</a:t>
            </a:r>
            <a:r>
              <a:rPr lang="zh-CN" sz="2000"/>
              <a:t> </a:t>
            </a:r>
            <a:r>
              <a:rPr lang="en-US" sz="2000"/>
              <a:t>here.</a:t>
            </a:r>
            <a:r>
              <a:rPr lang="zh-CN" sz="2000"/>
              <a:t> </a:t>
            </a:r>
            <a:r>
              <a:rPr lang="zh-CN" sz="2000"/>
              <a:t>W</a:t>
            </a:r>
            <a:r>
              <a:rPr lang="en-US" sz="2000"/>
              <a:t>ha’s</a:t>
            </a:r>
            <a:r>
              <a:rPr lang="zh-CN" sz="2000"/>
              <a:t> </a:t>
            </a:r>
            <a:r>
              <a:rPr lang="en-US" sz="2000"/>
              <a:t>more,</a:t>
            </a:r>
            <a:r>
              <a:rPr lang="zh-CN" sz="2000"/>
              <a:t> </a:t>
            </a:r>
            <a:r>
              <a:rPr lang="en-US" sz="2000"/>
              <a:t>we</a:t>
            </a:r>
            <a:r>
              <a:rPr lang="zh-CN" sz="2000"/>
              <a:t> </a:t>
            </a:r>
            <a:r>
              <a:rPr lang="en-US" sz="2000"/>
              <a:t>can</a:t>
            </a:r>
            <a:r>
              <a:rPr lang="zh-CN" sz="2000"/>
              <a:t> </a:t>
            </a:r>
            <a:r>
              <a:rPr lang="en-US" sz="2000"/>
              <a:t>know</a:t>
            </a:r>
            <a:r>
              <a:rPr lang="zh-CN" sz="2000"/>
              <a:t> </a:t>
            </a:r>
            <a:r>
              <a:rPr lang="en-US" sz="2000"/>
              <a:t>from</a:t>
            </a:r>
            <a:r>
              <a:rPr lang="zh-CN" sz="2000"/>
              <a:t> </a:t>
            </a:r>
            <a:r>
              <a:rPr lang="en-US" sz="2000"/>
              <a:t>the</a:t>
            </a:r>
            <a:r>
              <a:rPr lang="zh-CN" sz="2000"/>
              <a:t> </a:t>
            </a:r>
            <a:r>
              <a:rPr lang="en-US" sz="2000"/>
              <a:t>criteria</a:t>
            </a:r>
            <a:r>
              <a:rPr lang="zh-CN" sz="2000"/>
              <a:t> </a:t>
            </a:r>
            <a:r>
              <a:rPr lang="en-US" sz="2000"/>
              <a:t>that</a:t>
            </a:r>
            <a:r>
              <a:rPr lang="zh-CN" sz="2000"/>
              <a:t> </a:t>
            </a:r>
            <a:r>
              <a:rPr lang="en-US" sz="2000"/>
              <a:t>both</a:t>
            </a:r>
            <a:r>
              <a:rPr lang="zh-CN" sz="2000"/>
              <a:t> </a:t>
            </a:r>
            <a:r>
              <a:rPr lang="en-US" sz="2000"/>
              <a:t>reading/writing</a:t>
            </a:r>
            <a:r>
              <a:rPr lang="zh-CN" sz="2000"/>
              <a:t> </a:t>
            </a:r>
            <a:r>
              <a:rPr lang="en-US" sz="2000"/>
              <a:t>accuracy</a:t>
            </a:r>
            <a:r>
              <a:rPr lang="zh-CN" sz="2000"/>
              <a:t> </a:t>
            </a:r>
            <a:r>
              <a:rPr lang="en-US" sz="2000"/>
              <a:t>and</a:t>
            </a:r>
            <a:r>
              <a:rPr lang="zh-CN" sz="2000"/>
              <a:t> </a:t>
            </a:r>
            <a:r>
              <a:rPr lang="en-US" sz="2000"/>
              <a:t>reading fluency</a:t>
            </a:r>
            <a:r>
              <a:rPr lang="zh-CN" sz="2000"/>
              <a:t> </a:t>
            </a:r>
            <a:r>
              <a:rPr lang="en-US" sz="2000"/>
              <a:t>are</a:t>
            </a:r>
            <a:r>
              <a:rPr lang="zh-CN" sz="2000"/>
              <a:t> </a:t>
            </a:r>
            <a:r>
              <a:rPr lang="en-US" sz="2000"/>
              <a:t>very</a:t>
            </a:r>
            <a:r>
              <a:rPr lang="zh-CN" sz="2000"/>
              <a:t> </a:t>
            </a:r>
            <a:r>
              <a:rPr lang="en-US" sz="2000"/>
              <a:t>importan</a:t>
            </a:r>
            <a:r>
              <a:rPr lang="en-US" sz="2000"/>
              <a:t>t</a:t>
            </a:r>
            <a:r>
              <a:rPr lang="zh-CN" sz="2000"/>
              <a:t> </a:t>
            </a:r>
            <a:r>
              <a:rPr lang="en-US" sz="2000"/>
              <a:t>in</a:t>
            </a:r>
            <a:r>
              <a:rPr lang="zh-CN" sz="2000"/>
              <a:t> </a:t>
            </a:r>
            <a:r>
              <a:rPr lang="en-US" sz="2000"/>
              <a:t>reading,</a:t>
            </a:r>
            <a:r>
              <a:rPr lang="zh-CN" sz="2000"/>
              <a:t> </a:t>
            </a:r>
            <a:r>
              <a:rPr lang="en-US" sz="2000"/>
              <a:t>and</a:t>
            </a:r>
            <a:r>
              <a:rPr lang="zh-CN" sz="2000"/>
              <a:t> </a:t>
            </a:r>
            <a:r>
              <a:rPr lang="en-US" sz="2000"/>
              <a:t>deficit</a:t>
            </a:r>
            <a:r>
              <a:rPr lang="zh-CN" sz="2000"/>
              <a:t> </a:t>
            </a:r>
            <a:r>
              <a:rPr lang="en-US" sz="2000"/>
              <a:t>in</a:t>
            </a:r>
            <a:r>
              <a:rPr lang="zh-CN" sz="2000"/>
              <a:t> </a:t>
            </a:r>
            <a:r>
              <a:rPr lang="en-US" sz="2000"/>
              <a:t>either</a:t>
            </a:r>
            <a:r>
              <a:rPr lang="zh-CN" sz="2000"/>
              <a:t> </a:t>
            </a:r>
            <a:r>
              <a:rPr lang="en-US" sz="2000"/>
              <a:t>of</a:t>
            </a:r>
            <a:r>
              <a:rPr lang="zh-CN" sz="2000"/>
              <a:t> </a:t>
            </a:r>
            <a:r>
              <a:rPr lang="en-US" sz="2000"/>
              <a:t>them</a:t>
            </a:r>
            <a:r>
              <a:rPr lang="zh-CN" sz="2000"/>
              <a:t> </a:t>
            </a:r>
            <a:r>
              <a:rPr lang="en-US" sz="2000"/>
              <a:t>is</a:t>
            </a:r>
            <a:r>
              <a:rPr lang="zh-CN" sz="2000"/>
              <a:t> </a:t>
            </a:r>
            <a:r>
              <a:rPr lang="en-US" sz="2000"/>
              <a:t>enough</a:t>
            </a:r>
            <a:r>
              <a:rPr lang="zh-CN" sz="2000"/>
              <a:t> </a:t>
            </a:r>
            <a:r>
              <a:rPr lang="en-US" sz="2000"/>
              <a:t>to</a:t>
            </a:r>
            <a:r>
              <a:rPr lang="zh-CN" sz="2000"/>
              <a:t> </a:t>
            </a:r>
            <a:r>
              <a:rPr lang="en-US" sz="2000"/>
              <a:t>make</a:t>
            </a:r>
            <a:r>
              <a:rPr lang="zh-CN" sz="2000"/>
              <a:t> </a:t>
            </a:r>
            <a:r>
              <a:rPr lang="en-US" sz="2000"/>
              <a:t>a</a:t>
            </a:r>
            <a:r>
              <a:rPr lang="zh-CN" sz="2000"/>
              <a:t> </a:t>
            </a:r>
            <a:r>
              <a:rPr lang="en-US" sz="2000"/>
              <a:t>children</a:t>
            </a:r>
            <a:r>
              <a:rPr lang="zh-CN" sz="2000"/>
              <a:t> </a:t>
            </a:r>
            <a:r>
              <a:rPr lang="en-US" sz="2000"/>
              <a:t>dyslexic.</a:t>
            </a:r>
            <a:r>
              <a:rPr lang="zh-CN" sz="2000"/>
              <a:t> </a:t>
            </a:r>
            <a:r>
              <a:rPr lang="en-US" sz="2000"/>
              <a:t>And</a:t>
            </a:r>
            <a:r>
              <a:rPr lang="zh-CN" sz="2000"/>
              <a:t> </a:t>
            </a:r>
            <a:r>
              <a:rPr lang="en-US" sz="2000"/>
              <a:t>one</a:t>
            </a:r>
            <a:r>
              <a:rPr lang="zh-CN" sz="2000"/>
              <a:t> </a:t>
            </a:r>
            <a:r>
              <a:rPr lang="en-US" sz="2000"/>
              <a:t>should</a:t>
            </a:r>
            <a:r>
              <a:rPr lang="zh-CN" sz="2000"/>
              <a:t> </a:t>
            </a:r>
            <a:r>
              <a:rPr lang="en-US" sz="2000"/>
              <a:t>fulfill</a:t>
            </a:r>
            <a:r>
              <a:rPr lang="zh-CN" sz="2000"/>
              <a:t> </a:t>
            </a:r>
            <a:r>
              <a:rPr lang="en-US" sz="2000"/>
              <a:t>the</a:t>
            </a:r>
            <a:r>
              <a:rPr lang="zh-CN" sz="2000"/>
              <a:t> </a:t>
            </a:r>
            <a:r>
              <a:rPr lang="en-US" sz="2000"/>
              <a:t>criteria</a:t>
            </a:r>
            <a:r>
              <a:rPr lang="zh-CN" sz="2000"/>
              <a:t> </a:t>
            </a:r>
            <a:r>
              <a:rPr lang="en-US" sz="2000"/>
              <a:t>on</a:t>
            </a:r>
            <a:r>
              <a:rPr lang="zh-CN" sz="2000"/>
              <a:t> </a:t>
            </a:r>
            <a:r>
              <a:rPr lang="en-US" sz="2000"/>
              <a:t>at</a:t>
            </a:r>
            <a:r>
              <a:rPr lang="zh-CN" sz="2000"/>
              <a:t> </a:t>
            </a:r>
            <a:r>
              <a:rPr lang="en-US" sz="2000"/>
              <a:t>least</a:t>
            </a:r>
            <a:r>
              <a:rPr lang="zh-CN" sz="2000"/>
              <a:t> </a:t>
            </a:r>
            <a:r>
              <a:rPr lang="en-US" sz="2000"/>
              <a:t>three</a:t>
            </a:r>
            <a:r>
              <a:rPr lang="zh-CN" sz="2000"/>
              <a:t> </a:t>
            </a:r>
            <a:r>
              <a:rPr lang="en-US" sz="2000"/>
              <a:t>out</a:t>
            </a:r>
            <a:r>
              <a:rPr lang="zh-CN" sz="2000"/>
              <a:t> </a:t>
            </a:r>
            <a:r>
              <a:rPr lang="en-US" sz="2000"/>
              <a:t>of</a:t>
            </a:r>
            <a:r>
              <a:rPr lang="zh-CN" sz="2000"/>
              <a:t> </a:t>
            </a:r>
            <a:r>
              <a:rPr lang="en-US" sz="2000"/>
              <a:t>four</a:t>
            </a:r>
            <a:r>
              <a:rPr lang="zh-CN" sz="2000"/>
              <a:t> </a:t>
            </a:r>
            <a:r>
              <a:rPr lang="en-US" sz="2000"/>
              <a:t>measures</a:t>
            </a:r>
            <a:r>
              <a:rPr lang="zh-CN" sz="2000"/>
              <a:t> </a:t>
            </a:r>
            <a:r>
              <a:rPr lang="en-US" sz="2000"/>
              <a:t>in</a:t>
            </a:r>
            <a:r>
              <a:rPr lang="zh-CN" sz="2000"/>
              <a:t> </a:t>
            </a:r>
            <a:r>
              <a:rPr lang="en-US" sz="2000"/>
              <a:t>reading/writing accuracy</a:t>
            </a:r>
            <a:r>
              <a:rPr lang="zh-CN" sz="2000"/>
              <a:t> </a:t>
            </a:r>
            <a:r>
              <a:rPr lang="en-US" sz="2000"/>
              <a:t>or</a:t>
            </a:r>
            <a:r>
              <a:rPr lang="zh-CN" sz="2000"/>
              <a:t> </a:t>
            </a:r>
            <a:r>
              <a:rPr lang="en-US" sz="2000"/>
              <a:t>reading fluency</a:t>
            </a:r>
            <a:r>
              <a:rPr lang="zh-CN" sz="2000"/>
              <a:t> </a:t>
            </a:r>
            <a:r>
              <a:rPr lang="en-US" sz="2000"/>
              <a:t>to</a:t>
            </a:r>
            <a:r>
              <a:rPr lang="zh-CN" sz="2000"/>
              <a:t> </a:t>
            </a:r>
            <a:r>
              <a:rPr lang="en-US" sz="2000"/>
              <a:t>meet</a:t>
            </a:r>
            <a:r>
              <a:rPr lang="zh-CN" sz="2000"/>
              <a:t> </a:t>
            </a:r>
            <a:r>
              <a:rPr lang="en-US" sz="2000"/>
              <a:t>the</a:t>
            </a:r>
            <a:r>
              <a:rPr lang="zh-CN" sz="2000"/>
              <a:t> </a:t>
            </a:r>
            <a:r>
              <a:rPr lang="en-US" sz="2000"/>
              <a:t>criteria</a:t>
            </a:r>
            <a:r>
              <a:rPr lang="zh-CN" sz="2000"/>
              <a:t> </a:t>
            </a:r>
            <a:r>
              <a:rPr lang="en-US" sz="2000"/>
              <a:t>for</a:t>
            </a:r>
            <a:r>
              <a:rPr lang="zh-CN" sz="2000"/>
              <a:t> </a:t>
            </a:r>
            <a:r>
              <a:rPr lang="en-US" sz="2000"/>
              <a:t>dyslexia.</a:t>
            </a:r>
            <a:endParaRPr/>
          </a:p>
          <a:p>
            <a:pPr>
              <a:defRPr/>
            </a:pPr>
            <a:endParaRPr lang="zh-CN" sz="2000"/>
          </a:p>
        </p:txBody>
      </p:sp>
      <p:sp>
        <p:nvSpPr>
          <p:cNvPr id="4" name="幻灯片编号占位符 3"/>
          <p:cNvSpPr>
            <a:spLocks noGrp="1"/>
          </p:cNvSpPr>
          <p:nvPr>
            <p:ph type="sldNum" sz="quarter" idx="10"/>
          </p:nvPr>
        </p:nvSpPr>
        <p:spPr bwMode="auto"/>
        <p:txBody>
          <a:bodyPr/>
          <a:lstStyle/>
          <a:p>
            <a:pPr marL="0" marR="0" lvl="0" indent="0" algn="r" defTabSz="457200">
              <a:lnSpc>
                <a:spcPct val="100000"/>
              </a:lnSpc>
              <a:spcBef>
                <a:spcPts val="0"/>
              </a:spcBef>
              <a:spcAft>
                <a:spcPts val="0"/>
              </a:spcAft>
              <a:buClrTx/>
              <a:buSzTx/>
              <a:buFontTx/>
              <a:buNone/>
              <a:defRPr/>
            </a:pPr>
            <a:fld id="{FE88BFDD-DF4B-8141-8824-9C3E2B646E8B}" type="slidenum">
              <a:rPr lang="zh-CN" sz="1200" b="0" i="0" u="none" strike="noStrike" cap="none" spc="0">
                <a:ln>
                  <a:noFill/>
                </a:ln>
                <a:solidFill>
                  <a:prstClr val="black"/>
                </a:solidFill>
                <a:latin typeface="Calibri"/>
                <a:ea typeface="宋体"/>
                <a:cs typeface="Arial"/>
              </a:rPr>
              <a:t/>
            </a:fld>
            <a:endParaRPr lang="zh-CN" sz="1200" b="0" i="0" u="none" strike="noStrike" cap="none" spc="0">
              <a:ln>
                <a:noFill/>
              </a:ln>
              <a:solidFill>
                <a:prstClr val="black"/>
              </a:solidFill>
              <a:latin typeface="Calibri"/>
              <a:ea typeface="宋体"/>
              <a:cs typeface="+mn-cs"/>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fld id="{7D1E3B45-E10A-4B72-9E50-0EF86433E212}"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
        <p:nvSpPr>
          <p:cNvPr id="697346" name="Rectangle 2"/>
          <p:cNvSpPr>
            <a:spLocks noChangeArrowheads="1" noChangeAspect="1" noGrp="1" noRot="1" noTextEdit="1"/>
          </p:cNvSpPr>
          <p:nvPr>
            <p:ph type="sldImg"/>
          </p:nvPr>
        </p:nvSpPr>
        <p:spPr bwMode="auto">
          <a:xfrm>
            <a:off x="858838" y="735013"/>
            <a:ext cx="4905375" cy="3679825"/>
          </a:xfrm>
          <a:ln/>
        </p:spPr>
      </p:sp>
      <p:sp>
        <p:nvSpPr>
          <p:cNvPr id="697347" name="Rectangle 3"/>
          <p:cNvSpPr>
            <a:spLocks noChangeArrowheads="1" noGrp="1"/>
          </p:cNvSpPr>
          <p:nvPr>
            <p:ph type="body" idx="1"/>
          </p:nvPr>
        </p:nvSpPr>
        <p:spPr bwMode="auto">
          <a:xfrm>
            <a:off x="487452" y="4660900"/>
            <a:ext cx="5473611" cy="2780026"/>
          </a:xfrm>
        </p:spPr>
        <p:txBody>
          <a:bodyPr/>
          <a:lstStyle/>
          <a:p>
            <a:pPr marL="0" marR="0" indent="0" algn="l" defTabSz="457200">
              <a:lnSpc>
                <a:spcPct val="100000"/>
              </a:lnSpc>
              <a:spcBef>
                <a:spcPts val="0"/>
              </a:spcBef>
              <a:spcAft>
                <a:spcPts val="0"/>
              </a:spcAft>
              <a:buClrTx/>
              <a:buSzTx/>
              <a:buFontTx/>
              <a:buNone/>
              <a:defRPr/>
            </a:pPr>
            <a:r>
              <a:rPr lang="zh-CN" sz="2000"/>
              <a:t>   </a:t>
            </a:r>
            <a:r>
              <a:rPr lang="fi-FI" sz="2000"/>
              <a:t>As </a:t>
            </a:r>
            <a:r>
              <a:rPr lang="fi-FI" sz="2000"/>
              <a:t>we</a:t>
            </a:r>
            <a:r>
              <a:rPr lang="fi-FI" sz="2000"/>
              <a:t> </a:t>
            </a:r>
            <a:r>
              <a:rPr lang="fi-FI" sz="2000"/>
              <a:t>can</a:t>
            </a:r>
            <a:r>
              <a:rPr lang="fi-FI" sz="2000"/>
              <a:t> </a:t>
            </a:r>
            <a:r>
              <a:rPr lang="fi-FI" sz="2000"/>
              <a:t>see</a:t>
            </a:r>
            <a:r>
              <a:rPr lang="fi-FI" sz="2000"/>
              <a:t> </a:t>
            </a:r>
            <a:r>
              <a:rPr lang="fi-FI" sz="2000"/>
              <a:t>from</a:t>
            </a:r>
            <a:r>
              <a:rPr lang="fi-FI" sz="2000"/>
              <a:t> </a:t>
            </a:r>
            <a:r>
              <a:rPr lang="fi-FI" sz="2000"/>
              <a:t>this</a:t>
            </a:r>
            <a:r>
              <a:rPr lang="fi-FI" sz="2000"/>
              <a:t> </a:t>
            </a:r>
            <a:r>
              <a:rPr lang="en-US" sz="2000"/>
              <a:t>diagram,</a:t>
            </a:r>
            <a:r>
              <a:rPr lang="zh-CN" sz="2000"/>
              <a:t> </a:t>
            </a:r>
            <a:r>
              <a:rPr lang="en-US" sz="2000"/>
              <a:t>the</a:t>
            </a:r>
            <a:r>
              <a:rPr lang="zh-CN" sz="2000"/>
              <a:t> </a:t>
            </a:r>
            <a:r>
              <a:rPr lang="en-US" sz="2000"/>
              <a:t>effect</a:t>
            </a:r>
            <a:r>
              <a:rPr lang="zh-CN" sz="2000"/>
              <a:t> </a:t>
            </a:r>
            <a:r>
              <a:rPr lang="en-US" sz="2000"/>
              <a:t>of</a:t>
            </a:r>
            <a:r>
              <a:rPr lang="zh-CN" sz="2000"/>
              <a:t> </a:t>
            </a:r>
            <a:r>
              <a:rPr lang="en-US" sz="2000"/>
              <a:t>gene</a:t>
            </a:r>
            <a:r>
              <a:rPr lang="zh-CN" sz="2000"/>
              <a:t> </a:t>
            </a:r>
            <a:r>
              <a:rPr lang="en-US" sz="2000"/>
              <a:t>is</a:t>
            </a:r>
            <a:r>
              <a:rPr lang="zh-CN" sz="2000"/>
              <a:t> </a:t>
            </a:r>
            <a:r>
              <a:rPr lang="en-US" sz="2000"/>
              <a:t>significant.</a:t>
            </a:r>
            <a:r>
              <a:rPr lang="zh-CN" sz="2000"/>
              <a:t> </a:t>
            </a:r>
            <a:r>
              <a:rPr lang="en-US" sz="2000"/>
              <a:t>At risk children even</a:t>
            </a:r>
            <a:r>
              <a:rPr lang="zh-CN" sz="2000"/>
              <a:t> </a:t>
            </a:r>
            <a:r>
              <a:rPr lang="en-US" sz="2000"/>
              <a:t>the</a:t>
            </a:r>
            <a:r>
              <a:rPr lang="zh-CN" sz="2000"/>
              <a:t> </a:t>
            </a:r>
            <a:r>
              <a:rPr lang="en-US" sz="2000"/>
              <a:t>ones</a:t>
            </a:r>
            <a:r>
              <a:rPr lang="zh-CN" sz="2000"/>
              <a:t> </a:t>
            </a:r>
            <a:r>
              <a:rPr lang="en-US" sz="2000"/>
              <a:t>with typical start of speaking</a:t>
            </a:r>
            <a:r>
              <a:rPr lang="zh-CN" sz="2000"/>
              <a:t> </a:t>
            </a:r>
            <a:r>
              <a:rPr lang="en-US" sz="2000"/>
              <a:t>still</a:t>
            </a:r>
            <a:r>
              <a:rPr lang="zh-CN" sz="2000"/>
              <a:t> </a:t>
            </a:r>
            <a:r>
              <a:rPr lang="en-US" sz="2000"/>
              <a:t>had</a:t>
            </a:r>
            <a:r>
              <a:rPr lang="zh-CN" sz="2000"/>
              <a:t> </a:t>
            </a:r>
            <a:r>
              <a:rPr lang="en-US" sz="2000"/>
              <a:t>lower</a:t>
            </a:r>
            <a:r>
              <a:rPr lang="zh-CN" sz="2000"/>
              <a:t> </a:t>
            </a:r>
            <a:r>
              <a:rPr lang="en-US" sz="2000"/>
              <a:t>scores</a:t>
            </a:r>
            <a:r>
              <a:rPr lang="zh-CN" sz="2000"/>
              <a:t> </a:t>
            </a:r>
            <a:r>
              <a:rPr lang="en-US" sz="2000"/>
              <a:t>than</a:t>
            </a:r>
            <a:r>
              <a:rPr lang="zh-CN" sz="2000"/>
              <a:t> </a:t>
            </a:r>
            <a:r>
              <a:rPr lang="en-US" sz="2000"/>
              <a:t>children</a:t>
            </a:r>
            <a:r>
              <a:rPr lang="zh-CN" sz="2000"/>
              <a:t> </a:t>
            </a:r>
            <a:r>
              <a:rPr lang="en-US" sz="2000"/>
              <a:t>with</a:t>
            </a:r>
            <a:r>
              <a:rPr lang="zh-CN" sz="2000"/>
              <a:t> </a:t>
            </a:r>
            <a:r>
              <a:rPr lang="en-US" sz="2000"/>
              <a:t>late express</a:t>
            </a:r>
            <a:r>
              <a:rPr lang="zh-CN" sz="2000"/>
              <a:t> </a:t>
            </a:r>
            <a:r>
              <a:rPr lang="en-US" sz="2000"/>
              <a:t>and</a:t>
            </a:r>
            <a:r>
              <a:rPr lang="zh-CN" sz="2000"/>
              <a:t> </a:t>
            </a:r>
            <a:r>
              <a:rPr lang="en-US" sz="2000"/>
              <a:t>reception</a:t>
            </a:r>
            <a:r>
              <a:rPr lang="zh-CN" sz="2000"/>
              <a:t> </a:t>
            </a:r>
            <a:r>
              <a:rPr lang="en-US" sz="2000"/>
              <a:t>in</a:t>
            </a:r>
            <a:r>
              <a:rPr lang="zh-CN" sz="2000"/>
              <a:t> </a:t>
            </a:r>
            <a:r>
              <a:rPr lang="en-US" sz="2000"/>
              <a:t>control</a:t>
            </a:r>
            <a:r>
              <a:rPr lang="zh-CN" sz="2000"/>
              <a:t> </a:t>
            </a:r>
            <a:r>
              <a:rPr lang="en-US" sz="2000"/>
              <a:t>group.</a:t>
            </a:r>
            <a:r>
              <a:rPr lang="zh-CN" sz="2000"/>
              <a:t> </a:t>
            </a:r>
            <a:r>
              <a:rPr lang="en-US" sz="2000"/>
              <a:t>Besides,</a:t>
            </a:r>
            <a:r>
              <a:rPr lang="zh-CN" sz="2000"/>
              <a:t> </a:t>
            </a:r>
            <a:r>
              <a:rPr lang="en-US" sz="2000"/>
              <a:t>the</a:t>
            </a:r>
            <a:r>
              <a:rPr lang="zh-CN" sz="2000"/>
              <a:t> </a:t>
            </a:r>
            <a:r>
              <a:rPr lang="en-US" sz="2000"/>
              <a:t>scores</a:t>
            </a:r>
            <a:r>
              <a:rPr lang="zh-CN" sz="2000"/>
              <a:t> </a:t>
            </a:r>
            <a:r>
              <a:rPr lang="en-US" sz="2000"/>
              <a:t>of</a:t>
            </a:r>
            <a:r>
              <a:rPr lang="zh-CN" sz="2000"/>
              <a:t> </a:t>
            </a:r>
            <a:r>
              <a:rPr lang="en-US" sz="2000"/>
              <a:t>control</a:t>
            </a:r>
            <a:r>
              <a:rPr lang="zh-CN" sz="2000"/>
              <a:t> </a:t>
            </a:r>
            <a:r>
              <a:rPr lang="en-US" sz="2000"/>
              <a:t>groups</a:t>
            </a:r>
            <a:r>
              <a:rPr lang="zh-CN" sz="2000"/>
              <a:t> </a:t>
            </a:r>
            <a:r>
              <a:rPr lang="en-US" sz="2000"/>
              <a:t>with</a:t>
            </a:r>
            <a:r>
              <a:rPr lang="zh-CN" sz="2000"/>
              <a:t> </a:t>
            </a:r>
            <a:r>
              <a:rPr lang="en-US" sz="2000"/>
              <a:t>express</a:t>
            </a:r>
            <a:r>
              <a:rPr lang="zh-CN" sz="2000"/>
              <a:t> </a:t>
            </a:r>
            <a:r>
              <a:rPr lang="en-US" sz="2000"/>
              <a:t>or</a:t>
            </a:r>
            <a:r>
              <a:rPr lang="zh-CN" sz="2000"/>
              <a:t> </a:t>
            </a:r>
            <a:r>
              <a:rPr lang="en-US" sz="2000"/>
              <a:t>reception</a:t>
            </a:r>
            <a:r>
              <a:rPr lang="zh-CN" sz="2000"/>
              <a:t> </a:t>
            </a:r>
            <a:r>
              <a:rPr lang="en-US" sz="2000"/>
              <a:t>delay</a:t>
            </a:r>
            <a:r>
              <a:rPr lang="zh-CN" sz="2000"/>
              <a:t> </a:t>
            </a:r>
            <a:r>
              <a:rPr lang="zh-CN" sz="2000"/>
              <a:t>w</a:t>
            </a:r>
            <a:r>
              <a:rPr lang="en-US" sz="2000"/>
              <a:t>as</a:t>
            </a:r>
            <a:r>
              <a:rPr lang="zh-CN" sz="2000"/>
              <a:t> </a:t>
            </a:r>
            <a:r>
              <a:rPr lang="en-US" sz="2000"/>
              <a:t>lower</a:t>
            </a:r>
            <a:r>
              <a:rPr lang="zh-CN" sz="2000"/>
              <a:t> </a:t>
            </a:r>
            <a:r>
              <a:rPr lang="en-US" sz="2000"/>
              <a:t>than</a:t>
            </a:r>
            <a:r>
              <a:rPr lang="zh-CN" sz="2000"/>
              <a:t> </a:t>
            </a:r>
            <a:r>
              <a:rPr lang="en-US" sz="2000"/>
              <a:t>that</a:t>
            </a:r>
            <a:r>
              <a:rPr lang="zh-CN" sz="2000"/>
              <a:t> </a:t>
            </a:r>
            <a:r>
              <a:rPr lang="en-US" sz="2000"/>
              <a:t>with</a:t>
            </a:r>
            <a:r>
              <a:rPr lang="zh-CN" sz="2000"/>
              <a:t> </a:t>
            </a:r>
            <a:r>
              <a:rPr lang="en-US" sz="2000"/>
              <a:t>typical</a:t>
            </a:r>
            <a:r>
              <a:rPr lang="zh-CN" sz="2000"/>
              <a:t> </a:t>
            </a:r>
            <a:r>
              <a:rPr lang="en-US" sz="2000"/>
              <a:t>start</a:t>
            </a:r>
            <a:r>
              <a:rPr lang="zh-CN" sz="2000"/>
              <a:t> </a:t>
            </a:r>
            <a:r>
              <a:rPr lang="en-US" sz="2000"/>
              <a:t>of</a:t>
            </a:r>
            <a:r>
              <a:rPr lang="zh-CN" sz="2000"/>
              <a:t> </a:t>
            </a:r>
            <a:r>
              <a:rPr lang="en-US" sz="2000"/>
              <a:t>speaking,</a:t>
            </a:r>
            <a:r>
              <a:rPr lang="zh-CN" sz="2000"/>
              <a:t> </a:t>
            </a:r>
            <a:r>
              <a:rPr lang="en-US" sz="2000"/>
              <a:t>which</a:t>
            </a:r>
            <a:r>
              <a:rPr lang="zh-CN" sz="2000"/>
              <a:t> </a:t>
            </a:r>
            <a:r>
              <a:rPr lang="en-US" sz="2000"/>
              <a:t>implied</a:t>
            </a:r>
            <a:r>
              <a:rPr lang="zh-CN" sz="2000"/>
              <a:t> </a:t>
            </a:r>
            <a:r>
              <a:rPr lang="en-US" sz="2000"/>
              <a:t>that</a:t>
            </a:r>
            <a:r>
              <a:rPr lang="zh-CN" sz="2000"/>
              <a:t> </a:t>
            </a:r>
            <a:r>
              <a:rPr lang="en-US" sz="2000"/>
              <a:t>the</a:t>
            </a:r>
            <a:r>
              <a:rPr lang="zh-CN" sz="2000"/>
              <a:t> </a:t>
            </a:r>
            <a:r>
              <a:rPr lang="en-US" sz="2000"/>
              <a:t>behavior</a:t>
            </a:r>
            <a:r>
              <a:rPr lang="zh-CN" sz="2000"/>
              <a:t> </a:t>
            </a:r>
            <a:r>
              <a:rPr lang="en-US" sz="2000"/>
              <a:t>factors</a:t>
            </a:r>
            <a:r>
              <a:rPr lang="zh-CN" sz="2000"/>
              <a:t> </a:t>
            </a:r>
            <a:r>
              <a:rPr lang="en-US" sz="2000"/>
              <a:t>are</a:t>
            </a:r>
            <a:r>
              <a:rPr lang="zh-CN" sz="2000"/>
              <a:t> </a:t>
            </a:r>
            <a:r>
              <a:rPr lang="en-US" sz="2000"/>
              <a:t>also</a:t>
            </a:r>
            <a:r>
              <a:rPr lang="zh-CN" sz="2000"/>
              <a:t> </a:t>
            </a:r>
            <a:r>
              <a:rPr lang="en-US" sz="2000"/>
              <a:t>important</a:t>
            </a:r>
            <a:r>
              <a:rPr lang="zh-CN" sz="2000"/>
              <a:t> </a:t>
            </a:r>
            <a:r>
              <a:rPr lang="en-US" sz="2000"/>
              <a:t>when</a:t>
            </a:r>
            <a:r>
              <a:rPr lang="zh-CN" sz="2000"/>
              <a:t> </a:t>
            </a:r>
            <a:r>
              <a:rPr lang="en-US" sz="2000"/>
              <a:t>predicting</a:t>
            </a:r>
            <a:r>
              <a:rPr lang="zh-CN" sz="2000"/>
              <a:t> </a:t>
            </a:r>
            <a:r>
              <a:rPr lang="en-US" sz="2000"/>
              <a:t>children’s</a:t>
            </a:r>
            <a:r>
              <a:rPr lang="zh-CN" sz="2000"/>
              <a:t> </a:t>
            </a:r>
            <a:r>
              <a:rPr lang="en-US" sz="2000"/>
              <a:t>language</a:t>
            </a:r>
            <a:r>
              <a:rPr lang="zh-CN" sz="2000"/>
              <a:t> </a:t>
            </a:r>
            <a:r>
              <a:rPr lang="en-US" sz="2000"/>
              <a:t>development.</a:t>
            </a:r>
            <a:endParaRPr/>
          </a:p>
          <a:p>
            <a:pPr marL="0" marR="0" indent="0" algn="l" defTabSz="457200">
              <a:lnSpc>
                <a:spcPct val="100000"/>
              </a:lnSpc>
              <a:spcBef>
                <a:spcPts val="0"/>
              </a:spcBef>
              <a:spcAft>
                <a:spcPts val="0"/>
              </a:spcAft>
              <a:buClrTx/>
              <a:buSzTx/>
              <a:buFontTx/>
              <a:buNone/>
              <a:defRPr/>
            </a:pPr>
            <a:r>
              <a:rPr lang="zh-CN" sz="2000"/>
              <a:t>    </a:t>
            </a:r>
            <a:r>
              <a:rPr lang="en-US" sz="2000"/>
              <a:t>I</a:t>
            </a:r>
            <a:r>
              <a:rPr lang="zh-CN" sz="2000"/>
              <a:t> </a:t>
            </a:r>
            <a:r>
              <a:rPr lang="en-US" sz="2000"/>
              <a:t>also</a:t>
            </a:r>
            <a:r>
              <a:rPr lang="zh-CN" sz="2000"/>
              <a:t> </a:t>
            </a:r>
            <a:r>
              <a:rPr lang="en-US" sz="2000"/>
              <a:t>have</a:t>
            </a:r>
            <a:r>
              <a:rPr lang="zh-CN" sz="2000"/>
              <a:t> </a:t>
            </a:r>
            <a:r>
              <a:rPr lang="en-US" sz="2000"/>
              <a:t>a</a:t>
            </a:r>
            <a:r>
              <a:rPr lang="zh-CN" sz="2000"/>
              <a:t> </a:t>
            </a:r>
            <a:r>
              <a:rPr lang="en-US" sz="2000"/>
              <a:t>question</a:t>
            </a:r>
            <a:r>
              <a:rPr lang="zh-CN" sz="2000"/>
              <a:t> </a:t>
            </a:r>
            <a:r>
              <a:rPr lang="en-US" sz="2000"/>
              <a:t>that</a:t>
            </a:r>
            <a:r>
              <a:rPr lang="zh-CN" sz="2000"/>
              <a:t> </a:t>
            </a:r>
            <a:r>
              <a:rPr lang="en-US" sz="2000"/>
              <a:t>why</a:t>
            </a:r>
            <a:r>
              <a:rPr lang="zh-CN" sz="2000"/>
              <a:t> </a:t>
            </a:r>
            <a:r>
              <a:rPr lang="en-US" sz="2000"/>
              <a:t>the</a:t>
            </a:r>
            <a:r>
              <a:rPr lang="zh-CN" sz="2000"/>
              <a:t> </a:t>
            </a:r>
            <a:r>
              <a:rPr lang="en-US" sz="2000"/>
              <a:t>scores</a:t>
            </a:r>
            <a:r>
              <a:rPr lang="zh-CN" sz="2000"/>
              <a:t> </a:t>
            </a:r>
            <a:r>
              <a:rPr lang="en-US" sz="2000"/>
              <a:t>of</a:t>
            </a:r>
            <a:r>
              <a:rPr lang="zh-CN" sz="2000"/>
              <a:t> </a:t>
            </a:r>
            <a:r>
              <a:rPr lang="en-US" sz="2000"/>
              <a:t>at risk children with typical start of speaking</a:t>
            </a:r>
            <a:r>
              <a:rPr lang="zh-CN" sz="2000"/>
              <a:t> </a:t>
            </a:r>
            <a:r>
              <a:rPr lang="en-US" sz="2000"/>
              <a:t>is</a:t>
            </a:r>
            <a:r>
              <a:rPr lang="zh-CN" sz="2000"/>
              <a:t> </a:t>
            </a:r>
            <a:r>
              <a:rPr lang="en-US" sz="2000"/>
              <a:t>higher</a:t>
            </a:r>
            <a:r>
              <a:rPr lang="zh-CN" sz="2000"/>
              <a:t> </a:t>
            </a:r>
            <a:r>
              <a:rPr lang="en-US" sz="2000"/>
              <a:t>than</a:t>
            </a:r>
            <a:r>
              <a:rPr lang="zh-CN" sz="2000"/>
              <a:t> </a:t>
            </a:r>
            <a:r>
              <a:rPr lang="en-US" sz="2000"/>
              <a:t>at risk children with late talking?</a:t>
            </a:r>
            <a:r>
              <a:rPr lang="zh-CN" sz="2000"/>
              <a:t> </a:t>
            </a:r>
            <a:r>
              <a:rPr lang="en-US" sz="2000"/>
              <a:t>Is</a:t>
            </a:r>
            <a:r>
              <a:rPr lang="zh-CN" sz="2000"/>
              <a:t> </a:t>
            </a:r>
            <a:r>
              <a:rPr lang="en-US" sz="2000"/>
              <a:t>it</a:t>
            </a:r>
            <a:r>
              <a:rPr lang="zh-CN" sz="2000"/>
              <a:t> </a:t>
            </a:r>
            <a:r>
              <a:rPr lang="en-US" sz="2000"/>
              <a:t>statistically</a:t>
            </a:r>
            <a:r>
              <a:rPr lang="zh-CN" sz="2000"/>
              <a:t> </a:t>
            </a:r>
            <a:r>
              <a:rPr lang="en-US" sz="2000"/>
              <a:t>significant?</a:t>
            </a:r>
            <a:endParaRPr lang="fi-FI" sz="2000"/>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fld id="{A16119FE-4C0E-4572-9CE6-AAE1380AE468}"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14114" name="Rectangle 2"/>
          <p:cNvSpPr>
            <a:spLocks noChangeArrowheads="1" noChangeAspect="1" noGrp="1" noRot="1" noTextEdit="1"/>
          </p:cNvSpPr>
          <p:nvPr>
            <p:ph type="sldImg"/>
          </p:nvPr>
        </p:nvSpPr>
        <p:spPr bwMode="auto">
          <a:ln/>
        </p:spPr>
      </p:sp>
      <p:sp>
        <p:nvSpPr>
          <p:cNvPr id="1114115" name="Rectangle 3"/>
          <p:cNvSpPr>
            <a:spLocks noChangeArrowheads="1" noGrp="1"/>
          </p:cNvSpPr>
          <p:nvPr>
            <p:ph type="body" idx="1"/>
          </p:nvPr>
        </p:nvSpPr>
        <p:spPr bwMode="auto"/>
        <p:txBody>
          <a:bodyPr/>
          <a:lstStyle/>
          <a:p>
            <a:pPr>
              <a:defRPr/>
            </a:pPr>
            <a:r>
              <a:rPr lang="zh-CN"/>
              <a:t> </a:t>
            </a:r>
            <a:r>
              <a:rPr lang="zh-CN" sz="2000"/>
              <a:t>   </a:t>
            </a:r>
            <a:r>
              <a:rPr lang="en-US" sz="2000"/>
              <a:t>Again,</a:t>
            </a:r>
            <a:r>
              <a:rPr lang="zh-CN" sz="2000"/>
              <a:t> </a:t>
            </a:r>
            <a:r>
              <a:rPr lang="en-US" sz="2000"/>
              <a:t>the</a:t>
            </a:r>
            <a:r>
              <a:rPr lang="zh-CN" sz="2000"/>
              <a:t> </a:t>
            </a:r>
            <a:r>
              <a:rPr lang="en-US" sz="2000"/>
              <a:t>effect</a:t>
            </a:r>
            <a:r>
              <a:rPr lang="zh-CN" sz="2000"/>
              <a:t> </a:t>
            </a:r>
            <a:r>
              <a:rPr lang="en-US" sz="2000"/>
              <a:t>of</a:t>
            </a:r>
            <a:r>
              <a:rPr lang="zh-CN" sz="2000"/>
              <a:t> </a:t>
            </a:r>
            <a:r>
              <a:rPr lang="en-US" sz="2000"/>
              <a:t>gene</a:t>
            </a:r>
            <a:r>
              <a:rPr lang="zh-CN" sz="2000"/>
              <a:t> </a:t>
            </a:r>
            <a:r>
              <a:rPr lang="en-US" sz="2000"/>
              <a:t>is</a:t>
            </a:r>
            <a:r>
              <a:rPr lang="zh-CN" sz="2000"/>
              <a:t> </a:t>
            </a:r>
            <a:r>
              <a:rPr lang="en-US" sz="2000"/>
              <a:t>shown.</a:t>
            </a:r>
            <a:r>
              <a:rPr lang="zh-CN" sz="2000"/>
              <a:t> </a:t>
            </a:r>
            <a:r>
              <a:rPr lang="en-US" sz="2000"/>
              <a:t>The</a:t>
            </a:r>
            <a:r>
              <a:rPr lang="zh-CN" sz="2000"/>
              <a:t> </a:t>
            </a:r>
            <a:r>
              <a:rPr lang="en-US" sz="2000"/>
              <a:t>z-score</a:t>
            </a:r>
            <a:r>
              <a:rPr lang="zh-CN" sz="2000"/>
              <a:t> </a:t>
            </a:r>
            <a:r>
              <a:rPr lang="en-US" sz="2000"/>
              <a:t>of</a:t>
            </a:r>
            <a:r>
              <a:rPr lang="zh-CN" sz="2000"/>
              <a:t> </a:t>
            </a:r>
            <a:r>
              <a:rPr lang="en-US" sz="2000"/>
              <a:t>late</a:t>
            </a:r>
            <a:r>
              <a:rPr lang="zh-CN" sz="2000"/>
              <a:t> </a:t>
            </a:r>
            <a:r>
              <a:rPr lang="en-US" sz="2000"/>
              <a:t>talkers</a:t>
            </a:r>
            <a:r>
              <a:rPr lang="zh-CN" sz="2000"/>
              <a:t> </a:t>
            </a:r>
            <a:r>
              <a:rPr lang="en-US" sz="2000"/>
              <a:t>at</a:t>
            </a:r>
            <a:r>
              <a:rPr lang="zh-CN" sz="2000"/>
              <a:t> </a:t>
            </a:r>
            <a:r>
              <a:rPr lang="en-US" sz="2000"/>
              <a:t>risk</a:t>
            </a:r>
            <a:r>
              <a:rPr lang="zh-CN" sz="2000"/>
              <a:t> </a:t>
            </a:r>
            <a:r>
              <a:rPr lang="en-US" sz="2000"/>
              <a:t>group</a:t>
            </a:r>
            <a:r>
              <a:rPr lang="zh-CN" sz="2000"/>
              <a:t> </a:t>
            </a:r>
            <a:r>
              <a:rPr lang="en-US" sz="2000"/>
              <a:t>with</a:t>
            </a:r>
            <a:r>
              <a:rPr lang="zh-CN" sz="2000"/>
              <a:t> </a:t>
            </a:r>
            <a:r>
              <a:rPr lang="fi-FI" sz="2000">
                <a:solidFill>
                  <a:srgbClr val="FF3300"/>
                </a:solidFill>
              </a:rPr>
              <a:t>recept</a:t>
            </a:r>
            <a:r>
              <a:rPr lang="en-US" sz="2000">
                <a:solidFill>
                  <a:srgbClr val="FF3300"/>
                </a:solidFill>
              </a:rPr>
              <a:t>ion</a:t>
            </a:r>
            <a:r>
              <a:rPr lang="fi-FI" sz="2000">
                <a:solidFill>
                  <a:srgbClr val="000000"/>
                </a:solidFill>
              </a:rPr>
              <a:t> and</a:t>
            </a:r>
            <a:r>
              <a:rPr lang="zh-CN" sz="2000">
                <a:solidFill>
                  <a:srgbClr val="000000"/>
                </a:solidFill>
              </a:rPr>
              <a:t> </a:t>
            </a:r>
            <a:r>
              <a:rPr lang="fi-FI" sz="2000">
                <a:solidFill>
                  <a:srgbClr val="000000"/>
                </a:solidFill>
              </a:rPr>
              <a:t>express</a:t>
            </a:r>
            <a:r>
              <a:rPr lang="zh-CN" sz="2000">
                <a:solidFill>
                  <a:srgbClr val="000000"/>
                </a:solidFill>
              </a:rPr>
              <a:t> </a:t>
            </a:r>
            <a:r>
              <a:rPr lang="en-US" sz="2000">
                <a:solidFill>
                  <a:srgbClr val="000000"/>
                </a:solidFill>
              </a:rPr>
              <a:t>delay</a:t>
            </a:r>
            <a:r>
              <a:rPr lang="zh-CN" sz="2000">
                <a:solidFill>
                  <a:srgbClr val="000000"/>
                </a:solidFill>
              </a:rPr>
              <a:t> </a:t>
            </a:r>
            <a:r>
              <a:rPr lang="zh-CN" sz="2000">
                <a:solidFill>
                  <a:srgbClr val="000000"/>
                </a:solidFill>
              </a:rPr>
              <a:t>w</a:t>
            </a:r>
            <a:r>
              <a:rPr lang="en-US" sz="2000">
                <a:solidFill>
                  <a:srgbClr val="000000"/>
                </a:solidFill>
              </a:rPr>
              <a:t>as</a:t>
            </a:r>
            <a:r>
              <a:rPr lang="zh-CN" sz="2000">
                <a:solidFill>
                  <a:srgbClr val="000000"/>
                </a:solidFill>
              </a:rPr>
              <a:t> </a:t>
            </a:r>
            <a:r>
              <a:rPr lang="en-US" sz="2000">
                <a:solidFill>
                  <a:srgbClr val="000000"/>
                </a:solidFill>
              </a:rPr>
              <a:t>the</a:t>
            </a:r>
            <a:r>
              <a:rPr lang="zh-CN" sz="2000">
                <a:solidFill>
                  <a:srgbClr val="000000"/>
                </a:solidFill>
              </a:rPr>
              <a:t> </a:t>
            </a:r>
            <a:r>
              <a:rPr lang="en-US" sz="2000">
                <a:solidFill>
                  <a:srgbClr val="000000"/>
                </a:solidFill>
              </a:rPr>
              <a:t>lowest</a:t>
            </a:r>
            <a:r>
              <a:rPr lang="fi-FI" sz="2000">
                <a:solidFill>
                  <a:srgbClr val="000000"/>
                </a:solidFill>
              </a:rPr>
              <a:t>.</a:t>
            </a:r>
            <a:r>
              <a:rPr lang="zh-CN" sz="2000">
                <a:solidFill>
                  <a:srgbClr val="000000"/>
                </a:solidFill>
              </a:rPr>
              <a:t> </a:t>
            </a:r>
            <a:r>
              <a:rPr lang="en-US" sz="2000">
                <a:solidFill>
                  <a:srgbClr val="000000"/>
                </a:solidFill>
              </a:rPr>
              <a:t>What</a:t>
            </a:r>
            <a:r>
              <a:rPr lang="fr-FR" sz="2000">
                <a:solidFill>
                  <a:srgbClr val="000000"/>
                </a:solidFill>
              </a:rPr>
              <a:t>’</a:t>
            </a:r>
            <a:r>
              <a:rPr lang="en-US" sz="2000">
                <a:solidFill>
                  <a:srgbClr val="000000"/>
                </a:solidFill>
              </a:rPr>
              <a:t>s</a:t>
            </a:r>
            <a:r>
              <a:rPr lang="zh-CN" sz="2000">
                <a:solidFill>
                  <a:srgbClr val="000000"/>
                </a:solidFill>
              </a:rPr>
              <a:t> </a:t>
            </a:r>
            <a:r>
              <a:rPr lang="en-US" sz="2000">
                <a:solidFill>
                  <a:srgbClr val="000000"/>
                </a:solidFill>
              </a:rPr>
              <a:t>more</a:t>
            </a:r>
            <a:r>
              <a:rPr lang="zh-CN" sz="2000">
                <a:solidFill>
                  <a:srgbClr val="000000"/>
                </a:solidFill>
              </a:rPr>
              <a:t> </a:t>
            </a:r>
            <a:r>
              <a:rPr lang="en-US" sz="2000">
                <a:solidFill>
                  <a:srgbClr val="000000"/>
                </a:solidFill>
              </a:rPr>
              <a:t>the</a:t>
            </a:r>
            <a:r>
              <a:rPr lang="zh-CN" sz="2000">
                <a:solidFill>
                  <a:srgbClr val="000000"/>
                </a:solidFill>
              </a:rPr>
              <a:t> </a:t>
            </a:r>
            <a:r>
              <a:rPr lang="en-US" sz="2000">
                <a:solidFill>
                  <a:srgbClr val="000000"/>
                </a:solidFill>
              </a:rPr>
              <a:t>scores</a:t>
            </a:r>
            <a:r>
              <a:rPr lang="zh-CN" sz="2000">
                <a:solidFill>
                  <a:srgbClr val="000000"/>
                </a:solidFill>
              </a:rPr>
              <a:t> </a:t>
            </a:r>
            <a:r>
              <a:rPr lang="en-US" sz="2000">
                <a:solidFill>
                  <a:srgbClr val="000000"/>
                </a:solidFill>
              </a:rPr>
              <a:t>of</a:t>
            </a:r>
            <a:r>
              <a:rPr lang="zh-CN" sz="2000">
                <a:solidFill>
                  <a:srgbClr val="000000"/>
                </a:solidFill>
              </a:rPr>
              <a:t> </a:t>
            </a:r>
            <a:r>
              <a:rPr lang="en-US" sz="2000">
                <a:solidFill>
                  <a:srgbClr val="000000"/>
                </a:solidFill>
              </a:rPr>
              <a:t>r</a:t>
            </a:r>
            <a:r>
              <a:rPr lang="fi-FI" sz="2000">
                <a:solidFill>
                  <a:srgbClr val="000000"/>
                </a:solidFill>
              </a:rPr>
              <a:t>emainder</a:t>
            </a:r>
            <a:r>
              <a:rPr lang="fi-FI" sz="2000">
                <a:solidFill>
                  <a:srgbClr val="000000"/>
                </a:solidFill>
              </a:rPr>
              <a:t> of the</a:t>
            </a:r>
            <a:r>
              <a:rPr lang="zh-CN" sz="2000">
                <a:solidFill>
                  <a:srgbClr val="000000"/>
                </a:solidFill>
              </a:rPr>
              <a:t> </a:t>
            </a:r>
            <a:r>
              <a:rPr lang="fi-FI" sz="2000">
                <a:solidFill>
                  <a:srgbClr val="000000"/>
                </a:solidFill>
              </a:rPr>
              <a:t>at-risk</a:t>
            </a:r>
            <a:r>
              <a:rPr lang="fi-FI" sz="2000">
                <a:solidFill>
                  <a:srgbClr val="000000"/>
                </a:solidFill>
              </a:rPr>
              <a:t> </a:t>
            </a:r>
            <a:r>
              <a:rPr lang="fi-FI" sz="2000">
                <a:solidFill>
                  <a:srgbClr val="000000"/>
                </a:solidFill>
              </a:rPr>
              <a:t>group</a:t>
            </a:r>
            <a:r>
              <a:rPr lang="zh-CN" sz="2000">
                <a:solidFill>
                  <a:srgbClr val="000000"/>
                </a:solidFill>
              </a:rPr>
              <a:t> </a:t>
            </a:r>
            <a:r>
              <a:rPr lang="zh-CN" sz="2000">
                <a:solidFill>
                  <a:srgbClr val="000000"/>
                </a:solidFill>
              </a:rPr>
              <a:t>w</a:t>
            </a:r>
            <a:r>
              <a:rPr lang="en-US" sz="2000">
                <a:solidFill>
                  <a:srgbClr val="000000"/>
                </a:solidFill>
              </a:rPr>
              <a:t>as</a:t>
            </a:r>
            <a:r>
              <a:rPr lang="zh-CN" sz="2000">
                <a:solidFill>
                  <a:srgbClr val="000000"/>
                </a:solidFill>
              </a:rPr>
              <a:t> </a:t>
            </a:r>
            <a:r>
              <a:rPr lang="en-US" sz="2000">
                <a:solidFill>
                  <a:srgbClr val="000000"/>
                </a:solidFill>
              </a:rPr>
              <a:t>even</a:t>
            </a:r>
            <a:r>
              <a:rPr lang="zh-CN" sz="2000">
                <a:solidFill>
                  <a:srgbClr val="000000"/>
                </a:solidFill>
              </a:rPr>
              <a:t> </a:t>
            </a:r>
            <a:r>
              <a:rPr lang="en-US" sz="2000">
                <a:solidFill>
                  <a:srgbClr val="000000"/>
                </a:solidFill>
              </a:rPr>
              <a:t>lower</a:t>
            </a:r>
            <a:r>
              <a:rPr lang="zh-CN" sz="2000">
                <a:solidFill>
                  <a:srgbClr val="000000"/>
                </a:solidFill>
              </a:rPr>
              <a:t> </a:t>
            </a:r>
            <a:r>
              <a:rPr lang="en-US" sz="2000">
                <a:solidFill>
                  <a:srgbClr val="000000"/>
                </a:solidFill>
              </a:rPr>
              <a:t>than</a:t>
            </a:r>
            <a:r>
              <a:rPr lang="zh-CN" sz="2000">
                <a:solidFill>
                  <a:srgbClr val="000000"/>
                </a:solidFill>
              </a:rPr>
              <a:t> </a:t>
            </a:r>
            <a:r>
              <a:rPr lang="en-US" sz="2000">
                <a:solidFill>
                  <a:srgbClr val="000000"/>
                </a:solidFill>
              </a:rPr>
              <a:t>late</a:t>
            </a:r>
            <a:r>
              <a:rPr lang="zh-CN" sz="2000">
                <a:solidFill>
                  <a:srgbClr val="000000"/>
                </a:solidFill>
              </a:rPr>
              <a:t> </a:t>
            </a:r>
            <a:r>
              <a:rPr lang="en-US" sz="2000">
                <a:solidFill>
                  <a:srgbClr val="000000"/>
                </a:solidFill>
              </a:rPr>
              <a:t>talkers</a:t>
            </a:r>
            <a:r>
              <a:rPr lang="zh-CN" sz="2000">
                <a:solidFill>
                  <a:srgbClr val="000000"/>
                </a:solidFill>
              </a:rPr>
              <a:t> </a:t>
            </a:r>
            <a:r>
              <a:rPr lang="en-US" sz="2000">
                <a:solidFill>
                  <a:srgbClr val="000000"/>
                </a:solidFill>
              </a:rPr>
              <a:t>in</a:t>
            </a:r>
            <a:r>
              <a:rPr lang="zh-CN" sz="2000">
                <a:solidFill>
                  <a:srgbClr val="000000"/>
                </a:solidFill>
              </a:rPr>
              <a:t> </a:t>
            </a:r>
            <a:r>
              <a:rPr lang="en-US" sz="2000">
                <a:solidFill>
                  <a:srgbClr val="000000"/>
                </a:solidFill>
              </a:rPr>
              <a:t>control</a:t>
            </a:r>
            <a:r>
              <a:rPr lang="zh-CN" sz="2000">
                <a:solidFill>
                  <a:srgbClr val="000000"/>
                </a:solidFill>
              </a:rPr>
              <a:t> </a:t>
            </a:r>
            <a:r>
              <a:rPr lang="en-US" sz="2000">
                <a:solidFill>
                  <a:srgbClr val="000000"/>
                </a:solidFill>
              </a:rPr>
              <a:t>group.</a:t>
            </a:r>
            <a:r>
              <a:rPr lang="zh-CN" sz="2000">
                <a:solidFill>
                  <a:srgbClr val="000000"/>
                </a:solidFill>
              </a:rPr>
              <a:t> </a:t>
            </a:r>
            <a:r>
              <a:rPr lang="en-US" sz="2000">
                <a:solidFill>
                  <a:srgbClr val="000000"/>
                </a:solidFill>
              </a:rPr>
              <a:t>So</a:t>
            </a:r>
            <a:r>
              <a:rPr lang="zh-CN" sz="2000">
                <a:solidFill>
                  <a:srgbClr val="000000"/>
                </a:solidFill>
              </a:rPr>
              <a:t> </a:t>
            </a:r>
            <a:r>
              <a:rPr lang="en-US" sz="2000">
                <a:solidFill>
                  <a:srgbClr val="000000"/>
                </a:solidFill>
              </a:rPr>
              <a:t>I</a:t>
            </a:r>
            <a:r>
              <a:rPr lang="zh-CN" sz="2000">
                <a:solidFill>
                  <a:srgbClr val="000000"/>
                </a:solidFill>
              </a:rPr>
              <a:t> </a:t>
            </a:r>
            <a:r>
              <a:rPr lang="en-US" sz="2000">
                <a:solidFill>
                  <a:srgbClr val="000000"/>
                </a:solidFill>
              </a:rPr>
              <a:t>think</a:t>
            </a:r>
            <a:r>
              <a:rPr lang="zh-CN" sz="2000">
                <a:solidFill>
                  <a:srgbClr val="000000"/>
                </a:solidFill>
              </a:rPr>
              <a:t> </a:t>
            </a:r>
            <a:r>
              <a:rPr lang="zh-CN" sz="2000">
                <a:solidFill>
                  <a:srgbClr val="000000"/>
                </a:solidFill>
              </a:rPr>
              <a:t>m</a:t>
            </a:r>
            <a:r>
              <a:rPr lang="en-US" sz="2000">
                <a:solidFill>
                  <a:srgbClr val="000000"/>
                </a:solidFill>
              </a:rPr>
              <a:t>ay</a:t>
            </a:r>
            <a:r>
              <a:rPr lang="zh-CN" sz="2000">
                <a:solidFill>
                  <a:srgbClr val="000000"/>
                </a:solidFill>
              </a:rPr>
              <a:t> </a:t>
            </a:r>
            <a:r>
              <a:rPr lang="en-US" sz="2000">
                <a:solidFill>
                  <a:srgbClr val="000000"/>
                </a:solidFill>
              </a:rPr>
              <a:t>be</a:t>
            </a:r>
            <a:r>
              <a:rPr lang="zh-CN" sz="2000">
                <a:solidFill>
                  <a:srgbClr val="000000"/>
                </a:solidFill>
              </a:rPr>
              <a:t> </a:t>
            </a:r>
            <a:r>
              <a:rPr lang="en-US" sz="2000">
                <a:solidFill>
                  <a:srgbClr val="000000"/>
                </a:solidFill>
              </a:rPr>
              <a:t>we</a:t>
            </a:r>
            <a:r>
              <a:rPr lang="zh-CN" sz="2000">
                <a:solidFill>
                  <a:srgbClr val="000000"/>
                </a:solidFill>
              </a:rPr>
              <a:t> </a:t>
            </a:r>
            <a:r>
              <a:rPr lang="en-US" sz="2000">
                <a:solidFill>
                  <a:srgbClr val="000000"/>
                </a:solidFill>
              </a:rPr>
              <a:t>should</a:t>
            </a:r>
            <a:r>
              <a:rPr lang="zh-CN" sz="2000">
                <a:solidFill>
                  <a:srgbClr val="000000"/>
                </a:solidFill>
              </a:rPr>
              <a:t> </a:t>
            </a:r>
            <a:r>
              <a:rPr lang="en-US" sz="2000">
                <a:solidFill>
                  <a:srgbClr val="000000"/>
                </a:solidFill>
              </a:rPr>
              <a:t>pay</a:t>
            </a:r>
            <a:r>
              <a:rPr lang="zh-CN" sz="2000">
                <a:solidFill>
                  <a:srgbClr val="000000"/>
                </a:solidFill>
              </a:rPr>
              <a:t> </a:t>
            </a:r>
            <a:r>
              <a:rPr lang="en-US" sz="2000">
                <a:solidFill>
                  <a:srgbClr val="000000"/>
                </a:solidFill>
              </a:rPr>
              <a:t>more</a:t>
            </a:r>
            <a:r>
              <a:rPr lang="zh-CN" sz="2000">
                <a:solidFill>
                  <a:srgbClr val="000000"/>
                </a:solidFill>
              </a:rPr>
              <a:t> </a:t>
            </a:r>
            <a:r>
              <a:rPr lang="en-US" sz="2000">
                <a:solidFill>
                  <a:srgbClr val="000000"/>
                </a:solidFill>
              </a:rPr>
              <a:t>attention</a:t>
            </a:r>
            <a:r>
              <a:rPr lang="zh-CN" sz="2000">
                <a:solidFill>
                  <a:srgbClr val="000000"/>
                </a:solidFill>
              </a:rPr>
              <a:t> </a:t>
            </a:r>
            <a:r>
              <a:rPr lang="en-US" sz="2000">
                <a:solidFill>
                  <a:srgbClr val="000000"/>
                </a:solidFill>
              </a:rPr>
              <a:t>to</a:t>
            </a:r>
            <a:r>
              <a:rPr lang="zh-CN" sz="2000">
                <a:solidFill>
                  <a:srgbClr val="000000"/>
                </a:solidFill>
              </a:rPr>
              <a:t> </a:t>
            </a:r>
            <a:r>
              <a:rPr lang="en-US" sz="2000">
                <a:solidFill>
                  <a:srgbClr val="000000"/>
                </a:solidFill>
              </a:rPr>
              <a:t>children</a:t>
            </a:r>
            <a:r>
              <a:rPr lang="zh-CN" sz="2000">
                <a:solidFill>
                  <a:srgbClr val="000000"/>
                </a:solidFill>
              </a:rPr>
              <a:t> </a:t>
            </a:r>
            <a:r>
              <a:rPr lang="en-US" sz="2000">
                <a:solidFill>
                  <a:srgbClr val="000000"/>
                </a:solidFill>
              </a:rPr>
              <a:t>at</a:t>
            </a:r>
            <a:r>
              <a:rPr lang="zh-CN" sz="2000">
                <a:solidFill>
                  <a:srgbClr val="000000"/>
                </a:solidFill>
              </a:rPr>
              <a:t> </a:t>
            </a:r>
            <a:r>
              <a:rPr lang="en-US" sz="2000">
                <a:solidFill>
                  <a:srgbClr val="000000"/>
                </a:solidFill>
              </a:rPr>
              <a:t>risk</a:t>
            </a:r>
            <a:r>
              <a:rPr lang="zh-CN" sz="2000">
                <a:solidFill>
                  <a:srgbClr val="000000"/>
                </a:solidFill>
              </a:rPr>
              <a:t> </a:t>
            </a:r>
            <a:r>
              <a:rPr lang="en-US" sz="2000">
                <a:solidFill>
                  <a:srgbClr val="000000"/>
                </a:solidFill>
              </a:rPr>
              <a:t>when</a:t>
            </a:r>
            <a:r>
              <a:rPr lang="zh-CN" sz="2000">
                <a:solidFill>
                  <a:srgbClr val="000000"/>
                </a:solidFill>
              </a:rPr>
              <a:t> </a:t>
            </a:r>
            <a:r>
              <a:rPr lang="en-US" sz="2000">
                <a:solidFill>
                  <a:srgbClr val="000000"/>
                </a:solidFill>
              </a:rPr>
              <a:t>they</a:t>
            </a:r>
            <a:r>
              <a:rPr lang="zh-CN" sz="2000">
                <a:solidFill>
                  <a:srgbClr val="000000"/>
                </a:solidFill>
              </a:rPr>
              <a:t> </a:t>
            </a:r>
            <a:r>
              <a:rPr lang="en-US" sz="2000">
                <a:solidFill>
                  <a:srgbClr val="000000"/>
                </a:solidFill>
              </a:rPr>
              <a:t>are</a:t>
            </a:r>
            <a:r>
              <a:rPr lang="zh-CN" sz="2000">
                <a:solidFill>
                  <a:srgbClr val="000000"/>
                </a:solidFill>
              </a:rPr>
              <a:t> </a:t>
            </a:r>
            <a:r>
              <a:rPr lang="en-US" sz="2000">
                <a:solidFill>
                  <a:srgbClr val="000000"/>
                </a:solidFill>
              </a:rPr>
              <a:t>still</a:t>
            </a:r>
            <a:r>
              <a:rPr lang="zh-CN" sz="2000">
                <a:solidFill>
                  <a:srgbClr val="000000"/>
                </a:solidFill>
              </a:rPr>
              <a:t> </a:t>
            </a:r>
            <a:r>
              <a:rPr lang="en-US" sz="2000">
                <a:solidFill>
                  <a:srgbClr val="000000"/>
                </a:solidFill>
              </a:rPr>
              <a:t>young.</a:t>
            </a:r>
            <a:endParaRPr/>
          </a:p>
          <a:p>
            <a:pPr>
              <a:defRPr/>
            </a:pPr>
            <a:r>
              <a:rPr lang="zh-CN" sz="2000">
                <a:solidFill>
                  <a:srgbClr val="000000"/>
                </a:solidFill>
              </a:rPr>
              <a:t> </a:t>
            </a:r>
            <a:r>
              <a:rPr lang="zh-CN" sz="2000">
                <a:solidFill>
                  <a:srgbClr val="000000"/>
                </a:solidFill>
              </a:rPr>
              <a:t>   </a:t>
            </a:r>
            <a:r>
              <a:rPr lang="en-US" sz="2000">
                <a:solidFill>
                  <a:srgbClr val="000000"/>
                </a:solidFill>
              </a:rPr>
              <a:t>Besides,</a:t>
            </a:r>
            <a:r>
              <a:rPr lang="zh-CN" sz="2000">
                <a:solidFill>
                  <a:srgbClr val="000000"/>
                </a:solidFill>
              </a:rPr>
              <a:t> </a:t>
            </a:r>
            <a:r>
              <a:rPr lang="en-US" sz="2000">
                <a:solidFill>
                  <a:srgbClr val="000000"/>
                </a:solidFill>
              </a:rPr>
              <a:t>there</a:t>
            </a:r>
            <a:r>
              <a:rPr lang="zh-CN" sz="2000">
                <a:solidFill>
                  <a:srgbClr val="000000"/>
                </a:solidFill>
              </a:rPr>
              <a:t> </a:t>
            </a:r>
            <a:r>
              <a:rPr lang="en-US" sz="2000">
                <a:solidFill>
                  <a:srgbClr val="000000"/>
                </a:solidFill>
              </a:rPr>
              <a:t>is</a:t>
            </a:r>
            <a:r>
              <a:rPr lang="zh-CN" sz="2000">
                <a:solidFill>
                  <a:srgbClr val="000000"/>
                </a:solidFill>
              </a:rPr>
              <a:t> </a:t>
            </a:r>
            <a:r>
              <a:rPr lang="en-US" sz="2000">
                <a:solidFill>
                  <a:srgbClr val="000000"/>
                </a:solidFill>
              </a:rPr>
              <a:t>something</a:t>
            </a:r>
            <a:r>
              <a:rPr lang="zh-CN" sz="2000">
                <a:solidFill>
                  <a:srgbClr val="000000"/>
                </a:solidFill>
              </a:rPr>
              <a:t> </a:t>
            </a:r>
            <a:r>
              <a:rPr lang="en-US" sz="2000">
                <a:solidFill>
                  <a:srgbClr val="000000"/>
                </a:solidFill>
              </a:rPr>
              <a:t>that</a:t>
            </a:r>
            <a:r>
              <a:rPr lang="zh-CN" sz="2000">
                <a:solidFill>
                  <a:srgbClr val="000000"/>
                </a:solidFill>
              </a:rPr>
              <a:t> </a:t>
            </a:r>
            <a:r>
              <a:rPr lang="en-US" sz="2000">
                <a:solidFill>
                  <a:srgbClr val="000000"/>
                </a:solidFill>
              </a:rPr>
              <a:t>I</a:t>
            </a:r>
            <a:r>
              <a:rPr lang="zh-CN" sz="2000">
                <a:solidFill>
                  <a:srgbClr val="000000"/>
                </a:solidFill>
              </a:rPr>
              <a:t> </a:t>
            </a:r>
            <a:r>
              <a:rPr lang="en-US" sz="2000">
                <a:solidFill>
                  <a:srgbClr val="000000"/>
                </a:solidFill>
              </a:rPr>
              <a:t>found</a:t>
            </a:r>
            <a:r>
              <a:rPr lang="zh-CN" sz="2000">
                <a:solidFill>
                  <a:srgbClr val="000000"/>
                </a:solidFill>
              </a:rPr>
              <a:t> </a:t>
            </a:r>
            <a:r>
              <a:rPr lang="en-US" sz="2000">
                <a:solidFill>
                  <a:srgbClr val="000000"/>
                </a:solidFill>
              </a:rPr>
              <a:t>interesting.</a:t>
            </a:r>
            <a:r>
              <a:rPr lang="zh-CN" sz="2000">
                <a:solidFill>
                  <a:srgbClr val="000000"/>
                </a:solidFill>
              </a:rPr>
              <a:t> </a:t>
            </a:r>
            <a:r>
              <a:rPr lang="en-US" sz="2000">
                <a:solidFill>
                  <a:srgbClr val="000000"/>
                </a:solidFill>
              </a:rPr>
              <a:t>The</a:t>
            </a:r>
            <a:r>
              <a:rPr lang="zh-CN" sz="2000">
                <a:solidFill>
                  <a:srgbClr val="000000"/>
                </a:solidFill>
              </a:rPr>
              <a:t> </a:t>
            </a:r>
            <a:r>
              <a:rPr lang="en-US" sz="2000">
                <a:solidFill>
                  <a:srgbClr val="000000"/>
                </a:solidFill>
              </a:rPr>
              <a:t>z-score</a:t>
            </a:r>
            <a:r>
              <a:rPr lang="zh-CN" sz="2000">
                <a:solidFill>
                  <a:srgbClr val="000000"/>
                </a:solidFill>
              </a:rPr>
              <a:t> </a:t>
            </a:r>
            <a:r>
              <a:rPr lang="en-US" sz="2000">
                <a:solidFill>
                  <a:srgbClr val="000000"/>
                </a:solidFill>
              </a:rPr>
              <a:t>of</a:t>
            </a:r>
            <a:r>
              <a:rPr lang="zh-CN" sz="2000">
                <a:solidFill>
                  <a:srgbClr val="000000"/>
                </a:solidFill>
              </a:rPr>
              <a:t> </a:t>
            </a:r>
            <a:r>
              <a:rPr lang="en-US" sz="2000">
                <a:solidFill>
                  <a:srgbClr val="000000"/>
                </a:solidFill>
              </a:rPr>
              <a:t>late</a:t>
            </a:r>
            <a:r>
              <a:rPr lang="zh-CN" sz="2000">
                <a:solidFill>
                  <a:srgbClr val="000000"/>
                </a:solidFill>
              </a:rPr>
              <a:t> </a:t>
            </a:r>
            <a:r>
              <a:rPr lang="en-US" sz="2000">
                <a:solidFill>
                  <a:srgbClr val="000000"/>
                </a:solidFill>
              </a:rPr>
              <a:t>talkers</a:t>
            </a:r>
            <a:r>
              <a:rPr lang="zh-CN" sz="2000">
                <a:solidFill>
                  <a:srgbClr val="000000"/>
                </a:solidFill>
              </a:rPr>
              <a:t> </a:t>
            </a:r>
            <a:r>
              <a:rPr lang="en-US" sz="2000">
                <a:solidFill>
                  <a:srgbClr val="000000"/>
                </a:solidFill>
              </a:rPr>
              <a:t>in</a:t>
            </a:r>
            <a:r>
              <a:rPr lang="zh-CN" sz="2000">
                <a:solidFill>
                  <a:srgbClr val="000000"/>
                </a:solidFill>
              </a:rPr>
              <a:t> </a:t>
            </a:r>
            <a:r>
              <a:rPr lang="en-US" sz="2000">
                <a:solidFill>
                  <a:srgbClr val="000000"/>
                </a:solidFill>
              </a:rPr>
              <a:t>control</a:t>
            </a:r>
            <a:r>
              <a:rPr lang="zh-CN" sz="2000">
                <a:solidFill>
                  <a:srgbClr val="000000"/>
                </a:solidFill>
              </a:rPr>
              <a:t> </a:t>
            </a:r>
            <a:r>
              <a:rPr lang="en-US" sz="2000">
                <a:solidFill>
                  <a:srgbClr val="000000"/>
                </a:solidFill>
              </a:rPr>
              <a:t>groups</a:t>
            </a:r>
            <a:r>
              <a:rPr lang="zh-CN" sz="2000">
                <a:solidFill>
                  <a:srgbClr val="000000"/>
                </a:solidFill>
              </a:rPr>
              <a:t> </a:t>
            </a:r>
            <a:r>
              <a:rPr lang="en-US" sz="2000">
                <a:solidFill>
                  <a:srgbClr val="000000"/>
                </a:solidFill>
              </a:rPr>
              <a:t>with</a:t>
            </a:r>
            <a:r>
              <a:rPr lang="zh-CN" sz="2000">
                <a:solidFill>
                  <a:srgbClr val="000000"/>
                </a:solidFill>
              </a:rPr>
              <a:t> </a:t>
            </a:r>
            <a:r>
              <a:rPr lang="en-US" sz="2000">
                <a:solidFill>
                  <a:srgbClr val="000000"/>
                </a:solidFill>
              </a:rPr>
              <a:t>reception</a:t>
            </a:r>
            <a:r>
              <a:rPr lang="zh-CN" sz="2000">
                <a:solidFill>
                  <a:srgbClr val="000000"/>
                </a:solidFill>
              </a:rPr>
              <a:t> </a:t>
            </a:r>
            <a:r>
              <a:rPr lang="en-US" sz="2000">
                <a:solidFill>
                  <a:srgbClr val="000000"/>
                </a:solidFill>
              </a:rPr>
              <a:t>and</a:t>
            </a:r>
            <a:r>
              <a:rPr lang="zh-CN" sz="2000">
                <a:solidFill>
                  <a:srgbClr val="000000"/>
                </a:solidFill>
              </a:rPr>
              <a:t> </a:t>
            </a:r>
            <a:r>
              <a:rPr lang="en-US" sz="2000">
                <a:solidFill>
                  <a:srgbClr val="000000"/>
                </a:solidFill>
              </a:rPr>
              <a:t>express</a:t>
            </a:r>
            <a:r>
              <a:rPr lang="zh-CN" sz="2000">
                <a:solidFill>
                  <a:srgbClr val="000000"/>
                </a:solidFill>
              </a:rPr>
              <a:t> </a:t>
            </a:r>
            <a:r>
              <a:rPr lang="en-US" sz="2000">
                <a:solidFill>
                  <a:srgbClr val="000000"/>
                </a:solidFill>
              </a:rPr>
              <a:t>delay</a:t>
            </a:r>
            <a:r>
              <a:rPr lang="zh-CN" sz="2000">
                <a:solidFill>
                  <a:srgbClr val="000000"/>
                </a:solidFill>
              </a:rPr>
              <a:t> </a:t>
            </a:r>
            <a:r>
              <a:rPr lang="zh-CN" sz="2000">
                <a:solidFill>
                  <a:srgbClr val="000000"/>
                </a:solidFill>
              </a:rPr>
              <a:t>w</a:t>
            </a:r>
            <a:r>
              <a:rPr lang="en-US" sz="2000">
                <a:solidFill>
                  <a:srgbClr val="000000"/>
                </a:solidFill>
              </a:rPr>
              <a:t>as</a:t>
            </a:r>
            <a:r>
              <a:rPr lang="zh-CN" sz="2000">
                <a:solidFill>
                  <a:srgbClr val="000000"/>
                </a:solidFill>
              </a:rPr>
              <a:t> </a:t>
            </a:r>
            <a:r>
              <a:rPr lang="en-US" sz="2000">
                <a:solidFill>
                  <a:srgbClr val="000000"/>
                </a:solidFill>
              </a:rPr>
              <a:t>the</a:t>
            </a:r>
            <a:r>
              <a:rPr lang="zh-CN" sz="2000">
                <a:solidFill>
                  <a:srgbClr val="000000"/>
                </a:solidFill>
              </a:rPr>
              <a:t> </a:t>
            </a:r>
            <a:r>
              <a:rPr lang="en-US" sz="2000">
                <a:solidFill>
                  <a:srgbClr val="000000"/>
                </a:solidFill>
              </a:rPr>
              <a:t>highest.</a:t>
            </a:r>
            <a:r>
              <a:rPr lang="zh-CN" sz="2000">
                <a:solidFill>
                  <a:srgbClr val="000000"/>
                </a:solidFill>
              </a:rPr>
              <a:t> </a:t>
            </a:r>
            <a:r>
              <a:rPr lang="en-US" sz="2000">
                <a:solidFill>
                  <a:srgbClr val="000000"/>
                </a:solidFill>
              </a:rPr>
              <a:t>May</a:t>
            </a:r>
            <a:r>
              <a:rPr lang="zh-CN" sz="2000">
                <a:solidFill>
                  <a:srgbClr val="000000"/>
                </a:solidFill>
              </a:rPr>
              <a:t> </a:t>
            </a:r>
            <a:r>
              <a:rPr lang="en-US" sz="2000">
                <a:solidFill>
                  <a:srgbClr val="000000"/>
                </a:solidFill>
              </a:rPr>
              <a:t>be</a:t>
            </a:r>
            <a:r>
              <a:rPr lang="zh-CN" sz="2000">
                <a:solidFill>
                  <a:srgbClr val="000000"/>
                </a:solidFill>
              </a:rPr>
              <a:t> </a:t>
            </a:r>
            <a:r>
              <a:rPr lang="en-US" sz="2000">
                <a:solidFill>
                  <a:srgbClr val="000000"/>
                </a:solidFill>
              </a:rPr>
              <a:t>this</a:t>
            </a:r>
            <a:r>
              <a:rPr lang="zh-CN" sz="2000">
                <a:solidFill>
                  <a:srgbClr val="000000"/>
                </a:solidFill>
              </a:rPr>
              <a:t> </a:t>
            </a:r>
            <a:r>
              <a:rPr lang="en-US" sz="2000">
                <a:solidFill>
                  <a:srgbClr val="000000"/>
                </a:solidFill>
              </a:rPr>
              <a:t>consistent</a:t>
            </a:r>
            <a:r>
              <a:rPr lang="zh-CN" sz="2000">
                <a:solidFill>
                  <a:srgbClr val="000000"/>
                </a:solidFill>
              </a:rPr>
              <a:t> </a:t>
            </a:r>
            <a:r>
              <a:rPr lang="en-US" sz="2000">
                <a:solidFill>
                  <a:srgbClr val="000000"/>
                </a:solidFill>
              </a:rPr>
              <a:t>with</a:t>
            </a:r>
            <a:r>
              <a:rPr lang="zh-CN" sz="2000">
                <a:solidFill>
                  <a:srgbClr val="000000"/>
                </a:solidFill>
              </a:rPr>
              <a:t> </a:t>
            </a:r>
            <a:r>
              <a:rPr lang="en-US" sz="2000">
                <a:solidFill>
                  <a:srgbClr val="000000"/>
                </a:solidFill>
              </a:rPr>
              <a:t>a</a:t>
            </a:r>
            <a:r>
              <a:rPr lang="zh-CN" sz="2000">
                <a:solidFill>
                  <a:srgbClr val="000000"/>
                </a:solidFill>
              </a:rPr>
              <a:t> </a:t>
            </a:r>
            <a:r>
              <a:rPr lang="en-US" sz="2000">
                <a:solidFill>
                  <a:srgbClr val="000000"/>
                </a:solidFill>
              </a:rPr>
              <a:t>Chinese</a:t>
            </a:r>
            <a:r>
              <a:rPr lang="zh-CN" sz="2000">
                <a:solidFill>
                  <a:srgbClr val="000000"/>
                </a:solidFill>
              </a:rPr>
              <a:t> </a:t>
            </a:r>
            <a:r>
              <a:rPr lang="en-US" sz="2000">
                <a:solidFill>
                  <a:srgbClr val="000000"/>
                </a:solidFill>
              </a:rPr>
              <a:t>old</a:t>
            </a:r>
            <a:r>
              <a:rPr lang="zh-CN" sz="2000">
                <a:solidFill>
                  <a:srgbClr val="000000"/>
                </a:solidFill>
              </a:rPr>
              <a:t> </a:t>
            </a:r>
            <a:r>
              <a:rPr lang="en-US" sz="2000">
                <a:solidFill>
                  <a:srgbClr val="000000"/>
                </a:solidFill>
              </a:rPr>
              <a:t>saying</a:t>
            </a:r>
            <a:r>
              <a:rPr lang="zh-CN" sz="2000">
                <a:solidFill>
                  <a:srgbClr val="000000"/>
                </a:solidFill>
              </a:rPr>
              <a:t> </a:t>
            </a:r>
            <a:r>
              <a:rPr lang="en-US" sz="2000">
                <a:solidFill>
                  <a:srgbClr val="000000"/>
                </a:solidFill>
              </a:rPr>
              <a:t>that</a:t>
            </a:r>
            <a:r>
              <a:rPr lang="zh-CN" sz="2000">
                <a:solidFill>
                  <a:srgbClr val="000000"/>
                </a:solidFill>
              </a:rPr>
              <a:t> </a:t>
            </a:r>
            <a:r>
              <a:rPr lang="en-US" sz="2000">
                <a:solidFill>
                  <a:srgbClr val="000000"/>
                </a:solidFill>
              </a:rPr>
              <a:t>the</a:t>
            </a:r>
            <a:r>
              <a:rPr lang="zh-CN" sz="2000">
                <a:solidFill>
                  <a:srgbClr val="000000"/>
                </a:solidFill>
              </a:rPr>
              <a:t> </a:t>
            </a:r>
            <a:r>
              <a:rPr lang="en-US" sz="2000">
                <a:solidFill>
                  <a:srgbClr val="000000"/>
                </a:solidFill>
              </a:rPr>
              <a:t>late</a:t>
            </a:r>
            <a:r>
              <a:rPr lang="zh-CN" sz="2000">
                <a:solidFill>
                  <a:srgbClr val="000000"/>
                </a:solidFill>
              </a:rPr>
              <a:t> </a:t>
            </a:r>
            <a:r>
              <a:rPr lang="en-US" sz="2000">
                <a:solidFill>
                  <a:srgbClr val="000000"/>
                </a:solidFill>
              </a:rPr>
              <a:t>talkers</a:t>
            </a:r>
            <a:r>
              <a:rPr lang="zh-CN" sz="2000">
                <a:solidFill>
                  <a:srgbClr val="000000"/>
                </a:solidFill>
              </a:rPr>
              <a:t> </a:t>
            </a:r>
            <a:r>
              <a:rPr lang="en-US" sz="2000">
                <a:solidFill>
                  <a:srgbClr val="000000"/>
                </a:solidFill>
              </a:rPr>
              <a:t>are</a:t>
            </a:r>
            <a:r>
              <a:rPr lang="zh-CN" sz="2000">
                <a:solidFill>
                  <a:srgbClr val="000000"/>
                </a:solidFill>
              </a:rPr>
              <a:t> </a:t>
            </a:r>
            <a:r>
              <a:rPr lang="en-US" sz="2000">
                <a:solidFill>
                  <a:srgbClr val="000000"/>
                </a:solidFill>
              </a:rPr>
              <a:t>smarter.</a:t>
            </a:r>
            <a:r>
              <a:rPr lang="zh-CN" sz="2000">
                <a:solidFill>
                  <a:srgbClr val="000000"/>
                </a:solidFill>
              </a:rPr>
              <a:t> </a:t>
            </a:r>
            <a:r>
              <a:rPr lang="en-US" sz="2000">
                <a:solidFill>
                  <a:srgbClr val="000000"/>
                </a:solidFill>
              </a:rPr>
              <a:t>That’s</a:t>
            </a:r>
            <a:r>
              <a:rPr lang="zh-CN" sz="2000">
                <a:solidFill>
                  <a:srgbClr val="000000"/>
                </a:solidFill>
              </a:rPr>
              <a:t> </a:t>
            </a:r>
            <a:r>
              <a:rPr lang="en-US" sz="2000">
                <a:solidFill>
                  <a:srgbClr val="000000"/>
                </a:solidFill>
              </a:rPr>
              <a:t>amazing!</a:t>
            </a:r>
            <a:endParaRPr/>
          </a:p>
          <a:p>
            <a:pPr>
              <a:defRPr/>
            </a:pPr>
            <a:endParaRPr lang="en-GB" sz="2000"/>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r>
              <a:rPr lang="zh-CN" sz="1200" b="0" i="0" u="none" strike="noStrike" cap="none" spc="0">
                <a:ln>
                  <a:noFill/>
                </a:ln>
                <a:solidFill>
                  <a:prstClr val="black"/>
                </a:solidFill>
                <a:latin typeface="Calibri"/>
                <a:ea typeface="宋体"/>
                <a:cs typeface="+mn-cs"/>
              </a:rPr>
              <a:t> </a:t>
            </a:r>
            <a:fld id="{67AE30FB-8992-41C4-87EE-CCFD5D1B581F}"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07970" name="Rectangle 2"/>
          <p:cNvSpPr>
            <a:spLocks noChangeArrowheads="1" noChangeAspect="1" noGrp="1" noRot="1" noTextEdit="1"/>
          </p:cNvSpPr>
          <p:nvPr>
            <p:ph type="sldImg"/>
          </p:nvPr>
        </p:nvSpPr>
        <p:spPr bwMode="auto">
          <a:ln/>
        </p:spPr>
      </p:sp>
      <p:sp>
        <p:nvSpPr>
          <p:cNvPr id="1107971" name="Rectangle 3"/>
          <p:cNvSpPr>
            <a:spLocks noChangeArrowheads="1" noGrp="1"/>
          </p:cNvSpPr>
          <p:nvPr>
            <p:ph type="body" idx="1"/>
          </p:nvPr>
        </p:nvSpPr>
        <p:spPr bwMode="auto"/>
        <p:txBody>
          <a:bodyPr/>
          <a:lstStyle/>
          <a:p>
            <a:pPr marL="0" marR="0" indent="0" algn="l" defTabSz="457200">
              <a:lnSpc>
                <a:spcPct val="100000"/>
              </a:lnSpc>
              <a:spcBef>
                <a:spcPts val="0"/>
              </a:spcBef>
              <a:spcAft>
                <a:spcPts val="0"/>
              </a:spcAft>
              <a:buClrTx/>
              <a:buSzTx/>
              <a:buFontTx/>
              <a:buNone/>
              <a:defRPr/>
            </a:pPr>
            <a:r>
              <a:rPr lang="zh-CN" sz="1800"/>
              <a:t>    </a:t>
            </a:r>
            <a:r>
              <a:rPr lang="en-US" sz="1800"/>
              <a:t>PISA(</a:t>
            </a:r>
            <a:r>
              <a:rPr lang="zh-CN" sz="1800"/>
              <a:t> </a:t>
            </a:r>
            <a:r>
              <a:rPr lang="en-US" sz="1800"/>
              <a:t>Programme</a:t>
            </a:r>
            <a:r>
              <a:rPr lang="en-US" sz="1800"/>
              <a:t> for International Student Assessment)</a:t>
            </a:r>
            <a:r>
              <a:rPr lang="zh-CN" sz="1800"/>
              <a:t> </a:t>
            </a:r>
            <a:r>
              <a:rPr lang="en-US" sz="1800"/>
              <a:t>is</a:t>
            </a:r>
            <a:r>
              <a:rPr lang="zh-CN" sz="1800"/>
              <a:t> </a:t>
            </a:r>
            <a:r>
              <a:rPr lang="en-US" sz="1800"/>
              <a:t>a</a:t>
            </a:r>
            <a:r>
              <a:rPr lang="zh-CN" sz="1800"/>
              <a:t> </a:t>
            </a:r>
            <a:r>
              <a:rPr lang="en-US" sz="1800"/>
              <a:t>kind</a:t>
            </a:r>
            <a:r>
              <a:rPr lang="zh-CN" sz="1800"/>
              <a:t> </a:t>
            </a:r>
            <a:r>
              <a:rPr lang="en-US" sz="1800"/>
              <a:t>of</a:t>
            </a:r>
            <a:r>
              <a:rPr lang="zh-CN" sz="1800"/>
              <a:t> </a:t>
            </a:r>
            <a:r>
              <a:rPr lang="en-US" sz="1800"/>
              <a:t>international</a:t>
            </a:r>
            <a:r>
              <a:rPr lang="zh-CN" sz="1800"/>
              <a:t> </a:t>
            </a:r>
            <a:r>
              <a:rPr lang="en-US" sz="1800"/>
              <a:t>assessment</a:t>
            </a:r>
            <a:r>
              <a:rPr lang="zh-CN" sz="1800"/>
              <a:t> </a:t>
            </a:r>
            <a:r>
              <a:rPr lang="en-US" sz="1800"/>
              <a:t>which</a:t>
            </a:r>
            <a:r>
              <a:rPr lang="zh-CN" sz="1800"/>
              <a:t> </a:t>
            </a:r>
            <a:r>
              <a:rPr lang="en-US" sz="1800"/>
              <a:t>held</a:t>
            </a:r>
            <a:r>
              <a:rPr lang="zh-CN" sz="1800"/>
              <a:t> </a:t>
            </a:r>
            <a:r>
              <a:rPr lang="en-US" sz="1800"/>
              <a:t>every</a:t>
            </a:r>
            <a:r>
              <a:rPr lang="zh-CN" sz="1800"/>
              <a:t> </a:t>
            </a:r>
            <a:r>
              <a:rPr lang="en-US" sz="1800"/>
              <a:t>three</a:t>
            </a:r>
            <a:r>
              <a:rPr lang="zh-CN" sz="1800"/>
              <a:t> </a:t>
            </a:r>
            <a:r>
              <a:rPr lang="en-US" sz="1800"/>
              <a:t>years,</a:t>
            </a:r>
            <a:r>
              <a:rPr lang="zh-CN" sz="1800"/>
              <a:t> </a:t>
            </a:r>
            <a:r>
              <a:rPr lang="en-US" sz="1800"/>
              <a:t>composed</a:t>
            </a:r>
            <a:r>
              <a:rPr lang="zh-CN" sz="1800"/>
              <a:t> </a:t>
            </a:r>
            <a:r>
              <a:rPr lang="en-US" sz="1800"/>
              <a:t>of</a:t>
            </a:r>
            <a:r>
              <a:rPr lang="zh-CN" sz="1800"/>
              <a:t> </a:t>
            </a:r>
            <a:r>
              <a:rPr lang="en-US" sz="1800"/>
              <a:t>reading,</a:t>
            </a:r>
            <a:r>
              <a:rPr lang="zh-CN" sz="1800"/>
              <a:t> </a:t>
            </a:r>
            <a:r>
              <a:rPr lang="en-US" sz="1800"/>
              <a:t>mathematic</a:t>
            </a:r>
            <a:r>
              <a:rPr lang="zh-CN" sz="1800"/>
              <a:t>  </a:t>
            </a:r>
            <a:r>
              <a:rPr lang="en-US" sz="1800"/>
              <a:t>and</a:t>
            </a:r>
            <a:r>
              <a:rPr lang="zh-CN" sz="1800"/>
              <a:t> </a:t>
            </a:r>
            <a:r>
              <a:rPr lang="en-US" sz="1800"/>
              <a:t>science</a:t>
            </a:r>
            <a:r>
              <a:rPr lang="zh-CN" sz="1800"/>
              <a:t> </a:t>
            </a:r>
            <a:r>
              <a:rPr lang="en-US" sz="1800"/>
              <a:t>tests.</a:t>
            </a:r>
            <a:endParaRPr/>
          </a:p>
          <a:p>
            <a:pPr>
              <a:defRPr/>
            </a:pPr>
            <a:r>
              <a:rPr lang="zh-CN" sz="1800"/>
              <a:t>    </a:t>
            </a:r>
            <a:r>
              <a:rPr lang="en-GB" sz="1800"/>
              <a:t>W</a:t>
            </a:r>
            <a:r>
              <a:rPr lang="en-US" sz="1800"/>
              <a:t>e</a:t>
            </a:r>
            <a:r>
              <a:rPr lang="zh-CN" sz="1800"/>
              <a:t> </a:t>
            </a:r>
            <a:r>
              <a:rPr lang="en-US" sz="1800"/>
              <a:t>are</a:t>
            </a:r>
            <a:r>
              <a:rPr lang="zh-CN" sz="1800"/>
              <a:t> </a:t>
            </a:r>
            <a:r>
              <a:rPr lang="en-US" sz="1800"/>
              <a:t>happy</a:t>
            </a:r>
            <a:r>
              <a:rPr lang="zh-CN" sz="1800"/>
              <a:t> </a:t>
            </a:r>
            <a:r>
              <a:rPr lang="en-US" sz="1800"/>
              <a:t>to</a:t>
            </a:r>
            <a:r>
              <a:rPr lang="zh-CN" sz="1800"/>
              <a:t> </a:t>
            </a:r>
            <a:r>
              <a:rPr lang="en-US" sz="1800"/>
              <a:t>see</a:t>
            </a:r>
            <a:r>
              <a:rPr lang="zh-CN" sz="1800"/>
              <a:t> </a:t>
            </a:r>
            <a:r>
              <a:rPr lang="en-US" sz="1800"/>
              <a:t>that</a:t>
            </a:r>
            <a:r>
              <a:rPr lang="zh-CN" sz="1800"/>
              <a:t> </a:t>
            </a:r>
            <a:r>
              <a:rPr lang="en-US" sz="1800"/>
              <a:t>the</a:t>
            </a:r>
            <a:r>
              <a:rPr lang="zh-CN" sz="1800"/>
              <a:t> </a:t>
            </a:r>
            <a:r>
              <a:rPr lang="en-US" sz="1800"/>
              <a:t>z-score</a:t>
            </a:r>
            <a:r>
              <a:rPr lang="zh-CN" sz="1800"/>
              <a:t> </a:t>
            </a:r>
            <a:r>
              <a:rPr lang="en-US" sz="1800"/>
              <a:t>of</a:t>
            </a:r>
            <a:r>
              <a:rPr lang="zh-CN" sz="1800"/>
              <a:t>  </a:t>
            </a:r>
            <a:r>
              <a:rPr lang="en-US" sz="1800"/>
              <a:t>children</a:t>
            </a:r>
            <a:r>
              <a:rPr lang="zh-CN" sz="1800"/>
              <a:t> </a:t>
            </a:r>
            <a:r>
              <a:rPr lang="en-US" sz="1800"/>
              <a:t>at</a:t>
            </a:r>
            <a:r>
              <a:rPr lang="zh-CN" sz="1800"/>
              <a:t> </a:t>
            </a:r>
            <a:r>
              <a:rPr lang="en-US" sz="1800"/>
              <a:t>risk</a:t>
            </a:r>
            <a:r>
              <a:rPr lang="zh-CN" sz="1800"/>
              <a:t> </a:t>
            </a:r>
            <a:r>
              <a:rPr lang="en-US" sz="1800"/>
              <a:t>with</a:t>
            </a:r>
            <a:r>
              <a:rPr lang="zh-CN" sz="1800"/>
              <a:t> </a:t>
            </a:r>
            <a:r>
              <a:rPr lang="en-US" sz="1800"/>
              <a:t>no</a:t>
            </a:r>
            <a:r>
              <a:rPr lang="zh-CN" sz="1800"/>
              <a:t> </a:t>
            </a:r>
            <a:r>
              <a:rPr lang="en-US" sz="1800"/>
              <a:t>language</a:t>
            </a:r>
            <a:r>
              <a:rPr lang="zh-CN" sz="1800"/>
              <a:t> </a:t>
            </a:r>
            <a:r>
              <a:rPr lang="en-US" sz="1800"/>
              <a:t>delay</a:t>
            </a:r>
            <a:r>
              <a:rPr lang="zh-CN" sz="1800"/>
              <a:t> </a:t>
            </a:r>
            <a:r>
              <a:rPr lang="zh-CN" sz="1800"/>
              <a:t>w</a:t>
            </a:r>
            <a:r>
              <a:rPr lang="en-US" sz="1800"/>
              <a:t>as</a:t>
            </a:r>
            <a:r>
              <a:rPr lang="zh-CN" sz="1800"/>
              <a:t> </a:t>
            </a:r>
            <a:r>
              <a:rPr lang="en-US" sz="1800"/>
              <a:t>above</a:t>
            </a:r>
            <a:r>
              <a:rPr lang="zh-CN" sz="1800"/>
              <a:t> </a:t>
            </a:r>
            <a:r>
              <a:rPr lang="en-US" sz="1800"/>
              <a:t>zero, however, their z-score</a:t>
            </a:r>
            <a:r>
              <a:rPr lang="zh-CN" sz="1800"/>
              <a:t> </a:t>
            </a:r>
            <a:r>
              <a:rPr lang="zh-CN" sz="1800"/>
              <a:t>w</a:t>
            </a:r>
            <a:r>
              <a:rPr lang="en-US" sz="1800"/>
              <a:t>as</a:t>
            </a:r>
            <a:r>
              <a:rPr lang="zh-CN" sz="1800"/>
              <a:t> </a:t>
            </a:r>
            <a:r>
              <a:rPr lang="en-US" sz="1800"/>
              <a:t>still lower than control</a:t>
            </a:r>
            <a:r>
              <a:rPr lang="zh-CN" sz="1800"/>
              <a:t> </a:t>
            </a:r>
            <a:r>
              <a:rPr lang="en-US" sz="1800"/>
              <a:t>groups</a:t>
            </a:r>
            <a:r>
              <a:rPr lang="zh-CN" sz="1800"/>
              <a:t> </a:t>
            </a:r>
            <a:r>
              <a:rPr lang="en-US" sz="1800"/>
              <a:t>with</a:t>
            </a:r>
            <a:r>
              <a:rPr lang="zh-CN" sz="1800"/>
              <a:t> </a:t>
            </a:r>
            <a:r>
              <a:rPr lang="en-US" sz="1800"/>
              <a:t>delay</a:t>
            </a:r>
            <a:r>
              <a:rPr lang="zh-CN" sz="1800"/>
              <a:t> </a:t>
            </a:r>
            <a:r>
              <a:rPr lang="en-US" sz="1800"/>
              <a:t>in</a:t>
            </a:r>
            <a:r>
              <a:rPr lang="zh-CN" sz="1800"/>
              <a:t> </a:t>
            </a:r>
            <a:r>
              <a:rPr lang="en-US" sz="1800"/>
              <a:t>expressive</a:t>
            </a:r>
            <a:r>
              <a:rPr lang="zh-CN" sz="1800"/>
              <a:t> </a:t>
            </a:r>
            <a:r>
              <a:rPr lang="en-US" sz="1800"/>
              <a:t>language,</a:t>
            </a:r>
            <a:r>
              <a:rPr lang="zh-CN" sz="1800"/>
              <a:t> </a:t>
            </a:r>
            <a:r>
              <a:rPr lang="en-US" sz="1800"/>
              <a:t>which</a:t>
            </a:r>
            <a:r>
              <a:rPr lang="zh-CN" sz="1800"/>
              <a:t> </a:t>
            </a:r>
            <a:r>
              <a:rPr lang="en-US" sz="1800"/>
              <a:t>made</a:t>
            </a:r>
            <a:r>
              <a:rPr lang="zh-CN" sz="1800"/>
              <a:t> </a:t>
            </a:r>
            <a:r>
              <a:rPr lang="en-US" sz="1800"/>
              <a:t>us</a:t>
            </a:r>
            <a:r>
              <a:rPr lang="zh-CN" sz="1800"/>
              <a:t> </a:t>
            </a:r>
            <a:r>
              <a:rPr lang="en-US" sz="1800"/>
              <a:t>worry</a:t>
            </a:r>
            <a:r>
              <a:rPr lang="zh-CN" sz="1800"/>
              <a:t> </a:t>
            </a:r>
            <a:r>
              <a:rPr lang="en-US" sz="1800"/>
              <a:t>again.</a:t>
            </a:r>
            <a:r>
              <a:rPr lang="zh-CN" sz="1800"/>
              <a:t> </a:t>
            </a:r>
            <a:r>
              <a:rPr lang="en-US" sz="1800"/>
              <a:t>As</a:t>
            </a:r>
            <a:r>
              <a:rPr lang="zh-CN" sz="1800"/>
              <a:t> </a:t>
            </a:r>
            <a:r>
              <a:rPr lang="en-US" sz="1800"/>
              <a:t>we</a:t>
            </a:r>
            <a:r>
              <a:rPr lang="zh-CN" sz="1800"/>
              <a:t> </a:t>
            </a:r>
            <a:r>
              <a:rPr lang="en-US" sz="1800"/>
              <a:t>can</a:t>
            </a:r>
            <a:r>
              <a:rPr lang="zh-CN" sz="1800"/>
              <a:t> </a:t>
            </a:r>
            <a:r>
              <a:rPr lang="en-US" sz="1800"/>
              <a:t>see</a:t>
            </a:r>
            <a:r>
              <a:rPr lang="zh-CN" sz="1800"/>
              <a:t> </a:t>
            </a:r>
            <a:r>
              <a:rPr lang="en-US" sz="1800"/>
              <a:t>from</a:t>
            </a:r>
            <a:r>
              <a:rPr lang="zh-CN" sz="1800"/>
              <a:t> </a:t>
            </a:r>
            <a:r>
              <a:rPr lang="en-US" sz="1800"/>
              <a:t>the</a:t>
            </a:r>
            <a:r>
              <a:rPr lang="zh-CN" sz="1800"/>
              <a:t> </a:t>
            </a:r>
            <a:r>
              <a:rPr lang="en-US" sz="1800"/>
              <a:t>diagram,</a:t>
            </a:r>
            <a:r>
              <a:rPr lang="zh-CN" sz="1800"/>
              <a:t> </a:t>
            </a:r>
            <a:r>
              <a:rPr lang="en-US" sz="1800"/>
              <a:t>the</a:t>
            </a:r>
            <a:r>
              <a:rPr lang="zh-CN" sz="1800"/>
              <a:t> </a:t>
            </a:r>
            <a:r>
              <a:rPr lang="en-US" sz="1800"/>
              <a:t>z-score</a:t>
            </a:r>
            <a:r>
              <a:rPr lang="zh-CN" sz="1800"/>
              <a:t> </a:t>
            </a:r>
            <a:r>
              <a:rPr lang="en-US" sz="1800"/>
              <a:t>of</a:t>
            </a:r>
            <a:r>
              <a:rPr lang="zh-CN" sz="1800"/>
              <a:t>  </a:t>
            </a:r>
            <a:r>
              <a:rPr lang="en-US" sz="1800"/>
              <a:t>children</a:t>
            </a:r>
            <a:r>
              <a:rPr lang="zh-CN" sz="1800"/>
              <a:t> </a:t>
            </a:r>
            <a:r>
              <a:rPr lang="en-US" sz="1800"/>
              <a:t>at</a:t>
            </a:r>
            <a:r>
              <a:rPr lang="zh-CN" sz="1800"/>
              <a:t> </a:t>
            </a:r>
            <a:r>
              <a:rPr lang="en-US" sz="1800"/>
              <a:t>risk</a:t>
            </a:r>
            <a:r>
              <a:rPr lang="zh-CN" sz="1800"/>
              <a:t> </a:t>
            </a:r>
            <a:r>
              <a:rPr lang="en-US" sz="1800"/>
              <a:t>with</a:t>
            </a:r>
            <a:r>
              <a:rPr lang="zh-CN" sz="1800"/>
              <a:t> </a:t>
            </a:r>
            <a:r>
              <a:rPr lang="en-US" sz="1800"/>
              <a:t>delay</a:t>
            </a:r>
            <a:r>
              <a:rPr lang="zh-CN" sz="1800"/>
              <a:t> </a:t>
            </a:r>
            <a:r>
              <a:rPr lang="en-US" sz="1800"/>
              <a:t>in</a:t>
            </a:r>
            <a:r>
              <a:rPr lang="zh-CN" sz="1800"/>
              <a:t> </a:t>
            </a:r>
            <a:r>
              <a:rPr lang="en-US" sz="1800"/>
              <a:t>expressive</a:t>
            </a:r>
            <a:r>
              <a:rPr lang="zh-CN" sz="1800"/>
              <a:t> </a:t>
            </a:r>
            <a:r>
              <a:rPr lang="en-US" sz="1800"/>
              <a:t>and</a:t>
            </a:r>
            <a:r>
              <a:rPr lang="zh-CN" sz="1800"/>
              <a:t> </a:t>
            </a:r>
            <a:r>
              <a:rPr lang="en-US" sz="1800"/>
              <a:t>receptive</a:t>
            </a:r>
            <a:r>
              <a:rPr lang="zh-CN" sz="1800"/>
              <a:t> </a:t>
            </a:r>
            <a:r>
              <a:rPr lang="en-US" sz="1800"/>
              <a:t>language</a:t>
            </a:r>
            <a:r>
              <a:rPr lang="zh-CN" sz="1800"/>
              <a:t> </a:t>
            </a:r>
            <a:r>
              <a:rPr lang="en-US" sz="1800"/>
              <a:t>was</a:t>
            </a:r>
            <a:r>
              <a:rPr lang="zh-CN" sz="1800"/>
              <a:t> </a:t>
            </a:r>
            <a:r>
              <a:rPr lang="en-US" sz="1800"/>
              <a:t>lower</a:t>
            </a:r>
            <a:r>
              <a:rPr lang="zh-CN" sz="1800"/>
              <a:t> </a:t>
            </a:r>
            <a:r>
              <a:rPr lang="en-US" sz="1800"/>
              <a:t>than</a:t>
            </a:r>
            <a:r>
              <a:rPr lang="zh-CN" sz="1800"/>
              <a:t> </a:t>
            </a:r>
            <a:r>
              <a:rPr lang="en-US" sz="1800"/>
              <a:t>that</a:t>
            </a:r>
            <a:r>
              <a:rPr lang="zh-CN" sz="1800"/>
              <a:t> </a:t>
            </a:r>
            <a:r>
              <a:rPr lang="en-US" sz="1800"/>
              <a:t>of</a:t>
            </a:r>
            <a:r>
              <a:rPr lang="zh-CN" sz="1800"/>
              <a:t> </a:t>
            </a:r>
            <a:r>
              <a:rPr lang="en-US" sz="1800"/>
              <a:t>children</a:t>
            </a:r>
            <a:r>
              <a:rPr lang="zh-CN" sz="1800"/>
              <a:t> </a:t>
            </a:r>
            <a:r>
              <a:rPr lang="en-US" sz="1800"/>
              <a:t>with</a:t>
            </a:r>
            <a:r>
              <a:rPr lang="zh-CN" sz="1800"/>
              <a:t> </a:t>
            </a:r>
            <a:r>
              <a:rPr lang="en-US" sz="1800"/>
              <a:t>only</a:t>
            </a:r>
            <a:r>
              <a:rPr lang="zh-CN" sz="1800"/>
              <a:t> </a:t>
            </a:r>
            <a:r>
              <a:rPr lang="en-US" sz="1800"/>
              <a:t>expressive</a:t>
            </a:r>
            <a:r>
              <a:rPr lang="zh-CN" sz="1800"/>
              <a:t> </a:t>
            </a:r>
            <a:r>
              <a:rPr lang="en-US" sz="1800"/>
              <a:t>delay.</a:t>
            </a:r>
            <a:r>
              <a:rPr lang="zh-CN" sz="1800"/>
              <a:t> </a:t>
            </a:r>
            <a:r>
              <a:rPr lang="en-US" sz="1800"/>
              <a:t>This</a:t>
            </a:r>
            <a:r>
              <a:rPr lang="zh-CN" sz="1800"/>
              <a:t> </a:t>
            </a:r>
            <a:r>
              <a:rPr lang="en-US" sz="1800"/>
              <a:t>may</a:t>
            </a:r>
            <a:r>
              <a:rPr lang="zh-CN" sz="1800"/>
              <a:t> </a:t>
            </a:r>
            <a:r>
              <a:rPr lang="en-US" sz="1800"/>
              <a:t>mean</a:t>
            </a:r>
            <a:r>
              <a:rPr lang="zh-CN" sz="1800"/>
              <a:t> </a:t>
            </a:r>
            <a:r>
              <a:rPr lang="en-US" sz="1800"/>
              <a:t>that</a:t>
            </a:r>
            <a:r>
              <a:rPr lang="zh-CN" sz="1800"/>
              <a:t> </a:t>
            </a:r>
            <a:r>
              <a:rPr lang="en-US" sz="1800"/>
              <a:t>several</a:t>
            </a:r>
            <a:r>
              <a:rPr lang="zh-CN" sz="1800"/>
              <a:t> </a:t>
            </a:r>
            <a:r>
              <a:rPr lang="en-US" sz="1800"/>
              <a:t>risk</a:t>
            </a:r>
            <a:r>
              <a:rPr lang="zh-CN" sz="1800"/>
              <a:t> </a:t>
            </a:r>
            <a:r>
              <a:rPr lang="en-US" sz="1800"/>
              <a:t>factors</a:t>
            </a:r>
            <a:r>
              <a:rPr lang="zh-CN" sz="1800"/>
              <a:t> </a:t>
            </a:r>
            <a:r>
              <a:rPr lang="en-US" sz="1800"/>
              <a:t>put</a:t>
            </a:r>
            <a:r>
              <a:rPr lang="zh-CN" sz="1800"/>
              <a:t> </a:t>
            </a:r>
            <a:r>
              <a:rPr lang="en-US" sz="1800"/>
              <a:t>together</a:t>
            </a:r>
            <a:r>
              <a:rPr lang="zh-CN" sz="1800"/>
              <a:t> </a:t>
            </a:r>
            <a:r>
              <a:rPr lang="en-US" sz="1800"/>
              <a:t>would</a:t>
            </a:r>
            <a:r>
              <a:rPr lang="zh-CN" sz="1800"/>
              <a:t> </a:t>
            </a:r>
            <a:r>
              <a:rPr lang="en-US" sz="1800"/>
              <a:t>make</a:t>
            </a:r>
            <a:r>
              <a:rPr lang="zh-CN" sz="1800"/>
              <a:t> </a:t>
            </a:r>
            <a:r>
              <a:rPr lang="en-US" sz="1800"/>
              <a:t>the</a:t>
            </a:r>
            <a:r>
              <a:rPr lang="zh-CN" sz="1800"/>
              <a:t> </a:t>
            </a:r>
            <a:r>
              <a:rPr lang="en-US" sz="1800"/>
              <a:t>problem</a:t>
            </a:r>
            <a:r>
              <a:rPr lang="zh-CN" sz="1800"/>
              <a:t> </a:t>
            </a:r>
            <a:r>
              <a:rPr lang="en-US" sz="1800"/>
              <a:t>more</a:t>
            </a:r>
            <a:r>
              <a:rPr lang="zh-CN" sz="1800"/>
              <a:t> </a:t>
            </a:r>
            <a:r>
              <a:rPr lang="en-US" sz="1800"/>
              <a:t>serious.</a:t>
            </a:r>
            <a:endParaRPr/>
          </a:p>
          <a:p>
            <a:pPr>
              <a:defRPr/>
            </a:pPr>
            <a:r>
              <a:rPr lang="zh-CN" sz="1800"/>
              <a:t> </a:t>
            </a:r>
            <a:r>
              <a:rPr lang="zh-CN" sz="1800"/>
              <a:t>   </a:t>
            </a:r>
            <a:r>
              <a:rPr lang="en-US" sz="1800"/>
              <a:t>In</a:t>
            </a:r>
            <a:r>
              <a:rPr lang="zh-CN" sz="1800"/>
              <a:t> </a:t>
            </a:r>
            <a:r>
              <a:rPr lang="en-US" sz="1800"/>
              <a:t>addition, the</a:t>
            </a:r>
            <a:r>
              <a:rPr lang="zh-CN" sz="1800"/>
              <a:t> </a:t>
            </a:r>
            <a:r>
              <a:rPr lang="en-US" sz="1800"/>
              <a:t>children</a:t>
            </a:r>
            <a:r>
              <a:rPr lang="zh-CN" sz="1800"/>
              <a:t> </a:t>
            </a:r>
            <a:r>
              <a:rPr lang="en-US" sz="1800"/>
              <a:t>with</a:t>
            </a:r>
            <a:r>
              <a:rPr lang="zh-CN" sz="1800"/>
              <a:t> </a:t>
            </a:r>
            <a:r>
              <a:rPr lang="en-US" sz="1800"/>
              <a:t>delay</a:t>
            </a:r>
            <a:r>
              <a:rPr lang="zh-CN" sz="1800"/>
              <a:t> </a:t>
            </a:r>
            <a:r>
              <a:rPr lang="en-US" sz="1800"/>
              <a:t>here</a:t>
            </a:r>
            <a:r>
              <a:rPr lang="zh-CN" sz="1800"/>
              <a:t> </a:t>
            </a:r>
            <a:r>
              <a:rPr lang="en-US" sz="1800"/>
              <a:t>had</a:t>
            </a:r>
            <a:r>
              <a:rPr lang="zh-CN" sz="1800"/>
              <a:t> </a:t>
            </a:r>
            <a:r>
              <a:rPr lang="en-US" sz="1800"/>
              <a:t>already</a:t>
            </a:r>
            <a:r>
              <a:rPr lang="zh-CN" sz="1800"/>
              <a:t> </a:t>
            </a:r>
            <a:r>
              <a:rPr lang="en-US" sz="1800"/>
              <a:t>accepted</a:t>
            </a:r>
            <a:r>
              <a:rPr lang="zh-CN" sz="1800"/>
              <a:t> </a:t>
            </a:r>
            <a:r>
              <a:rPr lang="en-US" sz="1800"/>
              <a:t>intervention.</a:t>
            </a:r>
            <a:r>
              <a:rPr lang="zh-CN" sz="1800"/>
              <a:t> </a:t>
            </a:r>
            <a:r>
              <a:rPr lang="en-US" sz="1800"/>
              <a:t>Unfortunately,</a:t>
            </a:r>
            <a:r>
              <a:rPr lang="zh-CN" sz="1800"/>
              <a:t> </a:t>
            </a:r>
            <a:r>
              <a:rPr lang="en-US" sz="1800"/>
              <a:t>we</a:t>
            </a:r>
            <a:r>
              <a:rPr lang="zh-CN" sz="1800"/>
              <a:t> </a:t>
            </a:r>
            <a:r>
              <a:rPr lang="en-US" sz="1800"/>
              <a:t>can</a:t>
            </a:r>
            <a:r>
              <a:rPr lang="zh-CN" sz="1800"/>
              <a:t> </a:t>
            </a:r>
            <a:r>
              <a:rPr lang="en-US" sz="1800"/>
              <a:t>see</a:t>
            </a:r>
            <a:r>
              <a:rPr lang="zh-CN" sz="1800"/>
              <a:t> </a:t>
            </a:r>
            <a:r>
              <a:rPr lang="en-US" sz="1800"/>
              <a:t>that</a:t>
            </a:r>
            <a:r>
              <a:rPr lang="zh-CN" sz="1800"/>
              <a:t> </a:t>
            </a:r>
            <a:r>
              <a:rPr lang="en-US" sz="1800"/>
              <a:t>the</a:t>
            </a:r>
            <a:r>
              <a:rPr lang="zh-CN" sz="1800"/>
              <a:t> </a:t>
            </a:r>
            <a:r>
              <a:rPr lang="zh-CN" sz="1800"/>
              <a:t>t</a:t>
            </a:r>
            <a:r>
              <a:rPr lang="en-US" sz="1800"/>
              <a:t>he</a:t>
            </a:r>
            <a:r>
              <a:rPr lang="zh-CN" sz="1800"/>
              <a:t> </a:t>
            </a:r>
            <a:r>
              <a:rPr lang="en-US" sz="1800"/>
              <a:t>effect</a:t>
            </a:r>
            <a:r>
              <a:rPr lang="zh-CN" sz="1800"/>
              <a:t> </a:t>
            </a:r>
            <a:r>
              <a:rPr lang="en-US" sz="1800"/>
              <a:t>of</a:t>
            </a:r>
            <a:r>
              <a:rPr lang="zh-CN" sz="1800"/>
              <a:t> </a:t>
            </a:r>
            <a:r>
              <a:rPr lang="en-US" sz="1800"/>
              <a:t>intervention</a:t>
            </a:r>
            <a:r>
              <a:rPr lang="zh-CN" sz="1800"/>
              <a:t> </a:t>
            </a:r>
            <a:r>
              <a:rPr lang="en-US" sz="1800"/>
              <a:t>is</a:t>
            </a:r>
            <a:r>
              <a:rPr lang="zh-CN" sz="1800"/>
              <a:t> </a:t>
            </a:r>
            <a:r>
              <a:rPr lang="en-US" sz="1800"/>
              <a:t>not</a:t>
            </a:r>
            <a:r>
              <a:rPr lang="zh-CN" sz="1800"/>
              <a:t> </a:t>
            </a:r>
            <a:r>
              <a:rPr lang="zh-CN" sz="1800"/>
              <a:t>s</a:t>
            </a:r>
            <a:r>
              <a:rPr lang="en-US" sz="1800"/>
              <a:t>o</a:t>
            </a:r>
            <a:r>
              <a:rPr lang="zh-CN" sz="1800"/>
              <a:t> </a:t>
            </a:r>
            <a:r>
              <a:rPr lang="en-US" sz="1800"/>
              <a:t>efficient.</a:t>
            </a:r>
            <a:endParaRPr lang="en-GB" sz="1800"/>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a:defRPr/>
            </a:pPr>
            <a:r>
              <a:rPr lang="zh-CN" sz="1400"/>
              <a:t>    </a:t>
            </a:r>
            <a:r>
              <a:rPr lang="en-US" sz="1400"/>
              <a:t>This research used</a:t>
            </a:r>
            <a:r>
              <a:rPr lang="en-US" sz="1400"/>
              <a:t> the number of known letter names to represent the letter knowledge level. In Finnish, letter names are approximately the same as sounds of letter accounting for the transparence and the pronunciations of  letter names are longer and more explicit than that of letter sounds. In the contrast, most of the African languages use English letter names while has an African sound in letters, which is one reason why African children have difficulties in reading acquisition. From the figure we can see that all of the children developed the letter knowledge whether they are from at-risk/no risk family and whether they had difficulties in reading. But there also resists significant difference between control group and the group of at-risk with dyslexia, for the latter develops slower than normal ones from 4.5 to 5.5 years old and the letter names they have already know are always less than the control group have at the same age. This is accounted for letter knowledge is an important component in the development of reading skills. </a:t>
            </a:r>
            <a:r>
              <a:rPr lang="zh-CN" sz="1400"/>
              <a:t>   </a:t>
            </a:r>
            <a:endParaRPr lang="en-US" sz="1400"/>
          </a:p>
          <a:p>
            <a:pPr>
              <a:defRPr/>
            </a:pPr>
            <a:r>
              <a:rPr lang="zh-CN" sz="1400"/>
              <a:t> </a:t>
            </a:r>
            <a:r>
              <a:rPr lang="zh-CN" sz="1400"/>
              <a:t>   </a:t>
            </a:r>
            <a:r>
              <a:rPr lang="en-US" sz="1400"/>
              <a:t>On the other hand, although there are people who have difficulties with reading in their family, the group of at-risk while having not dyslexia perform better than dyslexia children and worse than controls, which reminds us that there is genetic influences on reading of children with no dyslexia but from at-risk family and we can not ignore that. Fortunately, the influence is  not that  significant. However, when there is one family or there are families showing dyslexia, we should focus on the descendants such as sparing more effort on teaching them to read, in order to avoid block in reading when they grow up.</a:t>
            </a:r>
            <a:endParaRPr/>
          </a:p>
        </p:txBody>
      </p:sp>
      <p:sp>
        <p:nvSpPr>
          <p:cNvPr id="4" name="灯片编号占位符 3"/>
          <p:cNvSpPr>
            <a:spLocks noGrp="1"/>
          </p:cNvSpPr>
          <p:nvPr>
            <p:ph type="sldNum" sz="quarter" idx="10"/>
          </p:nvPr>
        </p:nvSpPr>
        <p:spPr bwMode="auto"/>
        <p:txBody>
          <a:bodyPr/>
          <a:lstStyle/>
          <a:p>
            <a:pPr marL="0" marR="0" lvl="0" indent="0" algn="r" defTabSz="457200">
              <a:lnSpc>
                <a:spcPct val="100000"/>
              </a:lnSpc>
              <a:spcBef>
                <a:spcPts val="0"/>
              </a:spcBef>
              <a:spcAft>
                <a:spcPts val="0"/>
              </a:spcAft>
              <a:buClrTx/>
              <a:buSzTx/>
              <a:buFontTx/>
              <a:buNone/>
              <a:defRPr/>
            </a:pPr>
            <a:fld id="{214F003D-5C0E-4828-95FF-9971A58A417B}" type="slidenum">
              <a:rPr lang="zh-CN" sz="1200" b="0" i="0" u="none" strike="noStrike" cap="none" spc="0">
                <a:ln>
                  <a:noFill/>
                </a:ln>
                <a:solidFill>
                  <a:prstClr val="black"/>
                </a:solidFill>
                <a:latin typeface="Calibri"/>
                <a:ea typeface="宋体"/>
                <a:cs typeface="Arial"/>
              </a:rPr>
              <a:t/>
            </a:fld>
            <a:endParaRPr lang="zh-CN" sz="1200" b="0" i="0" u="none" strike="noStrike" cap="none" spc="0">
              <a:ln>
                <a:noFill/>
              </a:ln>
              <a:solidFill>
                <a:prstClr val="black"/>
              </a:solidFill>
              <a:latin typeface="Calibri"/>
              <a:ea typeface="宋体"/>
              <a:cs typeface="+mn-cs"/>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 name="Rectangle 7"/>
          <p:cNvSpPr>
            <a:spLocks noChangeArrowheads="1" noGrp="1"/>
          </p:cNvSpPr>
          <p:nvPr>
            <p:ph type="sldNum" sz="quarter" idx="5"/>
          </p:nvPr>
        </p:nvSpPr>
        <p:spPr bwMode="auto">
          <a:ln/>
        </p:spPr>
        <p:txBody>
          <a:bodyPr/>
          <a:lstStyle/>
          <a:p>
            <a:pPr marL="0" marR="0" lvl="0" indent="0" algn="r" defTabSz="457200">
              <a:lnSpc>
                <a:spcPct val="100000"/>
              </a:lnSpc>
              <a:spcBef>
                <a:spcPts val="0"/>
              </a:spcBef>
              <a:spcAft>
                <a:spcPts val="0"/>
              </a:spcAft>
              <a:buClrTx/>
              <a:buSzTx/>
              <a:buFontTx/>
              <a:buNone/>
              <a:defRPr/>
            </a:pPr>
            <a:fld id="{BBBE991C-82EB-4F76-B8ED-A75E0D22E79A}"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203202" name="Rectangle 7"/>
          <p:cNvSpPr txBox="1">
            <a:spLocks noChangeArrowheads="1" noGrp="1"/>
          </p:cNvSpPr>
          <p:nvPr/>
        </p:nvSpPr>
        <p:spPr bwMode="auto">
          <a:xfrm>
            <a:off x="3884613" y="8685213"/>
            <a:ext cx="2971800" cy="457200"/>
          </a:xfrm>
          <a:prstGeom prst="rect">
            <a:avLst/>
          </a:prstGeom>
          <a:noFill/>
          <a:ln w="9525">
            <a:noFill/>
            <a:miter lim="800000"/>
            <a:headEnd/>
            <a:tailEnd/>
          </a:ln>
        </p:spPr>
        <p:txBody>
          <a:bodyPr anchor="b"/>
          <a:lstStyle/>
          <a:p>
            <a:pPr marL="0" marR="0" lvl="0" indent="0" algn="r" defTabSz="457200">
              <a:lnSpc>
                <a:spcPct val="100000"/>
              </a:lnSpc>
              <a:spcBef>
                <a:spcPts val="0"/>
              </a:spcBef>
              <a:spcAft>
                <a:spcPts val="0"/>
              </a:spcAft>
              <a:buClrTx/>
              <a:buSzTx/>
              <a:buFontTx/>
              <a:buNone/>
              <a:defRPr/>
            </a:pPr>
            <a:fld id="{F2F93BB8-5869-44D0-9C7C-AA99707FEEA5}"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Arial"/>
            </a:endParaRPr>
          </a:p>
        </p:txBody>
      </p:sp>
      <p:sp>
        <p:nvSpPr>
          <p:cNvPr id="1203203" name="Rectangle 2"/>
          <p:cNvSpPr>
            <a:spLocks noChangeArrowheads="1" noChangeAspect="1" noGrp="1" noRot="1" noTextEdit="1"/>
          </p:cNvSpPr>
          <p:nvPr>
            <p:ph type="sldImg"/>
          </p:nvPr>
        </p:nvSpPr>
        <p:spPr bwMode="auto">
          <a:ln/>
        </p:spPr>
      </p:sp>
      <p:sp>
        <p:nvSpPr>
          <p:cNvPr id="1203204" name="Rectangle 3"/>
          <p:cNvSpPr>
            <a:spLocks noChangeArrowheads="1" noGrp="1"/>
          </p:cNvSpPr>
          <p:nvPr>
            <p:ph type="body" idx="1"/>
          </p:nvPr>
        </p:nvSpPr>
        <p:spPr bwMode="auto"/>
        <p:txBody>
          <a:bodyPr/>
          <a:lstStyle/>
          <a:p>
            <a:pPr>
              <a:defRPr/>
            </a:pPr>
            <a:r>
              <a:rPr lang="zh-CN" sz="1600"/>
              <a:t>   </a:t>
            </a:r>
            <a:r>
              <a:rPr lang="en-GB" sz="1600"/>
              <a:t>Each broken</a:t>
            </a:r>
            <a:r>
              <a:rPr lang="en-GB" sz="1600"/>
              <a:t> line represents one child’s individual profile in reading. It is obvious that the compromised reading acquisitions are accounted for various reasons for the lines are so messy. However, there are still some rules we can follow. For example,</a:t>
            </a:r>
            <a:r>
              <a:rPr lang="en-GB" sz="1600"/>
              <a:t> letter knowledge of </a:t>
            </a:r>
            <a:r>
              <a:rPr lang="en-GB" sz="1600"/>
              <a:t>most children are below standard level from measures of 4.5 years old which suggests that low letter knowledge is </a:t>
            </a:r>
            <a:r>
              <a:rPr lang="en-US" sz="1600" b="0" i="0">
                <a:solidFill>
                  <a:schemeClr val="tx1"/>
                </a:solidFill>
              </a:rPr>
              <a:t>exceptionally predictive </a:t>
            </a:r>
            <a:r>
              <a:rPr lang="en-GB" sz="1600"/>
              <a:t>indicating children with dyslexia more consistently than any other predictors and this can inspire us to create measuring tools for teachers and parents easy to test their students or children so that we can identify </a:t>
            </a:r>
            <a:r>
              <a:rPr lang="en-US" sz="1600" b="0" i="0">
                <a:solidFill>
                  <a:schemeClr val="tx1"/>
                </a:solidFill>
              </a:rPr>
              <a:t>children who are in real need of preventive practice in time</a:t>
            </a:r>
            <a:r>
              <a:rPr lang="en-GB" sz="1600"/>
              <a:t>. (</a:t>
            </a:r>
            <a:r>
              <a:rPr lang="fi-FI" sz="1600">
                <a:cs typeface="Arial"/>
              </a:rPr>
              <a:t>Lyytinen, et al., 2009)</a:t>
            </a:r>
            <a:r>
              <a:rPr lang="en-GB" sz="1600"/>
              <a:t>This is just the principle that </a:t>
            </a:r>
            <a:r>
              <a:rPr lang="en-GB" sz="1600"/>
              <a:t>Graphogame</a:t>
            </a:r>
            <a:r>
              <a:rPr lang="en-GB" sz="1600"/>
              <a:t> depends on. It is noted that letter knowledge is not the complete predictor of reading acquisition, i.e., other instructions like phonemic-based instructions can </a:t>
            </a:r>
            <a:r>
              <a:rPr lang="en-US" sz="1600" b="0" i="0">
                <a:solidFill>
                  <a:schemeClr val="tx1"/>
                </a:solidFill>
              </a:rPr>
              <a:t>suffice in overcoming the risk showing</a:t>
            </a:r>
            <a:r>
              <a:rPr lang="en-US" sz="1600" b="0" i="0">
                <a:solidFill>
                  <a:schemeClr val="tx1"/>
                </a:solidFill>
              </a:rPr>
              <a:t> by low letter knowledge</a:t>
            </a:r>
            <a:r>
              <a:rPr lang="en-GB" sz="1600"/>
              <a:t>.(</a:t>
            </a:r>
            <a:r>
              <a:rPr lang="en-GB" sz="1600"/>
              <a:t>Puolakanaho</a:t>
            </a:r>
            <a:r>
              <a:rPr lang="en-GB" sz="1600"/>
              <a:t> et al., 2007) </a:t>
            </a:r>
            <a:r>
              <a:rPr lang="en-US" sz="1600" b="0" i="0">
                <a:solidFill>
                  <a:schemeClr val="tx1"/>
                </a:solidFill>
              </a:rPr>
              <a:t> </a:t>
            </a:r>
            <a:endParaRPr lang="en-GB" sz="1600"/>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3" name="Shape 163"/>
          <p:cNvSpPr>
            <a:spLocks noChangeAspect="1" noGrp="1" noRot="1"/>
          </p:cNvSpPr>
          <p:nvPr>
            <p:ph type="sldImg"/>
          </p:nvPr>
        </p:nvSpPr>
        <p:spPr bwMode="auto">
          <a:prstGeom prst="rect">
            <a:avLst/>
          </a:prstGeom>
        </p:spPr>
        <p:txBody>
          <a:bodyPr/>
          <a:lstStyle/>
          <a:p>
            <a:pPr>
              <a:defRPr/>
            </a:pPr>
            <a:endParaRPr/>
          </a:p>
        </p:txBody>
      </p:sp>
      <p:sp>
        <p:nvSpPr>
          <p:cNvPr id="164" name="Shape 164"/>
          <p:cNvSpPr>
            <a:spLocks noGrp="1"/>
          </p:cNvSpPr>
          <p:nvPr>
            <p:ph type="body" sz="quarter" idx="1"/>
          </p:nvPr>
        </p:nvSpPr>
        <p:spPr bwMode="auto">
          <a:prstGeom prst="rect">
            <a:avLst/>
          </a:prstGeom>
        </p:spPr>
        <p:txBody>
          <a:bodyPr/>
          <a:lstStyle/>
          <a:p>
            <a:pPr>
              <a:defRPr/>
            </a:pPr>
            <a:r>
              <a:rPr lang="zh-CN" sz="1800"/>
              <a:t>    </a:t>
            </a:r>
            <a:r>
              <a:rPr lang="en-US" sz="1800"/>
              <a:t>A</a:t>
            </a:r>
            <a:r>
              <a:rPr lang="en-US" sz="1800"/>
              <a:t>s</a:t>
            </a:r>
            <a:r>
              <a:rPr lang="zh-CN" sz="1800"/>
              <a:t> </a:t>
            </a:r>
            <a:r>
              <a:rPr lang="en-US" sz="1800"/>
              <a:t>we</a:t>
            </a:r>
            <a:r>
              <a:rPr lang="zh-CN" sz="1800"/>
              <a:t> </a:t>
            </a:r>
            <a:r>
              <a:rPr lang="en-US" sz="1800"/>
              <a:t>can</a:t>
            </a:r>
            <a:r>
              <a:rPr lang="zh-CN" sz="1800"/>
              <a:t> </a:t>
            </a:r>
            <a:r>
              <a:rPr lang="en-US" sz="1800"/>
              <a:t>see</a:t>
            </a:r>
            <a:r>
              <a:rPr lang="zh-CN" sz="1800"/>
              <a:t> </a:t>
            </a:r>
            <a:r>
              <a:rPr lang="en-US" sz="1800"/>
              <a:t>from</a:t>
            </a:r>
            <a:r>
              <a:rPr lang="zh-CN" sz="1800"/>
              <a:t> </a:t>
            </a:r>
            <a:r>
              <a:rPr lang="en-US" sz="1800"/>
              <a:t>this</a:t>
            </a:r>
            <a:r>
              <a:rPr lang="zh-CN" sz="1800"/>
              <a:t> </a:t>
            </a:r>
            <a:r>
              <a:rPr lang="en-US" sz="1800"/>
              <a:t>diagram,</a:t>
            </a:r>
            <a:r>
              <a:rPr lang="zh-CN" sz="1800"/>
              <a:t> </a:t>
            </a:r>
            <a:r>
              <a:rPr lang="en-US" sz="1800"/>
              <a:t>letter</a:t>
            </a:r>
            <a:r>
              <a:rPr lang="zh-CN" sz="1800"/>
              <a:t> </a:t>
            </a:r>
            <a:r>
              <a:rPr lang="en-US" sz="1800"/>
              <a:t>knowledge</a:t>
            </a:r>
            <a:r>
              <a:rPr lang="zh-CN" sz="1800"/>
              <a:t> </a:t>
            </a:r>
            <a:r>
              <a:rPr lang="en-US" sz="1800"/>
              <a:t>and</a:t>
            </a:r>
            <a:r>
              <a:rPr lang="zh-CN" sz="1800"/>
              <a:t> </a:t>
            </a:r>
            <a:r>
              <a:rPr lang="en-US" sz="1800"/>
              <a:t>reading</a:t>
            </a:r>
            <a:r>
              <a:rPr lang="zh-CN" sz="1800"/>
              <a:t> </a:t>
            </a:r>
            <a:r>
              <a:rPr lang="en-US" sz="1800"/>
              <a:t>accuracy</a:t>
            </a:r>
            <a:r>
              <a:rPr lang="zh-CN" sz="1800"/>
              <a:t> </a:t>
            </a:r>
            <a:r>
              <a:rPr lang="en-US" sz="1800"/>
              <a:t>were</a:t>
            </a:r>
            <a:r>
              <a:rPr lang="zh-CN" sz="1800"/>
              <a:t> </a:t>
            </a:r>
            <a:r>
              <a:rPr lang="en-US" sz="1800"/>
              <a:t>the</a:t>
            </a:r>
            <a:r>
              <a:rPr lang="zh-CN" sz="1800"/>
              <a:t> </a:t>
            </a:r>
            <a:r>
              <a:rPr lang="en-US" sz="1800"/>
              <a:t>most</a:t>
            </a:r>
            <a:r>
              <a:rPr lang="zh-CN" sz="1800"/>
              <a:t> </a:t>
            </a:r>
            <a:r>
              <a:rPr lang="en-US" sz="1800"/>
              <a:t>efficient</a:t>
            </a:r>
            <a:r>
              <a:rPr lang="zh-CN" sz="1800"/>
              <a:t> </a:t>
            </a:r>
            <a:r>
              <a:rPr lang="en-US" sz="1800"/>
              <a:t>predict</a:t>
            </a:r>
            <a:r>
              <a:rPr lang="zh-CN" sz="1800"/>
              <a:t> </a:t>
            </a:r>
            <a:r>
              <a:rPr lang="en-US" sz="1800"/>
              <a:t>factors,</a:t>
            </a:r>
            <a:r>
              <a:rPr lang="zh-CN" sz="1800"/>
              <a:t> </a:t>
            </a:r>
            <a:r>
              <a:rPr lang="en-US" sz="1800"/>
              <a:t>because</a:t>
            </a:r>
            <a:r>
              <a:rPr lang="zh-CN" sz="1800"/>
              <a:t> </a:t>
            </a:r>
            <a:r>
              <a:rPr lang="en-US" sz="1800"/>
              <a:t>the</a:t>
            </a:r>
            <a:r>
              <a:rPr lang="zh-CN" sz="1800"/>
              <a:t> </a:t>
            </a:r>
            <a:r>
              <a:rPr lang="en-US" sz="1800"/>
              <a:t>effect</a:t>
            </a:r>
            <a:r>
              <a:rPr lang="zh-CN" sz="1800"/>
              <a:t> </a:t>
            </a:r>
            <a:r>
              <a:rPr lang="en-US" sz="1800"/>
              <a:t>size</a:t>
            </a:r>
            <a:r>
              <a:rPr lang="zh-CN" sz="1800"/>
              <a:t> </a:t>
            </a:r>
            <a:r>
              <a:rPr lang="en-US" sz="1800"/>
              <a:t>of</a:t>
            </a:r>
            <a:r>
              <a:rPr lang="zh-CN" sz="1800"/>
              <a:t> </a:t>
            </a:r>
            <a:r>
              <a:rPr lang="en-US" sz="1800"/>
              <a:t>both</a:t>
            </a:r>
            <a:r>
              <a:rPr lang="zh-CN" sz="1800"/>
              <a:t> </a:t>
            </a:r>
            <a:r>
              <a:rPr lang="en-US" sz="1800"/>
              <a:t>of</a:t>
            </a:r>
            <a:r>
              <a:rPr lang="zh-CN" sz="1800"/>
              <a:t> </a:t>
            </a:r>
            <a:r>
              <a:rPr lang="en-US" sz="1800"/>
              <a:t>them</a:t>
            </a:r>
            <a:r>
              <a:rPr lang="zh-CN" sz="1800"/>
              <a:t> </a:t>
            </a:r>
            <a:r>
              <a:rPr lang="zh-CN" sz="1800"/>
              <a:t>w</a:t>
            </a:r>
            <a:r>
              <a:rPr lang="en-US" sz="1800"/>
              <a:t>ere</a:t>
            </a:r>
            <a:r>
              <a:rPr lang="zh-CN" sz="1800"/>
              <a:t> </a:t>
            </a:r>
            <a:r>
              <a:rPr lang="en-US" sz="1800"/>
              <a:t>close</a:t>
            </a:r>
            <a:r>
              <a:rPr lang="zh-CN" sz="1800"/>
              <a:t> </a:t>
            </a:r>
            <a:r>
              <a:rPr lang="en-US" sz="1800"/>
              <a:t>to</a:t>
            </a:r>
            <a:r>
              <a:rPr lang="zh-CN" sz="1800"/>
              <a:t> </a:t>
            </a:r>
            <a:r>
              <a:rPr lang="en-US" sz="1800"/>
              <a:t>1.</a:t>
            </a:r>
            <a:r>
              <a:rPr lang="zh-CN" sz="1800"/>
              <a:t> </a:t>
            </a:r>
            <a:r>
              <a:rPr lang="en-US" sz="1800"/>
              <a:t>This</a:t>
            </a:r>
            <a:r>
              <a:rPr lang="zh-CN" sz="1800"/>
              <a:t> </a:t>
            </a:r>
            <a:r>
              <a:rPr lang="en-US" sz="1800"/>
              <a:t>meant</a:t>
            </a:r>
            <a:r>
              <a:rPr lang="zh-CN" sz="1800"/>
              <a:t> </a:t>
            </a:r>
            <a:r>
              <a:rPr lang="en-US" sz="1800"/>
              <a:t>that</a:t>
            </a:r>
            <a:r>
              <a:rPr lang="zh-CN" sz="1800"/>
              <a:t> </a:t>
            </a:r>
            <a:r>
              <a:rPr lang="en-US" sz="1800"/>
              <a:t>letter</a:t>
            </a:r>
            <a:r>
              <a:rPr lang="zh-CN" sz="1800"/>
              <a:t> </a:t>
            </a:r>
            <a:r>
              <a:rPr lang="en-US" sz="1800"/>
              <a:t>knowledge</a:t>
            </a:r>
            <a:r>
              <a:rPr lang="zh-CN" sz="1800"/>
              <a:t> </a:t>
            </a:r>
            <a:r>
              <a:rPr lang="en-US" sz="1800"/>
              <a:t>and</a:t>
            </a:r>
            <a:r>
              <a:rPr lang="zh-CN" sz="1800"/>
              <a:t> </a:t>
            </a:r>
            <a:r>
              <a:rPr lang="en-US" sz="1800"/>
              <a:t>reading</a:t>
            </a:r>
            <a:r>
              <a:rPr lang="zh-CN" sz="1800"/>
              <a:t> </a:t>
            </a:r>
            <a:r>
              <a:rPr lang="en-US" sz="1800"/>
              <a:t>accuracy</a:t>
            </a:r>
            <a:r>
              <a:rPr lang="zh-CN" sz="1800"/>
              <a:t> </a:t>
            </a:r>
            <a:r>
              <a:rPr lang="en-US" sz="1800"/>
              <a:t>are</a:t>
            </a:r>
            <a:r>
              <a:rPr lang="zh-CN" sz="1800"/>
              <a:t> </a:t>
            </a:r>
            <a:r>
              <a:rPr lang="en-US" sz="1800"/>
              <a:t>very</a:t>
            </a:r>
            <a:r>
              <a:rPr lang="zh-CN" sz="1800"/>
              <a:t> </a:t>
            </a:r>
            <a:r>
              <a:rPr lang="en-US" sz="1800"/>
              <a:t>important</a:t>
            </a:r>
            <a:r>
              <a:rPr lang="zh-CN" sz="1800"/>
              <a:t> </a:t>
            </a:r>
            <a:r>
              <a:rPr lang="zh-CN" sz="1800"/>
              <a:t>w</a:t>
            </a:r>
            <a:r>
              <a:rPr lang="en-US" sz="1800"/>
              <a:t>hen</a:t>
            </a:r>
            <a:r>
              <a:rPr lang="zh-CN" sz="1800"/>
              <a:t> </a:t>
            </a:r>
            <a:r>
              <a:rPr lang="en-US" sz="1800"/>
              <a:t>diagnoses</a:t>
            </a:r>
            <a:r>
              <a:rPr lang="zh-CN" sz="1800"/>
              <a:t> </a:t>
            </a:r>
            <a:r>
              <a:rPr lang="en-US" sz="1800"/>
              <a:t>whether</a:t>
            </a:r>
            <a:r>
              <a:rPr lang="zh-CN" sz="1800"/>
              <a:t> </a:t>
            </a:r>
            <a:r>
              <a:rPr lang="en-US" sz="1800"/>
              <a:t>a</a:t>
            </a:r>
            <a:r>
              <a:rPr lang="zh-CN" sz="1800"/>
              <a:t> </a:t>
            </a:r>
            <a:r>
              <a:rPr lang="en-US" sz="1800"/>
              <a:t>child</a:t>
            </a:r>
            <a:r>
              <a:rPr lang="zh-CN" sz="1800"/>
              <a:t> </a:t>
            </a:r>
            <a:r>
              <a:rPr lang="en-US" sz="1800"/>
              <a:t>is</a:t>
            </a:r>
            <a:r>
              <a:rPr lang="zh-CN" sz="1800"/>
              <a:t> </a:t>
            </a:r>
            <a:r>
              <a:rPr lang="en-US" sz="1800"/>
              <a:t>dyslexia</a:t>
            </a:r>
            <a:r>
              <a:rPr lang="zh-CN" sz="1800"/>
              <a:t> </a:t>
            </a:r>
            <a:r>
              <a:rPr lang="en-US" sz="1800"/>
              <a:t>or</a:t>
            </a:r>
            <a:r>
              <a:rPr lang="zh-CN" sz="1800"/>
              <a:t> </a:t>
            </a:r>
            <a:r>
              <a:rPr lang="en-US" sz="1800"/>
              <a:t>not.</a:t>
            </a:r>
            <a:endParaRPr lang="en-US" sz="1800"/>
          </a:p>
          <a:p>
            <a:pPr>
              <a:defRPr/>
            </a:pPr>
            <a:r>
              <a:rPr lang="zh-CN" sz="1800"/>
              <a:t>      </a:t>
            </a:r>
            <a:r>
              <a:rPr lang="en-US" sz="1800"/>
              <a:t>However,</a:t>
            </a:r>
            <a:r>
              <a:rPr lang="zh-CN" sz="1800"/>
              <a:t> </a:t>
            </a:r>
            <a:r>
              <a:rPr sz="1800"/>
              <a:t>I have a question</a:t>
            </a:r>
            <a:r>
              <a:rPr lang="en-US" sz="1800"/>
              <a:t>.</a:t>
            </a:r>
            <a:r>
              <a:rPr lang="zh-CN" sz="1800"/>
              <a:t> </a:t>
            </a:r>
            <a:r>
              <a:rPr sz="1800"/>
              <a:t>Is it enough that just test reading accuracy when the kids prepared going to school?Should we also need to test the reading speed?</a:t>
            </a:r>
            <a:r>
              <a:rPr lang="zh-CN" sz="1800"/>
              <a:t> </a:t>
            </a:r>
            <a:r>
              <a:rPr lang="zh-CN" sz="1800"/>
              <a:t>O</a:t>
            </a:r>
            <a:r>
              <a:rPr lang="en-US" sz="1800"/>
              <a:t>r</a:t>
            </a:r>
            <a:r>
              <a:rPr lang="zh-CN" sz="1800"/>
              <a:t> </a:t>
            </a:r>
            <a:r>
              <a:rPr lang="en-US" sz="1800"/>
              <a:t>is</a:t>
            </a:r>
            <a:r>
              <a:rPr lang="zh-CN" sz="1800"/>
              <a:t> </a:t>
            </a:r>
            <a:r>
              <a:rPr lang="en-US" sz="1800"/>
              <a:t>reading speed</a:t>
            </a:r>
            <a:r>
              <a:rPr lang="zh-CN" sz="1800"/>
              <a:t> </a:t>
            </a:r>
            <a:r>
              <a:rPr lang="en-US" sz="1800"/>
              <a:t>not</a:t>
            </a:r>
            <a:r>
              <a:rPr lang="zh-CN" sz="1800"/>
              <a:t> </a:t>
            </a:r>
            <a:r>
              <a:rPr lang="en-US" sz="1800"/>
              <a:t>important</a:t>
            </a:r>
            <a:r>
              <a:rPr lang="zh-CN" sz="1800"/>
              <a:t> </a:t>
            </a:r>
            <a:r>
              <a:rPr lang="en-US" sz="1800"/>
              <a:t>for</a:t>
            </a:r>
            <a:r>
              <a:rPr lang="zh-CN" sz="1800"/>
              <a:t> </a:t>
            </a:r>
            <a:r>
              <a:rPr lang="en-US" sz="1800"/>
              <a:t>them</a:t>
            </a:r>
            <a:r>
              <a:rPr lang="zh-CN" sz="1800"/>
              <a:t> </a:t>
            </a:r>
            <a:r>
              <a:rPr lang="en-US" sz="1800"/>
              <a:t>since</a:t>
            </a:r>
            <a:r>
              <a:rPr lang="zh-CN" sz="1800"/>
              <a:t> </a:t>
            </a:r>
            <a:r>
              <a:rPr lang="en-US" sz="1800"/>
              <a:t>most</a:t>
            </a:r>
            <a:r>
              <a:rPr lang="zh-CN" sz="1800"/>
              <a:t> </a:t>
            </a:r>
            <a:r>
              <a:rPr lang="en-US" sz="1800"/>
              <a:t>of</a:t>
            </a:r>
            <a:r>
              <a:rPr lang="zh-CN" sz="1800"/>
              <a:t> </a:t>
            </a:r>
            <a:r>
              <a:rPr lang="en-US" sz="1800"/>
              <a:t>them</a:t>
            </a:r>
            <a:r>
              <a:rPr lang="zh-CN" sz="1800"/>
              <a:t> </a:t>
            </a:r>
            <a:r>
              <a:rPr lang="en-US" sz="1800"/>
              <a:t>still</a:t>
            </a:r>
            <a:r>
              <a:rPr lang="zh-CN" sz="1800"/>
              <a:t> </a:t>
            </a:r>
            <a:r>
              <a:rPr lang="en-US" sz="1800"/>
              <a:t>can</a:t>
            </a:r>
            <a:r>
              <a:rPr lang="zh-CN" sz="1800"/>
              <a:t> </a:t>
            </a:r>
            <a:r>
              <a:rPr lang="en-US" sz="1800"/>
              <a:t>not</a:t>
            </a:r>
            <a:r>
              <a:rPr lang="zh-CN" sz="1800"/>
              <a:t> </a:t>
            </a:r>
            <a:r>
              <a:rPr lang="en-US" sz="1800"/>
              <a:t>read</a:t>
            </a:r>
            <a:r>
              <a:rPr lang="zh-CN" sz="1800"/>
              <a:t> </a:t>
            </a:r>
            <a:r>
              <a:rPr lang="en-US" sz="1800"/>
              <a:t>fluent</a:t>
            </a:r>
            <a:r>
              <a:rPr lang="zh-CN" sz="1800"/>
              <a:t> </a:t>
            </a:r>
            <a:r>
              <a:rPr lang="en-US" sz="1800"/>
              <a:t>when</a:t>
            </a:r>
            <a:r>
              <a:rPr lang="zh-CN" sz="1800"/>
              <a:t> </a:t>
            </a:r>
            <a:r>
              <a:rPr lang="en-US" sz="1800"/>
              <a:t>entering</a:t>
            </a:r>
            <a:r>
              <a:rPr lang="zh-CN" sz="1800"/>
              <a:t> </a:t>
            </a:r>
            <a:r>
              <a:rPr lang="en-US" sz="1800"/>
              <a:t>school?</a:t>
            </a:r>
            <a:endParaRPr sz="1800"/>
          </a:p>
        </p:txBody>
      </p:sp>
    </p:spTree>
  </p:cSld>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lstStyle/>
          <a:p>
            <a:pPr marL="0" marR="0" lvl="0" indent="0" defTabSz="457200">
              <a:lnSpc>
                <a:spcPct val="117999"/>
              </a:lnSpc>
              <a:spcBef>
                <a:spcPts val="0"/>
              </a:spcBef>
              <a:spcAft>
                <a:spcPts val="0"/>
              </a:spcAft>
              <a:buClrTx/>
              <a:buSzTx/>
              <a:buFontTx/>
              <a:buNone/>
              <a:defRPr/>
            </a:pP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As we can see, children used more and more mature strategy to read fluently,</a:t>
            </a:r>
            <a:r>
              <a:rPr lang="zh-CN" sz="1800" b="0" i="0" u="none" strike="noStrike" cap="none" spc="0">
                <a:ln>
                  <a:noFill/>
                </a:ln>
                <a:solidFill>
                  <a:sysClr val="windowText" lastClr="000000"/>
                </a:solidFill>
                <a:latin typeface="Helvetica Neue"/>
                <a:ea typeface="Helvetica Neue"/>
                <a:cs typeface="Helvetica Neue"/>
              </a:rPr>
              <a:t> </a:t>
            </a:r>
            <a:r>
              <a:rPr lang="zh-CN" sz="1800" b="0" i="0" u="none" strike="noStrike" cap="none" spc="0">
                <a:ln>
                  <a:noFill/>
                </a:ln>
                <a:solidFill>
                  <a:sysClr val="windowText" lastClr="000000"/>
                </a:solidFill>
                <a:latin typeface="Helvetica Neue"/>
                <a:ea typeface="Helvetica Neue"/>
                <a:cs typeface="Helvetica Neue"/>
              </a:rPr>
              <a:t>a</a:t>
            </a:r>
            <a:r>
              <a:rPr lang="en-US" sz="1800" b="0" i="0" u="none" strike="noStrike" cap="none" spc="0">
                <a:ln>
                  <a:noFill/>
                </a:ln>
                <a:solidFill>
                  <a:sysClr val="windowText" lastClr="000000"/>
                </a:solidFill>
                <a:latin typeface="Helvetica Neue"/>
                <a:ea typeface="Helvetica Neue"/>
                <a:cs typeface="Helvetica Neue"/>
              </a:rPr>
              <a:t>nd</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they considered the whole massage when they were older than 6.5 years.</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In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addition,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letter</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knowledge</a:t>
            </a:r>
            <a:r>
              <a:rPr lang="zh-CN" sz="1800" b="0" i="0" u="none" strike="noStrike" cap="none" spc="0">
                <a:ln>
                  <a:noFill/>
                </a:ln>
                <a:solidFill>
                  <a:sysClr val="windowText" lastClr="000000"/>
                </a:solidFill>
                <a:latin typeface="Helvetica Neue"/>
                <a:ea typeface="Helvetica Neue"/>
                <a:cs typeface="Helvetica Neue"/>
              </a:rPr>
              <a:t> </a:t>
            </a:r>
            <a:r>
              <a:rPr lang="zh-CN" sz="1800" b="0" i="0" u="none" strike="noStrike" cap="none" spc="0">
                <a:ln>
                  <a:noFill/>
                </a:ln>
                <a:solidFill>
                  <a:sysClr val="windowText" lastClr="000000"/>
                </a:solidFill>
                <a:latin typeface="Helvetica Neue"/>
                <a:ea typeface="Helvetica Neue"/>
                <a:cs typeface="Helvetica Neue"/>
              </a:rPr>
              <a:t>w</a:t>
            </a:r>
            <a:r>
              <a:rPr lang="en-US" sz="1800" b="0" i="0" u="none" strike="noStrike" cap="none" spc="0">
                <a:ln>
                  <a:noFill/>
                </a:ln>
                <a:solidFill>
                  <a:sysClr val="windowText" lastClr="000000"/>
                </a:solidFill>
                <a:latin typeface="Helvetica Neue"/>
                <a:ea typeface="Helvetica Neue"/>
                <a:cs typeface="Helvetica Neue"/>
              </a:rPr>
              <a:t>as</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very</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important</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in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developing</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phonological</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awareness. Besides, it was efficient</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when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predicting</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reading</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accuracy</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as</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well.</a:t>
            </a:r>
            <a:endParaRPr/>
          </a:p>
          <a:p>
            <a:pPr marL="0" marR="0" lvl="0" indent="0" defTabSz="457200">
              <a:lnSpc>
                <a:spcPct val="117999"/>
              </a:lnSpc>
              <a:spcBef>
                <a:spcPts val="0"/>
              </a:spcBef>
              <a:spcAft>
                <a:spcPts val="0"/>
              </a:spcAft>
              <a:buClrTx/>
              <a:buSzTx/>
              <a:buFontTx/>
              <a:buNone/>
              <a:defRPr/>
            </a:pPr>
            <a:r>
              <a:rPr lang="zh-CN" sz="1800" b="0" i="0" u="none" strike="noStrike" cap="none" spc="0">
                <a:ln>
                  <a:noFill/>
                </a:ln>
                <a:solidFill>
                  <a:sysClr val="windowText" lastClr="000000"/>
                </a:solidFill>
                <a:latin typeface="Helvetica Neue"/>
                <a:ea typeface="Helvetica Neue"/>
                <a:cs typeface="Helvetica Neue"/>
              </a:rPr>
              <a:t>     </a:t>
            </a:r>
            <a:r>
              <a:rPr lang="zh-CN" sz="1800" b="0" i="0" u="none" strike="noStrike" cap="none" spc="0">
                <a:ln>
                  <a:noFill/>
                </a:ln>
                <a:solidFill>
                  <a:sysClr val="windowText" lastClr="000000"/>
                </a:solidFill>
                <a:latin typeface="Helvetica Neue"/>
                <a:ea typeface="Helvetica Neue"/>
                <a:cs typeface="Helvetica Neue"/>
              </a:rPr>
              <a:t>S</a:t>
            </a:r>
            <a:r>
              <a:rPr lang="en-US" sz="1800" b="0" i="0" u="none" strike="noStrike" cap="none" spc="0">
                <a:ln>
                  <a:noFill/>
                </a:ln>
                <a:solidFill>
                  <a:sysClr val="windowText" lastClr="000000"/>
                </a:solidFill>
                <a:latin typeface="Helvetica Neue"/>
                <a:ea typeface="Helvetica Neue"/>
                <a:cs typeface="Helvetica Neue"/>
              </a:rPr>
              <a:t>o,</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I</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think</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maybe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we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should</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focus</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more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on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letter</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knowledge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when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children</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are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at</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the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age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of</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4.5</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to</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6.6.</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That</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time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may</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be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something</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like</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critical</a:t>
            </a:r>
            <a:r>
              <a:rPr lang="zh-CN" sz="1800" b="0" i="0" u="none" strike="noStrike" cap="none" spc="0">
                <a:ln>
                  <a:noFill/>
                </a:ln>
                <a:solidFill>
                  <a:sysClr val="windowText" lastClr="000000"/>
                </a:solidFill>
                <a:latin typeface="Helvetica Neue"/>
                <a:ea typeface="Helvetica Neue"/>
                <a:cs typeface="Helvetica Neue"/>
              </a:rPr>
              <a:t> </a:t>
            </a:r>
            <a:r>
              <a:rPr lang="en-US" sz="1800" b="0" i="0" u="none" strike="noStrike" cap="none" spc="0">
                <a:ln>
                  <a:noFill/>
                </a:ln>
                <a:solidFill>
                  <a:sysClr val="windowText" lastClr="000000"/>
                </a:solidFill>
                <a:latin typeface="Helvetica Neue"/>
                <a:ea typeface="Helvetica Neue"/>
                <a:cs typeface="Helvetica Neue"/>
              </a:rPr>
              <a:t>period.</a:t>
            </a:r>
            <a:endParaRPr/>
          </a:p>
          <a:p>
            <a:pPr>
              <a:defRPr/>
            </a:pPr>
            <a:endParaRPr lang="zh-CN" sz="1050"/>
          </a:p>
        </p:txBody>
      </p:sp>
      <p:sp>
        <p:nvSpPr>
          <p:cNvPr id="4" name="幻灯片编号占位符 3"/>
          <p:cNvSpPr>
            <a:spLocks noGrp="1"/>
          </p:cNvSpPr>
          <p:nvPr>
            <p:ph type="sldNum" sz="quarter" idx="10"/>
          </p:nvPr>
        </p:nvSpPr>
        <p:spPr bwMode="auto"/>
        <p:txBody>
          <a:bodyPr/>
          <a:lstStyle/>
          <a:p>
            <a:pPr marL="0" marR="0" lvl="0" indent="0" algn="r" defTabSz="457200">
              <a:lnSpc>
                <a:spcPct val="100000"/>
              </a:lnSpc>
              <a:spcBef>
                <a:spcPts val="0"/>
              </a:spcBef>
              <a:spcAft>
                <a:spcPts val="0"/>
              </a:spcAft>
              <a:buClrTx/>
              <a:buSzTx/>
              <a:buFontTx/>
              <a:buNone/>
              <a:defRPr/>
            </a:pPr>
            <a:fld id="{FE88BFDD-DF4B-8141-8824-9C3E2B646E8B}" type="slidenum">
              <a:rPr lang="zh-CN" sz="1200" b="0" i="0" u="none" strike="noStrike" cap="none" spc="0">
                <a:ln>
                  <a:noFill/>
                </a:ln>
                <a:solidFill>
                  <a:prstClr val="black"/>
                </a:solidFill>
                <a:latin typeface="Calibri"/>
                <a:ea typeface="宋体"/>
                <a:cs typeface="Arial"/>
              </a:rPr>
              <a:t/>
            </a:fld>
            <a:endParaRPr lang="zh-CN" sz="1200" b="0" i="0" u="none" strike="noStrike" cap="none" spc="0">
              <a:ln>
                <a:noFill/>
              </a:ln>
              <a:solidFill>
                <a:prstClr val="black"/>
              </a:solidFill>
              <a:latin typeface="Calibri"/>
              <a:ea typeface="宋体"/>
              <a:cs typeface="+mn-cs"/>
            </a:endParaRPr>
          </a:p>
        </p:txBody>
      </p:sp>
    </p:spTree>
  </p:cSld>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3554" name="幻灯片图像占位符 1"/>
          <p:cNvSpPr>
            <a:spLocks noChangeAspect="1" noGrp="1" noRot="1" noTextEdit="1"/>
          </p:cNvSpPr>
          <p:nvPr>
            <p:ph type="sldImg"/>
          </p:nvPr>
        </p:nvSpPr>
        <p:spPr bwMode="auto">
          <a:ln/>
        </p:spPr>
      </p:sp>
      <p:sp>
        <p:nvSpPr>
          <p:cNvPr id="23555" name="备注占位符 2"/>
          <p:cNvSpPr>
            <a:spLocks noGrp="1"/>
          </p:cNvSpPr>
          <p:nvPr>
            <p:ph type="body" idx="1"/>
          </p:nvPr>
        </p:nvSpPr>
        <p:spPr bwMode="auto">
          <a:xfrm>
            <a:off x="685800" y="4400550"/>
            <a:ext cx="5486400" cy="3600450"/>
          </a:xfrm>
          <a:prstGeom prst="rect">
            <a:avLst/>
          </a:prstGeom>
          <a:noFill/>
          <a:ln w="9525">
            <a:noFill/>
          </a:ln>
        </p:spPr>
        <p:txBody>
          <a:bodyPr/>
          <a:lstStyle/>
          <a:p>
            <a:pPr lvl="0">
              <a:spcBef>
                <a:spcPts val="0"/>
              </a:spcBef>
              <a:defRPr/>
            </a:pPr>
            <a:r>
              <a:rPr lang="en-US"/>
              <a:t>the knowledge of morphology can predict the higher-level of phonological awareness, which is prequist for accuracy.</a:t>
            </a:r>
            <a:endParaRPr/>
          </a:p>
          <a:p>
            <a:pPr lvl="0">
              <a:spcBef>
                <a:spcPts val="0"/>
              </a:spcBef>
              <a:defRPr/>
            </a:pPr>
            <a:r>
              <a:rPr lang="en-US"/>
              <a:t>Due to the length of many Finnish words, the fluency and verbal short term memory is necessary for reading passages</a:t>
            </a:r>
            <a:endParaRPr lang="zh-CN"/>
          </a:p>
          <a:p>
            <a:pPr lvl="0">
              <a:defRPr/>
            </a:pPr>
            <a:endParaRPr lang="zh-CN"/>
          </a:p>
        </p:txBody>
      </p:sp>
      <p:sp>
        <p:nvSpPr>
          <p:cNvPr id="23556" name="日期占位符 3"/>
          <p:cNvSpPr txBox="1">
            <a:spLocks noGrp="1"/>
          </p:cNvSpPr>
          <p:nvPr>
            <p:ph type="dt" sz="half"/>
          </p:nvPr>
        </p:nvSpPr>
        <p:spPr bwMode="auto">
          <a:xfrm>
            <a:off x="3884613" y="0"/>
            <a:ext cx="2971800" cy="457200"/>
          </a:xfrm>
          <a:prstGeom prst="rect">
            <a:avLst/>
          </a:prstGeom>
          <a:noFill/>
          <a:ln w="9525">
            <a:noFill/>
          </a:ln>
        </p:spPr>
        <p:txBody>
          <a:bodyPr/>
          <a:lstStyle/>
          <a:p>
            <a:pPr marL="0" marR="0" lvl="0" indent="0" algn="r" defTabSz="914400">
              <a:lnSpc>
                <a:spcPct val="100000"/>
              </a:lnSpc>
              <a:spcBef>
                <a:spcPts val="0"/>
              </a:spcBef>
              <a:spcAft>
                <a:spcPts val="0"/>
              </a:spcAft>
              <a:buClrTx/>
              <a:buSzTx/>
              <a:buFontTx/>
              <a:buNone/>
              <a:defRPr/>
            </a:pPr>
            <a:fld id="{BB962C8B-B14F-4D97-AF65-F5344CB8AC3E}" type="datetime1">
              <a:rPr lang="en-US" sz="1800" b="0" i="0" u="none" strike="noStrike" cap="none" spc="0">
                <a:ln>
                  <a:noFill/>
                </a:ln>
                <a:solidFill>
                  <a:srgbClr val="000000"/>
                </a:solidFill>
                <a:latin typeface="Arial"/>
                <a:ea typeface="宋体"/>
              </a:rPr>
              <a:t/>
            </a:fld>
            <a:endParaRPr lang="en-US" sz="1200" b="0" i="0" u="none" strike="noStrike" cap="none" spc="0">
              <a:ln>
                <a:noFill/>
              </a:ln>
              <a:solidFill>
                <a:srgbClr val="000000"/>
              </a:solidFill>
              <a:latin typeface="Arial"/>
              <a:ea typeface="宋体"/>
            </a:endParaRPr>
          </a:p>
        </p:txBody>
      </p:sp>
      <p:sp>
        <p:nvSpPr>
          <p:cNvPr id="23557" name="灯片编号占位符 4"/>
          <p:cNvSpPr txBox="1">
            <a:spLocks noGrp="1"/>
          </p:cNvSpPr>
          <p:nvPr>
            <p:ph type="sldNum" sz="quarter"/>
          </p:nvPr>
        </p:nvSpPr>
        <p:spPr bwMode="auto">
          <a:xfrm>
            <a:off x="3884613" y="8685213"/>
            <a:ext cx="2971800" cy="457200"/>
          </a:xfrm>
          <a:prstGeom prst="rect">
            <a:avLst/>
          </a:prstGeom>
          <a:noFill/>
          <a:ln w="9525">
            <a:noFill/>
          </a:ln>
        </p:spPr>
        <p:txBody>
          <a:bodyPr anchor="b"/>
          <a:lstStyle/>
          <a:p>
            <a:pPr marL="0" marR="0" lvl="0" indent="0" algn="r" defTabSz="914400">
              <a:lnSpc>
                <a:spcPct val="100000"/>
              </a:lnSpc>
              <a:spcBef>
                <a:spcPts val="0"/>
              </a:spcBef>
              <a:spcAft>
                <a:spcPts val="0"/>
              </a:spcAft>
              <a:buClrTx/>
              <a:buSzTx/>
              <a:buFontTx/>
              <a:buNone/>
              <a:defRPr/>
            </a:pPr>
            <a:fld id="{9A0DB2DC-4C9A-4742-B13C-FB6460FD3503}" type="slidenum">
              <a:rPr lang="en-US" sz="1800" b="0" i="0" u="none" strike="noStrike" cap="none" spc="0">
                <a:ln>
                  <a:noFill/>
                </a:ln>
                <a:solidFill>
                  <a:srgbClr val="000000"/>
                </a:solidFill>
                <a:latin typeface="Arial"/>
                <a:ea typeface="宋体"/>
              </a:rPr>
              <a:t/>
            </a:fld>
            <a:endParaRPr lang="en-US" sz="1200" b="0" i="0" u="none" strike="noStrike" cap="none" spc="0">
              <a:ln>
                <a:noFill/>
              </a:ln>
              <a:solidFill>
                <a:srgbClr val="000000"/>
              </a:solidFill>
              <a:latin typeface="Arial"/>
              <a:ea typeface="宋体"/>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4" name="Shape 194"/>
          <p:cNvSpPr>
            <a:spLocks noChangeAspect="1" noGrp="1" noRot="1"/>
          </p:cNvSpPr>
          <p:nvPr>
            <p:ph type="sldImg"/>
          </p:nvPr>
        </p:nvSpPr>
        <p:spPr bwMode="auto">
          <a:prstGeom prst="rect">
            <a:avLst/>
          </a:prstGeom>
        </p:spPr>
        <p:txBody>
          <a:bodyPr/>
          <a:lstStyle/>
          <a:p>
            <a:pPr>
              <a:defRPr/>
            </a:pPr>
            <a:endParaRPr/>
          </a:p>
        </p:txBody>
      </p:sp>
      <p:sp>
        <p:nvSpPr>
          <p:cNvPr id="195" name="Shape 195"/>
          <p:cNvSpPr>
            <a:spLocks noGrp="1"/>
          </p:cNvSpPr>
          <p:nvPr>
            <p:ph type="body" sz="quarter" idx="1"/>
          </p:nvPr>
        </p:nvSpPr>
        <p:spPr bwMode="auto">
          <a:prstGeom prst="rect">
            <a:avLst/>
          </a:prstGeom>
        </p:spPr>
        <p:txBody>
          <a:bodyPr/>
          <a:lstStyle/>
          <a:p>
            <a:pPr>
              <a:defRPr/>
            </a:pPr>
            <a:r>
              <a:rPr/>
              <a:t>The disassembly of Finnish writing system indicates that Finnish is quite simple and transparent, comparing with English then.</a:t>
            </a:r>
            <a:endParaRPr/>
          </a:p>
        </p:txBody>
      </p:sp>
    </p:spTree>
  </p:cSld>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6626" name="幻灯片图像占位符 1"/>
          <p:cNvSpPr>
            <a:spLocks noChangeAspect="1" noGrp="1" noRot="1" noTextEdit="1"/>
          </p:cNvSpPr>
          <p:nvPr>
            <p:ph type="sldImg"/>
          </p:nvPr>
        </p:nvSpPr>
        <p:spPr bwMode="auto">
          <a:ln/>
        </p:spPr>
      </p:sp>
      <p:sp>
        <p:nvSpPr>
          <p:cNvPr id="26627" name="备注占位符 2"/>
          <p:cNvSpPr>
            <a:spLocks noGrp="1"/>
          </p:cNvSpPr>
          <p:nvPr>
            <p:ph type="body" idx="1"/>
          </p:nvPr>
        </p:nvSpPr>
        <p:spPr bwMode="auto">
          <a:xfrm>
            <a:off x="685800" y="4400550"/>
            <a:ext cx="5486400" cy="3600450"/>
          </a:xfrm>
          <a:prstGeom prst="rect">
            <a:avLst/>
          </a:prstGeom>
          <a:noFill/>
          <a:ln w="9525">
            <a:noFill/>
          </a:ln>
        </p:spPr>
        <p:txBody>
          <a:bodyPr/>
          <a:lstStyle/>
          <a:p>
            <a:pPr lvl="0">
              <a:spcBef>
                <a:spcPts val="0"/>
              </a:spcBef>
              <a:defRPr/>
            </a:pPr>
            <a:r>
              <a:rPr lang="en-US"/>
              <a:t>the declining trajectory subgroup showed decrease in most skill domains across time.</a:t>
            </a:r>
            <a:endParaRPr/>
          </a:p>
          <a:p>
            <a:pPr lvl="0">
              <a:spcBef>
                <a:spcPts val="0"/>
              </a:spcBef>
              <a:defRPr/>
            </a:pPr>
            <a:r>
              <a:rPr lang="en-US"/>
              <a:t>Children from typical trajectory developed gerenal skills gradually.</a:t>
            </a:r>
            <a:endParaRPr/>
          </a:p>
          <a:p>
            <a:pPr lvl="0">
              <a:spcBef>
                <a:spcPts val="0"/>
              </a:spcBef>
              <a:defRPr/>
            </a:pPr>
            <a:r>
              <a:rPr lang="en-US"/>
              <a:t>Children in dysfluent trajetory had naming speeding problems, which is unique among all subgroups.</a:t>
            </a:r>
            <a:endParaRPr/>
          </a:p>
          <a:p>
            <a:pPr lvl="0">
              <a:spcBef>
                <a:spcPts val="0"/>
              </a:spcBef>
              <a:defRPr/>
            </a:pPr>
            <a:r>
              <a:rPr lang="en-US"/>
              <a:t>the language skill of members from unexpected trajectory group were firstly good, but declined later.</a:t>
            </a:r>
            <a:endParaRPr lang="zh-CN"/>
          </a:p>
          <a:p>
            <a:pPr lvl="0">
              <a:defRPr/>
            </a:pPr>
            <a:endParaRPr lang="zh-CN"/>
          </a:p>
        </p:txBody>
      </p:sp>
      <p:sp>
        <p:nvSpPr>
          <p:cNvPr id="26628" name="日期占位符 3"/>
          <p:cNvSpPr txBox="1">
            <a:spLocks noGrp="1"/>
          </p:cNvSpPr>
          <p:nvPr>
            <p:ph type="dt" sz="half"/>
          </p:nvPr>
        </p:nvSpPr>
        <p:spPr bwMode="auto">
          <a:xfrm>
            <a:off x="3884613" y="0"/>
            <a:ext cx="2971800" cy="457200"/>
          </a:xfrm>
          <a:prstGeom prst="rect">
            <a:avLst/>
          </a:prstGeom>
          <a:noFill/>
          <a:ln w="9525">
            <a:noFill/>
          </a:ln>
        </p:spPr>
        <p:txBody>
          <a:bodyPr/>
          <a:lstStyle/>
          <a:p>
            <a:pPr marL="0" marR="0" lvl="0" indent="0" algn="r" defTabSz="914400">
              <a:lnSpc>
                <a:spcPct val="100000"/>
              </a:lnSpc>
              <a:spcBef>
                <a:spcPts val="0"/>
              </a:spcBef>
              <a:spcAft>
                <a:spcPts val="0"/>
              </a:spcAft>
              <a:buClrTx/>
              <a:buSzTx/>
              <a:buFontTx/>
              <a:buNone/>
              <a:defRPr/>
            </a:pPr>
            <a:fld id="{BB962C8B-B14F-4D97-AF65-F5344CB8AC3E}" type="datetime1">
              <a:rPr lang="en-US" sz="1800" b="0" i="0" u="none" strike="noStrike" cap="none" spc="0">
                <a:ln>
                  <a:noFill/>
                </a:ln>
                <a:solidFill>
                  <a:srgbClr val="000000"/>
                </a:solidFill>
                <a:latin typeface="Arial"/>
                <a:ea typeface="宋体"/>
              </a:rPr>
              <a:t/>
            </a:fld>
            <a:endParaRPr lang="en-US" sz="1200" b="0" i="0" u="none" strike="noStrike" cap="none" spc="0">
              <a:ln>
                <a:noFill/>
              </a:ln>
              <a:solidFill>
                <a:srgbClr val="000000"/>
              </a:solidFill>
              <a:latin typeface="Arial"/>
              <a:ea typeface="宋体"/>
            </a:endParaRPr>
          </a:p>
        </p:txBody>
      </p:sp>
      <p:sp>
        <p:nvSpPr>
          <p:cNvPr id="26629" name="灯片编号占位符 4"/>
          <p:cNvSpPr txBox="1">
            <a:spLocks noGrp="1"/>
          </p:cNvSpPr>
          <p:nvPr>
            <p:ph type="sldNum" sz="quarter"/>
          </p:nvPr>
        </p:nvSpPr>
        <p:spPr bwMode="auto">
          <a:xfrm>
            <a:off x="3884613" y="8685213"/>
            <a:ext cx="2971800" cy="457200"/>
          </a:xfrm>
          <a:prstGeom prst="rect">
            <a:avLst/>
          </a:prstGeom>
          <a:noFill/>
          <a:ln w="9525">
            <a:noFill/>
          </a:ln>
        </p:spPr>
        <p:txBody>
          <a:bodyPr anchor="b"/>
          <a:lstStyle/>
          <a:p>
            <a:pPr marL="0" marR="0" lvl="0" indent="0" algn="r" defTabSz="914400">
              <a:lnSpc>
                <a:spcPct val="100000"/>
              </a:lnSpc>
              <a:spcBef>
                <a:spcPts val="0"/>
              </a:spcBef>
              <a:spcAft>
                <a:spcPts val="0"/>
              </a:spcAft>
              <a:buClrTx/>
              <a:buSzTx/>
              <a:buFontTx/>
              <a:buNone/>
              <a:defRPr/>
            </a:pPr>
            <a:fld id="{9A0DB2DC-4C9A-4742-B13C-FB6460FD3503}" type="slidenum">
              <a:rPr lang="en-US" sz="1800" b="0" i="0" u="none" strike="noStrike" cap="none" spc="0">
                <a:ln>
                  <a:noFill/>
                </a:ln>
                <a:solidFill>
                  <a:srgbClr val="000000"/>
                </a:solidFill>
                <a:latin typeface="Arial"/>
                <a:ea typeface="宋体"/>
              </a:rPr>
              <a:t/>
            </a:fld>
            <a:endParaRPr lang="en-US" sz="1200" b="0" i="0" u="none" strike="noStrike" cap="none" spc="0">
              <a:ln>
                <a:noFill/>
              </a:ln>
              <a:solidFill>
                <a:srgbClr val="000000"/>
              </a:solidFill>
              <a:latin typeface="Arial"/>
              <a:ea typeface="宋体"/>
            </a:endParaRPr>
          </a:p>
        </p:txBody>
      </p:sp>
    </p:spTree>
  </p:cSld>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1746" name="幻灯片图像占位符 1"/>
          <p:cNvSpPr>
            <a:spLocks noChangeAspect="1" noGrp="1" noRot="1" noTextEdit="1"/>
          </p:cNvSpPr>
          <p:nvPr>
            <p:ph type="sldImg"/>
          </p:nvPr>
        </p:nvSpPr>
        <p:spPr bwMode="auto">
          <a:ln/>
        </p:spPr>
      </p:sp>
      <p:sp>
        <p:nvSpPr>
          <p:cNvPr id="31747" name="备注占位符 2"/>
          <p:cNvSpPr>
            <a:spLocks noGrp="1"/>
          </p:cNvSpPr>
          <p:nvPr>
            <p:ph type="body" idx="1"/>
          </p:nvPr>
        </p:nvSpPr>
        <p:spPr bwMode="auto">
          <a:xfrm>
            <a:off x="685800" y="4400550"/>
            <a:ext cx="5486400" cy="3600450"/>
          </a:xfrm>
          <a:prstGeom prst="rect">
            <a:avLst/>
          </a:prstGeom>
          <a:noFill/>
          <a:ln w="9525">
            <a:noFill/>
          </a:ln>
        </p:spPr>
        <p:txBody>
          <a:bodyPr/>
          <a:lstStyle/>
          <a:p>
            <a:pPr lvl="0">
              <a:defRPr/>
            </a:pPr>
            <a:r>
              <a:rPr lang="en-US"/>
              <a:t>That means IQ is not a significant predictor of dyslexia, because none of the compromised readers’ IQ below one standard deviation compared to average contemporary.</a:t>
            </a:r>
            <a:endParaRPr/>
          </a:p>
          <a:p>
            <a:pPr lvl="0" algn="r">
              <a:defRPr/>
            </a:pPr>
            <a:r>
              <a:rPr lang="en-US"/>
              <a:t>——Cathy (Zixi. Cheng</a:t>
            </a:r>
            <a:r>
              <a:rPr lang="zh-CN"/>
              <a:t>）</a:t>
            </a:r>
            <a:endParaRPr/>
          </a:p>
        </p:txBody>
      </p:sp>
      <p:sp>
        <p:nvSpPr>
          <p:cNvPr id="31748" name="日期占位符 3"/>
          <p:cNvSpPr txBox="1">
            <a:spLocks noGrp="1"/>
          </p:cNvSpPr>
          <p:nvPr>
            <p:ph type="dt" sz="half"/>
          </p:nvPr>
        </p:nvSpPr>
        <p:spPr bwMode="auto">
          <a:xfrm>
            <a:off x="3884613" y="0"/>
            <a:ext cx="2971800" cy="457200"/>
          </a:xfrm>
          <a:prstGeom prst="rect">
            <a:avLst/>
          </a:prstGeom>
          <a:noFill/>
          <a:ln w="9525">
            <a:noFill/>
          </a:ln>
        </p:spPr>
        <p:txBody>
          <a:bodyPr/>
          <a:lstStyle/>
          <a:p>
            <a:pPr marL="0" marR="0" lvl="0" indent="0" algn="r" defTabSz="914400">
              <a:lnSpc>
                <a:spcPct val="100000"/>
              </a:lnSpc>
              <a:spcBef>
                <a:spcPts val="0"/>
              </a:spcBef>
              <a:spcAft>
                <a:spcPts val="0"/>
              </a:spcAft>
              <a:buClrTx/>
              <a:buSzTx/>
              <a:buFontTx/>
              <a:buNone/>
              <a:defRPr/>
            </a:pPr>
            <a:fld id="{BB962C8B-B14F-4D97-AF65-F5344CB8AC3E}" type="datetime1">
              <a:rPr lang="en-US" sz="1800" b="0" i="0" u="none" strike="noStrike" cap="none" spc="0">
                <a:ln>
                  <a:noFill/>
                </a:ln>
                <a:solidFill>
                  <a:srgbClr val="000000"/>
                </a:solidFill>
                <a:latin typeface="Arial"/>
                <a:ea typeface="宋体"/>
              </a:rPr>
              <a:t/>
            </a:fld>
            <a:endParaRPr lang="en-US" sz="1200" b="0" i="0" u="none" strike="noStrike" cap="none" spc="0">
              <a:ln>
                <a:noFill/>
              </a:ln>
              <a:solidFill>
                <a:srgbClr val="000000"/>
              </a:solidFill>
              <a:latin typeface="Arial"/>
              <a:ea typeface="宋体"/>
            </a:endParaRPr>
          </a:p>
        </p:txBody>
      </p:sp>
      <p:sp>
        <p:nvSpPr>
          <p:cNvPr id="31749" name="灯片编号占位符 4"/>
          <p:cNvSpPr txBox="1">
            <a:spLocks noGrp="1"/>
          </p:cNvSpPr>
          <p:nvPr>
            <p:ph type="sldNum" sz="quarter"/>
          </p:nvPr>
        </p:nvSpPr>
        <p:spPr bwMode="auto">
          <a:xfrm>
            <a:off x="3884613" y="8685213"/>
            <a:ext cx="2971800" cy="457200"/>
          </a:xfrm>
          <a:prstGeom prst="rect">
            <a:avLst/>
          </a:prstGeom>
          <a:noFill/>
          <a:ln w="9525">
            <a:noFill/>
          </a:ln>
        </p:spPr>
        <p:txBody>
          <a:bodyPr anchor="b"/>
          <a:lstStyle/>
          <a:p>
            <a:pPr marL="0" marR="0" lvl="0" indent="0" algn="r" defTabSz="914400">
              <a:lnSpc>
                <a:spcPct val="100000"/>
              </a:lnSpc>
              <a:spcBef>
                <a:spcPts val="0"/>
              </a:spcBef>
              <a:spcAft>
                <a:spcPts val="0"/>
              </a:spcAft>
              <a:buClrTx/>
              <a:buSzTx/>
              <a:buFontTx/>
              <a:buNone/>
              <a:defRPr/>
            </a:pPr>
            <a:fld id="{9A0DB2DC-4C9A-4742-B13C-FB6460FD3503}" type="slidenum">
              <a:rPr lang="en-US" sz="1800" b="0" i="0" u="none" strike="noStrike" cap="none" spc="0">
                <a:ln>
                  <a:noFill/>
                </a:ln>
                <a:solidFill>
                  <a:srgbClr val="000000"/>
                </a:solidFill>
                <a:latin typeface="Arial"/>
                <a:ea typeface="宋体"/>
              </a:rPr>
              <a:t/>
            </a:fld>
            <a:endParaRPr lang="en-US" sz="1200" b="0" i="0" u="none" strike="noStrike" cap="none" spc="0">
              <a:ln>
                <a:noFill/>
              </a:ln>
              <a:solidFill>
                <a:srgbClr val="000000"/>
              </a:solidFill>
              <a:latin typeface="Arial"/>
              <a:ea typeface="宋体"/>
            </a:endParaRPr>
          </a:p>
        </p:txBody>
      </p:sp>
    </p:spTree>
  </p:cSld>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A69B54A4-9246-4F65-8C40-2CF50F484BC7}"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60194" name="Rectangle 2"/>
          <p:cNvSpPr>
            <a:spLocks noChangeArrowheads="1" noChangeAspect="1" noGrp="1" noRot="1" noTextEdit="1"/>
          </p:cNvSpPr>
          <p:nvPr>
            <p:ph type="sldImg"/>
          </p:nvPr>
        </p:nvSpPr>
        <p:spPr bwMode="auto"/>
      </p:sp>
      <p:sp>
        <p:nvSpPr>
          <p:cNvPr id="1160195" name="Rectangle 3"/>
          <p:cNvSpPr>
            <a:spLocks noChangeArrowheads="1" noGrp="1"/>
          </p:cNvSpPr>
          <p:nvPr>
            <p:ph type="body" idx="1"/>
          </p:nvPr>
        </p:nvSpPr>
        <p:spPr bwMode="auto"/>
        <p:txBody>
          <a:bodyPr/>
          <a:lstStyle/>
          <a:p>
            <a:pPr>
              <a:defRPr/>
            </a:pPr>
            <a:r>
              <a:rPr lang="en-GB"/>
              <a:t>Children’s reading interest did not directly predict any of the skills in our </a:t>
            </a:r>
            <a:r>
              <a:rPr lang="en-GB"/>
              <a:t>although itwas associated with the amount of shared reading, which in turnwas associated with vocabulary development. In the at-risk group, however, an interestingly with vocabulary development. In the at-risk group, however, an interestingly strong path was discovered between 3.5-years vocabulary and reading interest strong path was discovered between 3.5-years vocabulary and reading interest level (at 4 to 6 years of age). Even though the strength of this association in the at-risk group is partly caused by a few children with very low vocabulary scores</a:t>
            </a:r>
            <a:endParaRPr lang="en-GB"/>
          </a:p>
          <a:p>
            <a:pPr>
              <a:defRPr/>
            </a:pPr>
            <a:r>
              <a:rPr lang="en-GB"/>
              <a:t>and also a very low reading interest level, removal of the data on these children did</a:t>
            </a:r>
            <a:r>
              <a:rPr lang="en-GB"/>
              <a:t>  </a:t>
            </a:r>
            <a:r>
              <a:rPr lang="en-GB"/>
              <a:t>not erase the association.</a:t>
            </a:r>
            <a:endParaRPr lang="en-GB"/>
          </a:p>
          <a:p>
            <a:pPr>
              <a:defRPr/>
            </a:pPr>
            <a:endParaRPr lang="en-GB"/>
          </a:p>
        </p:txBody>
      </p:sp>
    </p:spTree>
  </p:cSld>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273524E2-A552-4344-9CA1-50BDDC84A1DC}"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99106" name="Rectangle 2"/>
          <p:cNvSpPr>
            <a:spLocks noChangeArrowheads="1" noChangeAspect="1" noGrp="1" noRot="1" noTextEdit="1"/>
          </p:cNvSpPr>
          <p:nvPr>
            <p:ph type="sldImg"/>
          </p:nvPr>
        </p:nvSpPr>
        <p:spPr bwMode="auto">
          <a:xfrm>
            <a:off x="1247775" y="1279525"/>
            <a:ext cx="4606925" cy="3454399"/>
          </a:xfrm>
        </p:spPr>
      </p:sp>
      <p:sp>
        <p:nvSpPr>
          <p:cNvPr id="1199107" name="Rectangle 3"/>
          <p:cNvSpPr>
            <a:spLocks noChangeArrowheads="1" noGrp="1"/>
          </p:cNvSpPr>
          <p:nvPr>
            <p:ph type="body" idx="1"/>
          </p:nvPr>
        </p:nvSpPr>
        <p:spPr bwMode="auto"/>
        <p:txBody>
          <a:bodyPr/>
          <a:lstStyle/>
          <a:p>
            <a:pPr marL="171450" indent="-171450">
              <a:buFont typeface="Arial"/>
              <a:buChar char="•"/>
              <a:defRPr/>
            </a:pPr>
            <a:r>
              <a:rPr lang="en-GB"/>
              <a:t>The</a:t>
            </a:r>
            <a:r>
              <a:rPr lang="en-GB"/>
              <a:t> genetic factors of parents are important predictor of the child.</a:t>
            </a:r>
            <a:endParaRPr/>
          </a:p>
          <a:p>
            <a:pPr marL="171450" indent="-171450">
              <a:buFont typeface="Arial"/>
              <a:buChar char="•"/>
              <a:defRPr/>
            </a:pPr>
            <a:r>
              <a:rPr lang="en-GB"/>
              <a:t>Children’s language skills have evocative effect on parent-child communication.</a:t>
            </a:r>
            <a:endParaRPr/>
          </a:p>
          <a:p>
            <a:pPr marL="171450" indent="-171450">
              <a:buFont typeface="Arial"/>
              <a:buChar char="•"/>
              <a:defRPr/>
            </a:pPr>
            <a:r>
              <a:rPr lang="en-GB"/>
              <a:t>Family language environment affect children’s language skills by parent-child environment.</a:t>
            </a:r>
            <a:endParaRPr/>
          </a:p>
          <a:p>
            <a:pPr marL="171450" indent="-171450">
              <a:buFont typeface="Arial"/>
              <a:buChar char="•"/>
              <a:defRPr/>
            </a:pPr>
            <a:r>
              <a:rPr lang="en-GB"/>
              <a:t>Poor language skills of child or/and parent may cause reading avoidance, consequently leads to selection of environments, then so called “Matthew effects” happen in the end.</a:t>
            </a:r>
            <a:endParaRPr/>
          </a:p>
          <a:p>
            <a:pPr marL="171450" indent="-171450">
              <a:buFont typeface="Arial"/>
              <a:buChar char="•"/>
              <a:defRPr/>
            </a:pPr>
            <a:r>
              <a:rPr lang="en-GB"/>
              <a:t>Parents’ attitude towards reading has significant effect on children’s reading action.</a:t>
            </a:r>
            <a:endParaRPr/>
          </a:p>
        </p:txBody>
      </p:sp>
    </p:spTree>
  </p:cSld>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8898" name="Rectangle 2"/>
          <p:cNvSpPr>
            <a:spLocks noChangeArrowheads="1" noChangeAspect="1" noGrp="1" noRot="1" noTextEdit="1"/>
          </p:cNvSpPr>
          <p:nvPr>
            <p:ph type="sldImg"/>
          </p:nvPr>
        </p:nvSpPr>
        <p:spPr bwMode="auto">
          <a:xfrm>
            <a:off x="1247775" y="1279525"/>
            <a:ext cx="4606925" cy="3454399"/>
          </a:xfrm>
        </p:spPr>
      </p:sp>
      <p:sp>
        <p:nvSpPr>
          <p:cNvPr id="208899" name="Rectangle 3"/>
          <p:cNvSpPr>
            <a:spLocks noChangeArrowheads="1" noGrp="1"/>
          </p:cNvSpPr>
          <p:nvPr>
            <p:ph type="body" idx="1"/>
          </p:nvPr>
        </p:nvSpPr>
        <p:spPr bwMode="auto">
          <a:prstGeom prst="rect">
            <a:avLst/>
          </a:prstGeom>
          <a:noFill/>
        </p:spPr>
        <p:txBody>
          <a:bodyPr/>
          <a:lstStyle/>
          <a:p>
            <a:pPr marL="171450" indent="-171450">
              <a:buFont typeface="Arial"/>
              <a:buChar char="•"/>
              <a:defRPr/>
            </a:pPr>
            <a:r>
              <a:rPr lang="en-GB">
                <a:latin typeface="Arial"/>
                <a:cs typeface="Arial"/>
              </a:rPr>
              <a:t>Graphogame</a:t>
            </a:r>
            <a:r>
              <a:rPr lang="en-GB">
                <a:latin typeface="Arial"/>
                <a:cs typeface="Arial"/>
              </a:rPr>
              <a:t> provides</a:t>
            </a:r>
            <a:r>
              <a:rPr lang="en-GB">
                <a:latin typeface="Arial"/>
                <a:cs typeface="Arial"/>
              </a:rPr>
              <a:t> an interesting and attractive way to help at risk children to discriminate and identify the phonemic representation with letters.</a:t>
            </a:r>
            <a:endParaRPr/>
          </a:p>
          <a:p>
            <a:pPr marL="171450" indent="-171450">
              <a:buFont typeface="Arial"/>
              <a:buChar char="•"/>
              <a:defRPr/>
            </a:pPr>
            <a:r>
              <a:rPr lang="en-GB">
                <a:latin typeface="Arial"/>
                <a:cs typeface="Arial"/>
              </a:rPr>
              <a:t>The game builds a platform for an individual to compare their progress with others’ by competition.</a:t>
            </a:r>
            <a:endParaRPr/>
          </a:p>
          <a:p>
            <a:pPr marL="171450" marR="0" indent="-171450" algn="l" defTabSz="914400">
              <a:lnSpc>
                <a:spcPct val="100000"/>
              </a:lnSpc>
              <a:spcBef>
                <a:spcPts val="0"/>
              </a:spcBef>
              <a:spcAft>
                <a:spcPts val="0"/>
              </a:spcAft>
              <a:buClrTx/>
              <a:buSzTx/>
              <a:buFont typeface="Arial"/>
              <a:buChar char="•"/>
              <a:defRPr/>
            </a:pPr>
            <a:r>
              <a:rPr lang="en-GB">
                <a:latin typeface="Arial"/>
                <a:cs typeface="Arial"/>
              </a:rPr>
              <a:t>The diagram demonstrates with different colour and data the degree of a player’s mastering each letter and the progress he or she has made during the whole session. It also illustrates the frequency of mistakes and the phase they occur.</a:t>
            </a:r>
            <a:endParaRPr/>
          </a:p>
          <a:p>
            <a:pPr marL="171450" indent="-171450">
              <a:buFont typeface="Arial"/>
              <a:buChar char="•"/>
              <a:defRPr/>
            </a:pPr>
            <a:r>
              <a:rPr lang="en-GB">
                <a:latin typeface="Arial"/>
                <a:cs typeface="Arial"/>
              </a:rPr>
              <a:t>The most powerful function it has accomplished is the logged data for each child and adapted presentation of alternative letter based on one’s unique pattern of </a:t>
            </a:r>
            <a:r>
              <a:rPr lang="en-GB">
                <a:latin typeface="Arial"/>
                <a:cs typeface="Arial"/>
              </a:rPr>
              <a:t>mistake, which can give a more specific and evidence-based instruction and intervention for experts if the children needs more help.</a:t>
            </a:r>
            <a:endParaRPr/>
          </a:p>
          <a:p>
            <a:pPr>
              <a:defRPr/>
            </a:pPr>
            <a:endParaRPr lang="en-GB">
              <a:latin typeface="Arial"/>
              <a:cs typeface="Arial"/>
            </a:endParaRPr>
          </a:p>
        </p:txBody>
      </p:sp>
    </p:spTree>
  </p:cSld>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bg>
      <p:bgPr shadeToTitle="0">
        <a:solidFill>
          <a:srgbClr val="FFFFFF"/>
        </a:solidFill>
      </p:bgPr>
    </p:bg>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84B54DF3-C86E-4EB0-9D40-25700626CC1C}"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005570" name="Rectangle 2"/>
          <p:cNvSpPr>
            <a:spLocks noChangeArrowheads="1" noChangeAspect="1" noGrp="1" noRot="1" noTextEdit="1"/>
          </p:cNvSpPr>
          <p:nvPr>
            <p:ph type="sldImg"/>
          </p:nvPr>
        </p:nvSpPr>
        <p:spPr bwMode="auto">
          <a:xfrm>
            <a:off x="1338263" y="914400"/>
            <a:ext cx="4181475" cy="3135313"/>
          </a:xfrm>
          <a:prstGeom prst="rect">
            <a:avLst/>
          </a:prstGeom>
          <a:solidFill>
            <a:srgbClr val="FFFFFF"/>
          </a:solidFill>
        </p:spPr>
      </p:sp>
      <p:sp>
        <p:nvSpPr>
          <p:cNvPr id="1005571" name="Rectangle 3"/>
          <p:cNvSpPr txBox="1">
            <a:spLocks noChangeArrowheads="1" noGrp="1"/>
          </p:cNvSpPr>
          <p:nvPr>
            <p:ph type="body" idx="1"/>
          </p:nvPr>
        </p:nvSpPr>
        <p:spPr bwMode="auto">
          <a:xfrm>
            <a:off x="1046163" y="4352925"/>
            <a:ext cx="4770437" cy="3479800"/>
          </a:xfrm>
        </p:spPr>
        <p:txBody>
          <a:bodyPr wrap="none" anchor="ctr"/>
          <a:lstStyle/>
          <a:p>
            <a:pPr defTabSz="457200">
              <a:defRPr/>
            </a:pPr>
            <a:r>
              <a:rPr lang="en-US"/>
              <a:t>The numbers in each figure indicate the number of occurrences of the letter.</a:t>
            </a:r>
            <a:r>
              <a:rPr lang="en-US"/>
              <a:t> Green represents a low error rate, and red represents a high error rate. </a:t>
            </a:r>
            <a:r>
              <a:rPr lang="en-US"/>
              <a:t>Each graph contains a lot of information, I will explain one by one. The upper left corner of the figure shows the letter A is easy to distinguish, with little or no error. The figure in the middle of the first line shows</a:t>
            </a:r>
            <a:r>
              <a:rPr lang="en-US"/>
              <a:t> that children would easily confuse B with P, V, D, G. </a:t>
            </a:r>
            <a:r>
              <a:rPr lang="en-US"/>
              <a:t>The figure in the right of the first line shows</a:t>
            </a:r>
            <a:r>
              <a:rPr lang="en-US"/>
              <a:t> that children would easily confuse D with B and G, especially G. The figure in the left of the second line shows that children would easily confuse F with P,V,G,S and T. The figure in the middle of the second line shows that children would easily distinguish O. The figure in the right of the second line shows that children would easily confuse P with B and T.</a:t>
            </a:r>
            <a:endParaRPr lang="en-GB"/>
          </a:p>
        </p:txBody>
      </p:sp>
    </p:spTree>
  </p:cSld>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92100ABA-B1CB-419D-9E4B-37297670BC41}"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234946" name="Rectangle 2"/>
          <p:cNvSpPr>
            <a:spLocks noChangeArrowheads="1" noChangeAspect="1" noGrp="1" noRot="1" noTextEdit="1"/>
          </p:cNvSpPr>
          <p:nvPr>
            <p:ph type="sldImg"/>
          </p:nvPr>
        </p:nvSpPr>
        <p:spPr bwMode="auto"/>
      </p:sp>
      <p:sp>
        <p:nvSpPr>
          <p:cNvPr id="1234947" name="Rectangle 3"/>
          <p:cNvSpPr>
            <a:spLocks noChangeArrowheads="1" noGrp="1"/>
          </p:cNvSpPr>
          <p:nvPr>
            <p:ph type="body" idx="1"/>
          </p:nvPr>
        </p:nvSpPr>
        <p:spPr bwMode="auto"/>
        <p:txBody>
          <a:bodyPr/>
          <a:lstStyle/>
          <a:p>
            <a:pPr>
              <a:defRPr/>
            </a:pPr>
            <a:r>
              <a:rPr lang="en-GB">
                <a:latin typeface="Times New Roman"/>
                <a:cs typeface="Times New Roman"/>
              </a:rPr>
              <a:t>Graphogame</a:t>
            </a:r>
            <a:r>
              <a:rPr lang="en-GB">
                <a:latin typeface="Times New Roman"/>
                <a:cs typeface="Times New Roman"/>
              </a:rPr>
              <a:t> </a:t>
            </a:r>
            <a:r>
              <a:rPr lang="en-US">
                <a:latin typeface="Times New Roman"/>
                <a:cs typeface="Times New Roman"/>
              </a:rPr>
              <a:t>is an</a:t>
            </a:r>
            <a:r>
              <a:rPr lang="en-US">
                <a:latin typeface="Times New Roman"/>
                <a:cs typeface="Times New Roman"/>
              </a:rPr>
              <a:t> Dynamic assessment tool. When the child is playing </a:t>
            </a:r>
            <a:r>
              <a:rPr lang="en-US">
                <a:latin typeface="Times New Roman"/>
                <a:cs typeface="Times New Roman"/>
              </a:rPr>
              <a:t>Graphogame</a:t>
            </a:r>
            <a:r>
              <a:rPr lang="en-US">
                <a:latin typeface="Times New Roman"/>
                <a:cs typeface="Times New Roman"/>
              </a:rPr>
              <a:t>, all of the real-time data from the software will be used to adjust the intervention. This means that the training which children received will change based on their performance at the time, if they perform good, the difficulty of the training will increase, on the other hand, the difficulty of the training  will reduce.</a:t>
            </a:r>
            <a:endParaRPr lang="en-GB">
              <a:latin typeface="Times New Roman"/>
              <a:cs typeface="Times New Roman"/>
            </a:endParaRPr>
          </a:p>
        </p:txBody>
      </p:sp>
    </p:spTree>
  </p:cSld>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34275E0A-D3AE-4991-A91D-33BC65550C48}"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997378" name="Rectangle 2"/>
          <p:cNvSpPr>
            <a:spLocks noChangeArrowheads="1" noChangeAspect="1" noGrp="1" noRot="1" noTextEdit="1"/>
          </p:cNvSpPr>
          <p:nvPr>
            <p:ph type="sldImg"/>
          </p:nvPr>
        </p:nvSpPr>
        <p:spPr bwMode="auto"/>
      </p:sp>
      <p:sp>
        <p:nvSpPr>
          <p:cNvPr id="997379" name="Rectangle 3"/>
          <p:cNvSpPr>
            <a:spLocks noChangeArrowheads="1" noGrp="1"/>
          </p:cNvSpPr>
          <p:nvPr>
            <p:ph type="body" idx="1"/>
          </p:nvPr>
        </p:nvSpPr>
        <p:spPr bwMode="auto"/>
        <p:txBody>
          <a:bodyPr/>
          <a:lstStyle/>
          <a:p>
            <a:pPr>
              <a:defRPr/>
            </a:pPr>
            <a:r>
              <a:rPr lang="en-US"/>
              <a:t>This picture</a:t>
            </a:r>
            <a:r>
              <a:rPr lang="zh-CN"/>
              <a:t> </a:t>
            </a:r>
            <a:r>
              <a:rPr lang="en-US"/>
              <a:t>shows a lot of learning curve of the children who have risk suffering from Dyslexia in Finnish. Most children can associate most of the letters with the correct sound after 2 hours of playing. Although there are few children can not associate 10 of the letters with correct after 10 hours of playing. And when we use the </a:t>
            </a:r>
            <a:r>
              <a:rPr lang="en-US"/>
              <a:t>Graphogame</a:t>
            </a:r>
            <a:r>
              <a:rPr lang="en-US"/>
              <a:t> ,we shouldn’t make the children to play the game for a long time</a:t>
            </a:r>
            <a:r>
              <a:rPr lang="en-US"/>
              <a:t>, so we'd better keep the time around 15 minutes.</a:t>
            </a:r>
            <a:endParaRPr lang="en-GB"/>
          </a:p>
        </p:txBody>
      </p:sp>
    </p:spTree>
  </p:cSld>
</p:notes>
</file>

<file path=ppt/notesSlides/notesSlide4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266" name="Rectangle 2"/>
          <p:cNvSpPr>
            <a:spLocks noChangeArrowheads="1" noChangeAspect="1" noGrp="1" noRot="1" noTextEdit="1"/>
          </p:cNvSpPr>
          <p:nvPr>
            <p:ph type="sldImg"/>
          </p:nvPr>
        </p:nvSpPr>
        <p:spPr bwMode="auto">
          <a:ln/>
        </p:spPr>
      </p:sp>
      <p:sp>
        <p:nvSpPr>
          <p:cNvPr id="11267" name="Rectangle 3"/>
          <p:cNvSpPr>
            <a:spLocks noChangeArrowheads="1" noGrp="1"/>
          </p:cNvSpPr>
          <p:nvPr>
            <p:ph type="body" idx="1"/>
          </p:nvPr>
        </p:nvSpPr>
        <p:spPr bwMode="auto">
          <a:prstGeom prst="rect">
            <a:avLst/>
          </a:prstGeom>
          <a:noFill/>
          <a:ln/>
        </p:spPr>
        <p:txBody>
          <a:bodyPr/>
          <a:lstStyle/>
          <a:p>
            <a:pPr>
              <a:defRPr/>
            </a:pPr>
            <a:r>
              <a:rPr lang="en-US"/>
              <a:t>I </a:t>
            </a:r>
            <a:r>
              <a:rPr lang="en-US"/>
              <a:t>think it is important to</a:t>
            </a:r>
            <a:r>
              <a:rPr lang="en-US"/>
              <a:t> train children at risk in short ~10 </a:t>
            </a:r>
            <a:r>
              <a:rPr lang="en-US"/>
              <a:t>mins</a:t>
            </a:r>
            <a:r>
              <a:rPr lang="en-US"/>
              <a:t> sessions because it can promise children’motivation.</a:t>
            </a:r>
            <a:endParaRPr/>
          </a:p>
          <a:p>
            <a:pPr>
              <a:defRPr/>
            </a:pPr>
            <a:r>
              <a:rPr lang="en-US" sz="1200">
                <a:solidFill>
                  <a:schemeClr val="tx1"/>
                </a:solidFill>
                <a:latin typeface="等线"/>
                <a:ea typeface="Arial"/>
                <a:cs typeface="Arial"/>
              </a:rPr>
              <a:t>The study suggests that preschool children might benefit from a targeted sound–letter matching intervention and indicates</a:t>
            </a:r>
            <a:endParaRPr/>
          </a:p>
          <a:p>
            <a:pPr>
              <a:defRPr/>
            </a:pPr>
            <a:r>
              <a:rPr lang="en-US" sz="1200">
                <a:solidFill>
                  <a:schemeClr val="tx1"/>
                </a:solidFill>
                <a:latin typeface="等线"/>
                <a:ea typeface="Arial"/>
                <a:cs typeface="Arial"/>
              </a:rPr>
              <a:t>that some of the reading related problems might be alleviated even before the school start. But I think if the study could have larger samples and different subgroups of children will make the benefit result more profoundly.</a:t>
            </a:r>
            <a:endParaRPr/>
          </a:p>
          <a:p>
            <a:pPr>
              <a:defRPr/>
            </a:pPr>
            <a:r>
              <a:rPr lang="en-US" sz="1200">
                <a:solidFill>
                  <a:schemeClr val="tx1"/>
                </a:solidFill>
                <a:latin typeface="等线"/>
                <a:ea typeface="Arial"/>
                <a:cs typeface="Arial"/>
              </a:rPr>
              <a:t>See </a:t>
            </a:r>
            <a:r>
              <a:rPr lang="zh-CN" sz="1200">
                <a:solidFill>
                  <a:schemeClr val="tx1"/>
                </a:solidFill>
                <a:latin typeface="等线"/>
                <a:ea typeface="Arial"/>
                <a:cs typeface="Arial"/>
              </a:rPr>
              <a:t>：</a:t>
            </a:r>
            <a:r>
              <a:rPr lang="en-US" sz="1200" i="1">
                <a:solidFill>
                  <a:schemeClr val="tx1"/>
                </a:solidFill>
                <a:latin typeface="Times New Roman"/>
                <a:ea typeface="Arial"/>
                <a:cs typeface="Times New Roman"/>
              </a:rPr>
              <a:t>Reading skill and neural processing accuracy improvement after a 3-hour intervention in preschoolers with difficulties in reading-related skills </a:t>
            </a:r>
            <a:r>
              <a:rPr lang="en-US" sz="1200" i="0">
                <a:solidFill>
                  <a:schemeClr val="tx1"/>
                </a:solidFill>
                <a:latin typeface="Times New Roman"/>
                <a:ea typeface="Arial"/>
                <a:cs typeface="Times New Roman"/>
              </a:rPr>
              <a:t>for more information. </a:t>
            </a:r>
            <a:r>
              <a:rPr lang="en-US" sz="1200">
                <a:solidFill>
                  <a:schemeClr val="tx1"/>
                </a:solidFill>
                <a:latin typeface="等线"/>
                <a:ea typeface="Arial"/>
                <a:cs typeface="Arial"/>
              </a:rPr>
              <a:t>doi:10.1016/j.brainres.2012.01.071</a:t>
            </a:r>
            <a:endParaRPr/>
          </a:p>
          <a:p>
            <a:pPr>
              <a:defRPr/>
            </a:pPr>
            <a:endParaRPr lang="en-US" sz="1200" i="0">
              <a:solidFill>
                <a:schemeClr val="tx1"/>
              </a:solidFill>
              <a:latin typeface="等线"/>
              <a:ea typeface="Arial"/>
              <a:cs typeface="Arial"/>
            </a:endParaRPr>
          </a:p>
          <a:p>
            <a:pPr>
              <a:defRPr/>
            </a:pPr>
            <a:endParaRPr lang="en-US" i="0">
              <a:latin typeface="Times New Roman"/>
              <a:cs typeface="Times New Roman"/>
            </a:endParaRPr>
          </a:p>
        </p:txBody>
      </p:sp>
    </p:spTree>
  </p:cSld>
</p:notes>
</file>

<file path=ppt/notesSlides/notesSlide4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normAutofit/>
          </a:bodyPr>
          <a:lstStyle/>
          <a:p>
            <a:pPr>
              <a:defRPr/>
            </a:pPr>
            <a:r>
              <a:rPr lang="en-US" sz="1200">
                <a:solidFill>
                  <a:schemeClr val="tx1"/>
                </a:solidFill>
                <a:latin typeface="等线"/>
                <a:ea typeface="Arial"/>
                <a:cs typeface="Arial"/>
              </a:rPr>
              <a:t>Here the MMN results support the interpretation that the effects of the training were associated with the improved phonological discrimination and thus the alleviation of the most typical bottleneck affecting reading </a:t>
            </a:r>
            <a:r>
              <a:rPr lang="en-US" sz="1200">
                <a:solidFill>
                  <a:schemeClr val="tx1"/>
                </a:solidFill>
                <a:latin typeface="等线"/>
                <a:ea typeface="Arial"/>
                <a:cs typeface="Arial"/>
              </a:rPr>
              <a:t>acquisition.The</a:t>
            </a:r>
            <a:r>
              <a:rPr lang="en-US" sz="1200">
                <a:solidFill>
                  <a:schemeClr val="tx1"/>
                </a:solidFill>
                <a:latin typeface="等线"/>
                <a:ea typeface="Arial"/>
                <a:cs typeface="Arial"/>
              </a:rPr>
              <a:t> training effects were best reflected in the vowel MMN. The difference curves suggest that the MMN amplitudes increased for the vowel change over time especially in the intervention group.</a:t>
            </a:r>
            <a:endParaRPr lang="zh-CN"/>
          </a:p>
        </p:txBody>
      </p:sp>
      <p:sp>
        <p:nvSpPr>
          <p:cNvPr id="4" name="灯片编号占位符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480E924-C9BA-4467-8267-F15CAB754B85}" type="slidenum">
              <a:rPr lang="zh-CN" sz="1200" b="0" i="0" u="none" strike="noStrike" cap="none" spc="0">
                <a:ln>
                  <a:noFill/>
                </a:ln>
                <a:solidFill>
                  <a:prstClr val="black"/>
                </a:solidFill>
                <a:latin typeface="Calibri"/>
                <a:ea typeface="宋体"/>
                <a:cs typeface="Arial"/>
              </a:rPr>
              <a:t/>
            </a:fld>
            <a:endParaRPr lang="zh-CN" sz="1200" b="0" i="0" u="none" strike="noStrike" cap="none" spc="0">
              <a:ln>
                <a:noFill/>
              </a:ln>
              <a:solidFill>
                <a:prstClr val="black"/>
              </a:solidFill>
              <a:latin typeface="Calibri"/>
              <a:ea typeface="宋体"/>
              <a:cs typeface="+mn-cs"/>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8" name="Shape 198"/>
          <p:cNvSpPr>
            <a:spLocks noChangeAspect="1" noGrp="1" noRot="1"/>
          </p:cNvSpPr>
          <p:nvPr>
            <p:ph type="sldImg"/>
          </p:nvPr>
        </p:nvSpPr>
        <p:spPr bwMode="auto">
          <a:prstGeom prst="rect">
            <a:avLst/>
          </a:prstGeom>
        </p:spPr>
        <p:txBody>
          <a:bodyPr/>
          <a:lstStyle/>
          <a:p>
            <a:pPr>
              <a:defRPr/>
            </a:pPr>
            <a:endParaRPr/>
          </a:p>
        </p:txBody>
      </p:sp>
      <p:sp>
        <p:nvSpPr>
          <p:cNvPr id="199" name="Shape 199"/>
          <p:cNvSpPr>
            <a:spLocks noGrp="1"/>
          </p:cNvSpPr>
          <p:nvPr>
            <p:ph type="body" sz="quarter" idx="1"/>
          </p:nvPr>
        </p:nvSpPr>
        <p:spPr bwMode="auto">
          <a:prstGeom prst="rect">
            <a:avLst/>
          </a:prstGeom>
        </p:spPr>
        <p:txBody>
          <a:bodyPr/>
          <a:lstStyle/>
          <a:p>
            <a:pPr>
              <a:defRPr/>
            </a:pPr>
            <a:r>
              <a:rPr/>
              <a:t>Unlike Finnish, English is quite complex and non-transparent.</a:t>
            </a:r>
            <a:endParaRPr/>
          </a:p>
        </p:txBody>
      </p:sp>
    </p:spTree>
  </p:cSld>
</p:notes>
</file>

<file path=ppt/notesSlides/notesSlide5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normAutofit/>
          </a:bodyPr>
          <a:lstStyle/>
          <a:p>
            <a:pPr>
              <a:defRPr/>
            </a:pPr>
            <a:r>
              <a:rPr lang="en-US"/>
              <a:t>We can investigate what is changing using EEG method when playing GG.</a:t>
            </a:r>
            <a:endParaRPr lang="zh-CN"/>
          </a:p>
        </p:txBody>
      </p:sp>
      <p:sp>
        <p:nvSpPr>
          <p:cNvPr id="4" name="灯片编号占位符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480E924-C9BA-4467-8267-F15CAB754B85}" type="slidenum">
              <a:rPr lang="zh-CN" sz="1200" b="0" i="0" u="none" strike="noStrike" cap="none" spc="0">
                <a:ln>
                  <a:noFill/>
                </a:ln>
                <a:solidFill>
                  <a:prstClr val="black"/>
                </a:solidFill>
                <a:latin typeface="Calibri"/>
                <a:ea typeface="宋体"/>
                <a:cs typeface="Arial"/>
              </a:rPr>
              <a:t/>
            </a:fld>
            <a:endParaRPr lang="zh-CN" sz="1200" b="0" i="0" u="none" strike="noStrike" cap="none" spc="0">
              <a:ln>
                <a:noFill/>
              </a:ln>
              <a:solidFill>
                <a:prstClr val="black"/>
              </a:solidFill>
              <a:latin typeface="Calibri"/>
              <a:ea typeface="宋体"/>
              <a:cs typeface="+mn-cs"/>
            </a:endParaRPr>
          </a:p>
        </p:txBody>
      </p:sp>
    </p:spTree>
  </p:cSld>
</p:notes>
</file>

<file path=ppt/notesSlides/notesSlide5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5F043251-EAB3-4050-8E95-18A95B0E11B9}"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439298" name="Rectangle 2"/>
          <p:cNvSpPr>
            <a:spLocks noChangeArrowheads="1" noChangeAspect="1" noGrp="1" noRot="1" noTextEdit="1"/>
          </p:cNvSpPr>
          <p:nvPr>
            <p:ph type="sldImg"/>
          </p:nvPr>
        </p:nvSpPr>
        <p:spPr bwMode="auto">
          <a:ln/>
        </p:spPr>
      </p:sp>
      <p:sp>
        <p:nvSpPr>
          <p:cNvPr id="439299" name="Rectangle 3"/>
          <p:cNvSpPr>
            <a:spLocks noChangeArrowheads="1"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a:solidFill>
                  <a:schemeClr val="tx2">
                    <a:lumMod val="60000"/>
                    <a:lumOff val="40000"/>
                  </a:schemeClr>
                </a:solidFill>
              </a:rPr>
              <a:t>The </a:t>
            </a:r>
            <a:r>
              <a:rPr lang="en-US" sz="1200" b="0" i="0">
                <a:solidFill>
                  <a:schemeClr val="tx1"/>
                </a:solidFill>
                <a:latin typeface="等线"/>
                <a:ea typeface="Arial"/>
                <a:cs typeface="Arial"/>
              </a:rPr>
              <a:t>a</a:t>
            </a:r>
            <a:r>
              <a:rPr lang="en-US" sz="1200" b="0" i="0">
                <a:solidFill>
                  <a:schemeClr val="tx1"/>
                </a:solidFill>
                <a:latin typeface="等线"/>
                <a:ea typeface="Arial"/>
                <a:cs typeface="Arial"/>
              </a:rPr>
              <a:t>ctivated brain regions may tell us what are the </a:t>
            </a:r>
            <a:r>
              <a:rPr lang="en-US" sz="1200" b="0" i="0">
                <a:solidFill>
                  <a:schemeClr val="tx1"/>
                </a:solidFill>
                <a:latin typeface="等线"/>
                <a:ea typeface="Arial"/>
                <a:cs typeface="Arial"/>
              </a:rPr>
              <a:t>differences</a:t>
            </a:r>
            <a:r>
              <a:rPr lang="en-US" sz="1200" b="0" i="0">
                <a:solidFill>
                  <a:schemeClr val="tx1"/>
                </a:solidFill>
                <a:latin typeface="等线"/>
                <a:ea typeface="Arial"/>
                <a:cs typeface="Arial"/>
              </a:rPr>
              <a:t> between normal and at risk</a:t>
            </a:r>
            <a:r>
              <a:rPr lang="en-US" sz="1200" b="0" i="0">
                <a:solidFill>
                  <a:schemeClr val="tx1"/>
                </a:solidFill>
                <a:latin typeface="等线"/>
                <a:ea typeface="Arial"/>
                <a:cs typeface="Arial"/>
              </a:rPr>
              <a:t> children after </a:t>
            </a:r>
            <a:r>
              <a:rPr lang="en-US" sz="1200" b="0" i="0">
                <a:solidFill>
                  <a:schemeClr val="tx1"/>
                </a:solidFill>
                <a:latin typeface="等线"/>
                <a:ea typeface="Arial"/>
                <a:cs typeface="Arial"/>
              </a:rPr>
              <a:t>intervention</a:t>
            </a:r>
            <a:r>
              <a:rPr lang="en-US" sz="1200" b="0" i="0">
                <a:solidFill>
                  <a:schemeClr val="tx1"/>
                </a:solidFill>
                <a:latin typeface="等线"/>
                <a:ea typeface="Arial"/>
                <a:cs typeface="Arial"/>
              </a:rPr>
              <a:t>. </a:t>
            </a:r>
            <a:endParaRPr/>
          </a:p>
          <a:p>
            <a:pPr marL="0" marR="0" indent="0" algn="l" defTabSz="914400">
              <a:lnSpc>
                <a:spcPct val="100000"/>
              </a:lnSpc>
              <a:spcBef>
                <a:spcPts val="0"/>
              </a:spcBef>
              <a:spcAft>
                <a:spcPts val="0"/>
              </a:spcAft>
              <a:buClrTx/>
              <a:buSzTx/>
              <a:buFontTx/>
              <a:buNone/>
              <a:defRPr/>
            </a:pPr>
            <a:r>
              <a:rPr lang="en-US" sz="1200" b="0" i="0">
                <a:solidFill>
                  <a:schemeClr val="tx1"/>
                </a:solidFill>
                <a:latin typeface="等线"/>
                <a:ea typeface="Arial"/>
                <a:cs typeface="Arial"/>
              </a:rPr>
              <a:t>The differences may tell us the biological causes of dyslexia.</a:t>
            </a:r>
            <a:r>
              <a:rPr lang="en-US" sz="1200" b="0" i="0">
                <a:solidFill>
                  <a:schemeClr val="tx1"/>
                </a:solidFill>
                <a:latin typeface="等线"/>
                <a:ea typeface="Arial"/>
                <a:cs typeface="Arial"/>
              </a:rPr>
              <a:t>  But how</a:t>
            </a:r>
            <a:r>
              <a:rPr lang="en-US" sz="1200" b="0" i="0">
                <a:solidFill>
                  <a:schemeClr val="tx1"/>
                </a:solidFill>
                <a:latin typeface="等线"/>
                <a:ea typeface="Arial"/>
                <a:cs typeface="Arial"/>
              </a:rPr>
              <a:t> about the gender d</a:t>
            </a:r>
            <a:r>
              <a:rPr lang="en-US" sz="1200" b="0" i="0">
                <a:solidFill>
                  <a:schemeClr val="tx1"/>
                </a:solidFill>
                <a:latin typeface="等线"/>
                <a:ea typeface="Arial"/>
                <a:cs typeface="Arial"/>
              </a:rPr>
              <a:t>ifferences?</a:t>
            </a:r>
            <a:endParaRPr/>
          </a:p>
          <a:p>
            <a:pPr>
              <a:defRPr/>
            </a:pPr>
            <a:r>
              <a:rPr lang="en-US" sz="1200">
                <a:solidFill>
                  <a:schemeClr val="tx1"/>
                </a:solidFill>
                <a:latin typeface="等线"/>
                <a:ea typeface="Arial"/>
                <a:cs typeface="Arial"/>
              </a:rPr>
              <a:t>Print sensitivity in the VWFS emerges rapidly during acquisition of grapheme–phoneme correspondences in young</a:t>
            </a:r>
            <a:endParaRPr/>
          </a:p>
          <a:p>
            <a:pPr>
              <a:defRPr/>
            </a:pPr>
            <a:r>
              <a:rPr lang="en-US" sz="1200">
                <a:solidFill>
                  <a:schemeClr val="tx1"/>
                </a:solidFill>
                <a:latin typeface="等线"/>
                <a:ea typeface="Arial"/>
                <a:cs typeface="Arial"/>
              </a:rPr>
              <a:t>children before full-word reading. The onset of print sensitivity of the VWFS after grapheme–phoneme training supports its central</a:t>
            </a:r>
            <a:endParaRPr/>
          </a:p>
          <a:p>
            <a:pPr>
              <a:defRPr/>
            </a:pPr>
            <a:r>
              <a:rPr lang="en-US" sz="1200">
                <a:solidFill>
                  <a:schemeClr val="tx1"/>
                </a:solidFill>
                <a:latin typeface="等线"/>
                <a:ea typeface="Arial"/>
                <a:cs typeface="Arial"/>
              </a:rPr>
              <a:t>role in initial phonological decoding as predicted by the phonological mapping hypotheses. Because phonological decoding is</a:t>
            </a:r>
            <a:endParaRPr/>
          </a:p>
          <a:p>
            <a:pPr>
              <a:defRPr/>
            </a:pPr>
            <a:r>
              <a:rPr lang="en-US" sz="1200">
                <a:solidFill>
                  <a:schemeClr val="tx1"/>
                </a:solidFill>
                <a:latin typeface="等线"/>
                <a:ea typeface="Arial"/>
                <a:cs typeface="Arial"/>
              </a:rPr>
              <a:t>a known core problem for individuals with dyslexia, a critical role of the VWFS in storing grapheme–phoneme correspondences also</a:t>
            </a:r>
            <a:endParaRPr/>
          </a:p>
          <a:p>
            <a:pPr>
              <a:defRPr/>
            </a:pPr>
            <a:r>
              <a:rPr lang="en-US" sz="1200">
                <a:solidFill>
                  <a:schemeClr val="tx1"/>
                </a:solidFill>
                <a:latin typeface="等线"/>
                <a:ea typeface="Arial"/>
                <a:cs typeface="Arial"/>
              </a:rPr>
              <a:t>could explain its reduced activity in dyslexia. Whether strengthening the VWFS sensitivity to print through grapheme–phoneme training</a:t>
            </a:r>
            <a:endParaRPr/>
          </a:p>
          <a:p>
            <a:pPr>
              <a:defRPr/>
            </a:pPr>
            <a:r>
              <a:rPr lang="en-US" sz="1200">
                <a:solidFill>
                  <a:schemeClr val="tx1"/>
                </a:solidFill>
                <a:latin typeface="等线"/>
                <a:ea typeface="Arial"/>
                <a:cs typeface="Arial"/>
              </a:rPr>
              <a:t>may alleviate potential reading problems in children with developmental dyslexia remains to be examined.</a:t>
            </a:r>
            <a:endParaRPr lang="en-US" sz="1200" b="0" i="0">
              <a:solidFill>
                <a:schemeClr val="tx1"/>
              </a:solidFill>
              <a:latin typeface="等线"/>
              <a:ea typeface="Arial"/>
              <a:cs typeface="Arial"/>
            </a:endParaRPr>
          </a:p>
          <a:p>
            <a:pPr>
              <a:defRPr/>
            </a:pPr>
            <a:r>
              <a:rPr lang="en-US" sz="1200">
                <a:solidFill>
                  <a:schemeClr val="tx1"/>
                </a:solidFill>
                <a:latin typeface="等线"/>
                <a:ea typeface="Arial"/>
                <a:cs typeface="Arial"/>
              </a:rPr>
              <a:t>See </a:t>
            </a:r>
            <a:r>
              <a:rPr lang="zh-CN" sz="1200">
                <a:solidFill>
                  <a:schemeClr val="tx1"/>
                </a:solidFill>
                <a:latin typeface="等线"/>
                <a:ea typeface="Arial"/>
                <a:cs typeface="Arial"/>
              </a:rPr>
              <a:t>：</a:t>
            </a:r>
            <a:r>
              <a:rPr lang="en-US" sz="1200" i="1">
                <a:solidFill>
                  <a:schemeClr val="tx1"/>
                </a:solidFill>
                <a:latin typeface="等线"/>
                <a:ea typeface="Arial"/>
                <a:cs typeface="Arial"/>
              </a:rPr>
              <a:t>Brain sensitivity to print emerges when children learn letter–speech sound correspondences</a:t>
            </a:r>
            <a:r>
              <a:rPr lang="en-US" sz="1200" i="1">
                <a:solidFill>
                  <a:schemeClr val="tx1"/>
                </a:solidFill>
                <a:latin typeface="Times New Roman"/>
                <a:ea typeface="Arial"/>
                <a:cs typeface="Times New Roman"/>
              </a:rPr>
              <a:t> </a:t>
            </a:r>
            <a:r>
              <a:rPr lang="en-US" sz="1200" i="0">
                <a:solidFill>
                  <a:schemeClr val="tx1"/>
                </a:solidFill>
                <a:latin typeface="Times New Roman"/>
                <a:ea typeface="Arial"/>
                <a:cs typeface="Times New Roman"/>
              </a:rPr>
              <a:t>for more information.</a:t>
            </a:r>
            <a:endParaRPr/>
          </a:p>
          <a:p>
            <a:pPr>
              <a:defRPr/>
            </a:pPr>
            <a:r>
              <a:rPr lang="en-US" sz="1200">
                <a:solidFill>
                  <a:schemeClr val="tx1"/>
                </a:solidFill>
                <a:latin typeface="等线"/>
                <a:ea typeface="Arial"/>
                <a:cs typeface="Arial"/>
              </a:rPr>
              <a:t>This article contains supporting information online at www.pnas.org/cgi/content/full/0904402107/DCSupplemental.</a:t>
            </a:r>
            <a:endParaRPr lang="zh-CN">
              <a:solidFill>
                <a:schemeClr val="tx2">
                  <a:lumMod val="60000"/>
                  <a:lumOff val="40000"/>
                </a:schemeClr>
              </a:solidFill>
            </a:endParaRPr>
          </a:p>
          <a:p>
            <a:pPr>
              <a:defRPr/>
            </a:pPr>
            <a:endParaRPr lang="fi-FI"/>
          </a:p>
        </p:txBody>
      </p:sp>
    </p:spTree>
  </p:cSld>
</p:notes>
</file>

<file path=ppt/notesSlides/notesSlide5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E43A29EE-BAD4-4935-BE76-737558BBAEE6}"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896002" name="Rectangle 2"/>
          <p:cNvSpPr>
            <a:spLocks noChangeArrowheads="1" noChangeAspect="1" noGrp="1" noRot="1" noTextEdit="1"/>
          </p:cNvSpPr>
          <p:nvPr>
            <p:ph type="sldImg"/>
          </p:nvPr>
        </p:nvSpPr>
        <p:spPr bwMode="auto">
          <a:ln/>
        </p:spPr>
      </p:sp>
      <p:sp>
        <p:nvSpPr>
          <p:cNvPr id="896003" name="Rectangle 3"/>
          <p:cNvSpPr>
            <a:spLocks noChangeArrowheads="1" noGrp="1"/>
          </p:cNvSpPr>
          <p:nvPr>
            <p:ph type="body" idx="1"/>
          </p:nvPr>
        </p:nvSpPr>
        <p:spPr bwMode="auto"/>
        <p:txBody>
          <a:bodyPr/>
          <a:lstStyle/>
          <a:p>
            <a:pPr>
              <a:defRPr/>
            </a:pPr>
            <a:r>
              <a:rPr lang="en-US" sz="1200">
                <a:solidFill>
                  <a:schemeClr val="tx1"/>
                </a:solidFill>
                <a:latin typeface="等线"/>
                <a:ea typeface="Arial"/>
                <a:cs typeface="Arial"/>
              </a:rPr>
              <a:t>Words and false fonts activated a bilateral and predominantly ventral posterior </a:t>
            </a:r>
            <a:r>
              <a:rPr lang="en-US" sz="1200">
                <a:solidFill>
                  <a:schemeClr val="tx1"/>
                </a:solidFill>
                <a:latin typeface="等线"/>
                <a:ea typeface="Arial"/>
                <a:cs typeface="Arial"/>
              </a:rPr>
              <a:t>occipito</a:t>
            </a:r>
            <a:r>
              <a:rPr lang="en-US" sz="1200">
                <a:solidFill>
                  <a:schemeClr val="tx1"/>
                </a:solidFill>
                <a:latin typeface="等线"/>
                <a:ea typeface="Arial"/>
                <a:cs typeface="Arial"/>
              </a:rPr>
              <a:t>-temporal network before training, as</a:t>
            </a:r>
            <a:endParaRPr/>
          </a:p>
          <a:p>
            <a:pPr>
              <a:defRPr/>
            </a:pPr>
            <a:r>
              <a:rPr lang="en-US" sz="1200">
                <a:solidFill>
                  <a:schemeClr val="tx1"/>
                </a:solidFill>
                <a:latin typeface="等线"/>
                <a:ea typeface="Arial"/>
                <a:cs typeface="Arial"/>
              </a:rPr>
              <a:t>previously found for symbol-string and object processing in both adults and children. After the brief (3–4 h)grapheme–phoneme training in linking print to speech sounds, print-sensitive activation was enhanced mainly in the posterior VWFS, with corresponding </a:t>
            </a:r>
            <a:r>
              <a:rPr lang="en-US" sz="1200">
                <a:solidFill>
                  <a:schemeClr val="tx1"/>
                </a:solidFill>
                <a:latin typeface="等线"/>
                <a:ea typeface="Arial"/>
                <a:cs typeface="Arial"/>
              </a:rPr>
              <a:t>fMRI</a:t>
            </a:r>
            <a:r>
              <a:rPr lang="en-US" sz="1200">
                <a:solidFill>
                  <a:schemeClr val="tx1"/>
                </a:solidFill>
                <a:latin typeface="等线"/>
                <a:ea typeface="Arial"/>
                <a:cs typeface="Arial"/>
              </a:rPr>
              <a:t> results and N1 ERP effects at around 200 </a:t>
            </a:r>
            <a:r>
              <a:rPr lang="en-US" sz="1200">
                <a:solidFill>
                  <a:schemeClr val="tx1"/>
                </a:solidFill>
                <a:latin typeface="等线"/>
                <a:ea typeface="Arial"/>
                <a:cs typeface="Arial"/>
              </a:rPr>
              <a:t>ms.</a:t>
            </a:r>
            <a:r>
              <a:rPr lang="en-US" sz="1200">
                <a:solidFill>
                  <a:schemeClr val="tx1"/>
                </a:solidFill>
                <a:latin typeface="等线"/>
                <a:ea typeface="Arial"/>
                <a:cs typeface="Arial"/>
              </a:rPr>
              <a:t> This finding indicates that specific brain regions in the emerging VWFS are tuned for print and adopt print-specific functions when phonological mapping of graphemes becomes feasible. The emergence of print sensitivity in cortical areas</a:t>
            </a:r>
            <a:endParaRPr/>
          </a:p>
          <a:p>
            <a:pPr>
              <a:defRPr/>
            </a:pPr>
            <a:r>
              <a:rPr lang="en-US" sz="1200">
                <a:solidFill>
                  <a:schemeClr val="tx1"/>
                </a:solidFill>
                <a:latin typeface="等线"/>
                <a:ea typeface="Arial"/>
                <a:cs typeface="Arial"/>
              </a:rPr>
              <a:t>during the acquisition of grapheme–phoneme correspondences is in line with the inverse U-shaped developmental trajectory of print sensitivity of the ERP N1, which peaks in beginning readers, i.e., a phase in which models of reading acquisition emphasize the importance of grapheme–phoneme decoding.</a:t>
            </a:r>
            <a:endParaRPr/>
          </a:p>
          <a:p>
            <a:pPr>
              <a:defRPr/>
            </a:pPr>
            <a:r>
              <a:rPr lang="en-US" sz="1200">
                <a:solidFill>
                  <a:schemeClr val="tx1"/>
                </a:solidFill>
                <a:latin typeface="等线"/>
                <a:ea typeface="Arial"/>
                <a:cs typeface="Arial"/>
              </a:rPr>
              <a:t>See </a:t>
            </a:r>
            <a:r>
              <a:rPr lang="zh-CN" sz="1200">
                <a:solidFill>
                  <a:schemeClr val="tx1"/>
                </a:solidFill>
                <a:latin typeface="等线"/>
                <a:ea typeface="Arial"/>
                <a:cs typeface="Arial"/>
              </a:rPr>
              <a:t>：</a:t>
            </a:r>
            <a:r>
              <a:rPr lang="en-US" sz="1200" i="1">
                <a:solidFill>
                  <a:schemeClr val="tx1"/>
                </a:solidFill>
                <a:latin typeface="等线"/>
                <a:ea typeface="Arial"/>
                <a:cs typeface="Arial"/>
              </a:rPr>
              <a:t>Brain sensitivity to print emerges when children learn letter–speech sound correspondences</a:t>
            </a:r>
            <a:r>
              <a:rPr lang="en-US" sz="1200" i="1">
                <a:solidFill>
                  <a:schemeClr val="tx1"/>
                </a:solidFill>
                <a:latin typeface="Times New Roman"/>
                <a:ea typeface="Arial"/>
                <a:cs typeface="Times New Roman"/>
              </a:rPr>
              <a:t> </a:t>
            </a:r>
            <a:r>
              <a:rPr lang="en-US" sz="1200" i="0">
                <a:solidFill>
                  <a:schemeClr val="tx1"/>
                </a:solidFill>
                <a:latin typeface="Times New Roman"/>
                <a:ea typeface="Arial"/>
                <a:cs typeface="Times New Roman"/>
              </a:rPr>
              <a:t>for more information.</a:t>
            </a:r>
            <a:endParaRPr/>
          </a:p>
          <a:p>
            <a:pPr>
              <a:defRPr/>
            </a:pPr>
            <a:r>
              <a:rPr lang="en-US" sz="1200">
                <a:solidFill>
                  <a:schemeClr val="tx1"/>
                </a:solidFill>
                <a:latin typeface="等线"/>
                <a:ea typeface="Arial"/>
                <a:cs typeface="Arial"/>
              </a:rPr>
              <a:t>This article contains supporting information online at www.pnas.org/cgi/content/full/0904402107/DCSupplemental.</a:t>
            </a:r>
            <a:endParaRPr lang="zh-CN">
              <a:solidFill>
                <a:schemeClr val="tx2">
                  <a:lumMod val="60000"/>
                  <a:lumOff val="40000"/>
                </a:schemeClr>
              </a:solidFill>
            </a:endParaRPr>
          </a:p>
          <a:p>
            <a:pPr>
              <a:defRPr/>
            </a:pPr>
            <a:endParaRPr lang="en-US" sz="1200">
              <a:solidFill>
                <a:schemeClr val="tx1"/>
              </a:solidFill>
              <a:latin typeface="等线"/>
              <a:ea typeface="Arial"/>
              <a:cs typeface="Arial"/>
            </a:endParaRPr>
          </a:p>
          <a:p>
            <a:pPr>
              <a:defRPr/>
            </a:pPr>
            <a:endParaRPr lang="en-GB"/>
          </a:p>
        </p:txBody>
      </p:sp>
    </p:spTree>
  </p:cSld>
</p:notes>
</file>

<file path=ppt/notesSlides/notesSlide5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667ED51C-E996-4CCA-B0C5-AAC3EFED3D0E}"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031170" name="Rectangle 2"/>
          <p:cNvSpPr>
            <a:spLocks noChangeArrowheads="1" noChangeAspect="1" noGrp="1" noRot="1" noTextEdit="1"/>
          </p:cNvSpPr>
          <p:nvPr>
            <p:ph type="sldImg"/>
          </p:nvPr>
        </p:nvSpPr>
        <p:spPr bwMode="auto">
          <a:ln/>
        </p:spPr>
      </p:sp>
      <p:sp>
        <p:nvSpPr>
          <p:cNvPr id="1031171" name="Rectangle 3"/>
          <p:cNvSpPr>
            <a:spLocks noChangeArrowheads="1" noGrp="1"/>
          </p:cNvSpPr>
          <p:nvPr>
            <p:ph type="body" idx="1"/>
          </p:nvPr>
        </p:nvSpPr>
        <p:spPr bwMode="auto"/>
        <p:txBody>
          <a:bodyPr/>
          <a:lstStyle/>
          <a:p>
            <a:pPr>
              <a:defRPr/>
            </a:pPr>
            <a:r>
              <a:rPr lang="en-US" sz="1200">
                <a:solidFill>
                  <a:schemeClr val="tx1"/>
                </a:solidFill>
                <a:latin typeface="等线"/>
                <a:ea typeface="Arial"/>
                <a:cs typeface="Arial"/>
              </a:rPr>
              <a:t>Your project JLD has many advantages, for example , it compare normal children with at risk children to get the causes which leading to dyslexia and find the most important factor: phonetics or letter-sound. Your ERP study to newborn baby proved your hypothesis. The more important exploration is the </a:t>
            </a:r>
            <a:r>
              <a:rPr lang="en-US" sz="1200">
                <a:solidFill>
                  <a:schemeClr val="tx1"/>
                </a:solidFill>
                <a:latin typeface="等线"/>
                <a:ea typeface="Arial"/>
                <a:cs typeface="Arial"/>
              </a:rPr>
              <a:t>fMRI</a:t>
            </a:r>
            <a:r>
              <a:rPr lang="en-US" sz="1200">
                <a:solidFill>
                  <a:schemeClr val="tx1"/>
                </a:solidFill>
                <a:latin typeface="等线"/>
                <a:ea typeface="Arial"/>
                <a:cs typeface="Arial"/>
              </a:rPr>
              <a:t> study which investigated whether the GG prevention change children’ brain. The answer is Yes. So it is convinced that we can use GG to help children with dyslexia. </a:t>
            </a:r>
            <a:endParaRPr lang="zh-CN" sz="1200">
              <a:solidFill>
                <a:schemeClr val="tx1"/>
              </a:solidFill>
              <a:latin typeface="等线"/>
              <a:ea typeface="Arial"/>
              <a:cs typeface="Arial"/>
            </a:endParaRPr>
          </a:p>
        </p:txBody>
      </p:sp>
    </p:spTree>
  </p:cSld>
</p:notes>
</file>

<file path=ppt/notesSlides/notesSlide5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00659D0D-E8FD-4FE0-9F59-78991846FCEC}"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195010" name="Rectangle 2"/>
          <p:cNvSpPr>
            <a:spLocks noChangeArrowheads="1" noChangeAspect="1" noGrp="1" noRot="1" noTextEdit="1"/>
          </p:cNvSpPr>
          <p:nvPr>
            <p:ph type="sldImg"/>
          </p:nvPr>
        </p:nvSpPr>
        <p:spPr bwMode="auto">
          <a:ln/>
        </p:spPr>
      </p:sp>
      <p:sp>
        <p:nvSpPr>
          <p:cNvPr id="1195011" name="Rectangle 3"/>
          <p:cNvSpPr>
            <a:spLocks noChangeArrowheads="1" noGrp="1"/>
          </p:cNvSpPr>
          <p:nvPr>
            <p:ph type="body" idx="1"/>
          </p:nvPr>
        </p:nvSpPr>
        <p:spPr bwMode="auto"/>
        <p:txBody>
          <a:bodyPr/>
          <a:lstStyle/>
          <a:p>
            <a:pPr>
              <a:defRPr/>
            </a:pPr>
            <a:r>
              <a:rPr lang="en-US" sz="1200">
                <a:solidFill>
                  <a:schemeClr val="tx1"/>
                </a:solidFill>
                <a:latin typeface="等线"/>
                <a:ea typeface="Arial"/>
                <a:cs typeface="Arial"/>
              </a:rPr>
              <a:t>As you described in your articles, the GG’s application encounter many challenges in inconsistent orthographies language such as English. So probably it is more difficult for English learners to remember all the “stimulus-response” connections. It may takes a lot of time to practice and remember.</a:t>
            </a:r>
            <a:endParaRPr lang="zh-CN" sz="1200">
              <a:solidFill>
                <a:schemeClr val="tx1"/>
              </a:solidFill>
              <a:latin typeface="等线"/>
              <a:ea typeface="Arial"/>
              <a:cs typeface="Arial"/>
            </a:endParaRPr>
          </a:p>
          <a:p>
            <a:pPr>
              <a:defRPr/>
            </a:pPr>
            <a:endParaRPr lang="en-GB"/>
          </a:p>
        </p:txBody>
      </p:sp>
    </p:spTree>
  </p:cSld>
</p:notes>
</file>

<file path=ppt/notesSlides/notesSlide5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9698" name="Rectangle 7"/>
          <p:cNvSpPr>
            <a:spLocks noChangeArrowheads="1" noGrp="1"/>
          </p:cNvSpPr>
          <p:nvPr>
            <p:ph type="sldNum" sz="quarter" idx="5"/>
          </p:nvPr>
        </p:nvSpPr>
        <p:spPr bwMode="auto">
          <a:prstGeom prst="rect">
            <a:avLst/>
          </a:prstGeom>
          <a:noFill/>
        </p:spPr>
        <p:txBody>
          <a:bodyPr/>
          <a:lstStyle/>
          <a:p>
            <a:pPr marL="0" marR="0" lvl="0" indent="0" algn="r" defTabSz="914400">
              <a:lnSpc>
                <a:spcPct val="100000"/>
              </a:lnSpc>
              <a:spcBef>
                <a:spcPts val="0"/>
              </a:spcBef>
              <a:spcAft>
                <a:spcPts val="0"/>
              </a:spcAft>
              <a:buClrTx/>
              <a:buSzTx/>
              <a:buFontTx/>
              <a:buNone/>
              <a:defRPr/>
            </a:pPr>
            <a:fld id="{E0D4EB1A-F3D8-4146-8850-CCAB93BE91D8}"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
        <p:nvSpPr>
          <p:cNvPr id="29699" name="Rectangle 2"/>
          <p:cNvSpPr>
            <a:spLocks noChangeArrowheads="1" noChangeAspect="1" noGrp="1" noRot="1" noTextEdit="1"/>
          </p:cNvSpPr>
          <p:nvPr>
            <p:ph type="sldImg"/>
          </p:nvPr>
        </p:nvSpPr>
        <p:spPr bwMode="auto">
          <a:ln/>
        </p:spPr>
      </p:sp>
      <p:sp>
        <p:nvSpPr>
          <p:cNvPr id="29700" name="Rectangle 3"/>
          <p:cNvSpPr>
            <a:spLocks noChangeArrowheads="1" noGrp="1"/>
          </p:cNvSpPr>
          <p:nvPr>
            <p:ph type="body" idx="1"/>
          </p:nvPr>
        </p:nvSpPr>
        <p:spPr bwMode="auto">
          <a:prstGeom prst="rect">
            <a:avLst/>
          </a:prstGeom>
          <a:noFill/>
          <a:ln/>
        </p:spPr>
        <p:txBody>
          <a:bodyPr/>
          <a:lstStyle/>
          <a:p>
            <a:pPr>
              <a:defRPr/>
            </a:pPr>
            <a:r>
              <a:rPr lang="en-GB"/>
              <a:t>I think is a pretty good </a:t>
            </a:r>
            <a:r>
              <a:rPr lang="en-US"/>
              <a:t>method to use statistic method this way to identify which target item does the child has difficulty to deal with,</a:t>
            </a:r>
            <a:r>
              <a:rPr lang="en-US"/>
              <a:t> this seems extremely hard to know otherwise. And I think this method can provide useful information for teachers and parents to provide more specific help.</a:t>
            </a:r>
            <a:endParaRPr/>
          </a:p>
          <a:p>
            <a:pPr>
              <a:defRPr/>
            </a:pPr>
            <a:r>
              <a:rPr lang="en-US"/>
              <a:t>B</a:t>
            </a:r>
            <a:r>
              <a:rPr lang="en-GB"/>
              <a:t>ut</a:t>
            </a:r>
            <a:r>
              <a:rPr lang="en-GB"/>
              <a:t> when if come to other language like Chinese, can we apply the method same way to determine whether the child can distinguish two different words or parts of words?</a:t>
            </a:r>
            <a:endParaRPr lang="en-GB"/>
          </a:p>
          <a:p>
            <a:pPr>
              <a:defRPr/>
            </a:pPr>
            <a:endParaRPr lang="en-GB"/>
          </a:p>
        </p:txBody>
      </p:sp>
    </p:spTree>
  </p:cSld>
</p:notes>
</file>

<file path=ppt/notesSlides/notesSlide5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0F0E248E-6FD9-4BB9-86D0-268C6116E605}"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043458" name="Rectangle 2"/>
          <p:cNvSpPr>
            <a:spLocks noChangeArrowheads="1" noChangeAspect="1" noGrp="1" noRot="1" noTextEdit="1"/>
          </p:cNvSpPr>
          <p:nvPr>
            <p:ph type="sldImg"/>
          </p:nvPr>
        </p:nvSpPr>
        <p:spPr bwMode="auto">
          <a:ln/>
        </p:spPr>
      </p:sp>
      <p:sp>
        <p:nvSpPr>
          <p:cNvPr id="1043459" name="Rectangle 3"/>
          <p:cNvSpPr>
            <a:spLocks noChangeArrowheads="1" noGrp="1"/>
          </p:cNvSpPr>
          <p:nvPr>
            <p:ph type="body" idx="1"/>
          </p:nvPr>
        </p:nvSpPr>
        <p:spPr bwMode="auto"/>
        <p:txBody>
          <a:bodyPr/>
          <a:lstStyle/>
          <a:p>
            <a:pPr>
              <a:defRPr/>
            </a:pPr>
            <a:r>
              <a:rPr lang="en-GB"/>
              <a:t>Both</a:t>
            </a:r>
            <a:r>
              <a:rPr lang="en-GB"/>
              <a:t> method seems fit very well in learning English, and the main focus is on phoneme of single unit.</a:t>
            </a:r>
            <a:endParaRPr/>
          </a:p>
          <a:p>
            <a:pPr>
              <a:defRPr/>
            </a:pPr>
            <a:r>
              <a:rPr lang="en-GB"/>
              <a:t>I wonder how they have come up with this ideas.</a:t>
            </a:r>
            <a:endParaRPr/>
          </a:p>
          <a:p>
            <a:pPr>
              <a:defRPr/>
            </a:pPr>
            <a:r>
              <a:rPr lang="en-GB"/>
              <a:t>Farther, will this kind of method have some effect on second language learner to help them change the way they read or as well as think and regard the text more like the local people? </a:t>
            </a:r>
            <a:endParaRPr lang="en-GB"/>
          </a:p>
          <a:p>
            <a:pPr>
              <a:defRPr/>
            </a:pPr>
            <a:endParaRPr lang="en-GB"/>
          </a:p>
        </p:txBody>
      </p:sp>
    </p:spTree>
  </p:cSld>
</p:notes>
</file>

<file path=ppt/notesSlides/notesSlide5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幻灯片图像占位符 1"/>
          <p:cNvSpPr>
            <a:spLocks noChangeAspect="1" noGrp="1" noRot="1"/>
          </p:cNvSpPr>
          <p:nvPr>
            <p:ph type="sldImg"/>
          </p:nvPr>
        </p:nvSpPr>
        <p:spPr bwMode="auto"/>
      </p:sp>
      <p:sp>
        <p:nvSpPr>
          <p:cNvPr id="3" name="备注占位符 2"/>
          <p:cNvSpPr>
            <a:spLocks noGrp="1"/>
          </p:cNvSpPr>
          <p:nvPr>
            <p:ph type="body" idx="1"/>
          </p:nvPr>
        </p:nvSpPr>
        <p:spPr bwMode="auto"/>
        <p:txBody>
          <a:bodyPr>
            <a:normAutofit/>
          </a:bodyPr>
          <a:lstStyle/>
          <a:p>
            <a:pPr>
              <a:defRPr/>
            </a:pPr>
            <a:r>
              <a:rPr lang="en-US"/>
              <a:t>But seems that I can do this without hearing</a:t>
            </a:r>
            <a:r>
              <a:rPr lang="en-US"/>
              <a:t> the correct sound?</a:t>
            </a:r>
            <a:endParaRPr/>
          </a:p>
          <a:p>
            <a:pPr>
              <a:defRPr/>
            </a:pPr>
            <a:r>
              <a:rPr lang="en-US"/>
              <a:t>How can we make sure the child is focusing on the sound not just the letters?</a:t>
            </a:r>
            <a:endParaRPr lang="zh-CN"/>
          </a:p>
          <a:p>
            <a:pPr>
              <a:defRPr/>
            </a:pPr>
            <a:endParaRPr lang="zh-CN"/>
          </a:p>
        </p:txBody>
      </p:sp>
      <p:sp>
        <p:nvSpPr>
          <p:cNvPr id="4" name="灯片编号占位符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8480E924-C9BA-4467-8267-F15CAB754B85}" type="slidenum">
              <a:rPr lang="zh-CN" sz="1200" b="0" i="0" u="none" strike="noStrike" cap="none" spc="0">
                <a:ln>
                  <a:noFill/>
                </a:ln>
                <a:solidFill>
                  <a:prstClr val="black"/>
                </a:solidFill>
                <a:latin typeface="Calibri"/>
                <a:ea typeface="宋体"/>
                <a:cs typeface="Arial"/>
              </a:rPr>
              <a:t/>
            </a:fld>
            <a:endParaRPr lang="zh-CN" sz="1200" b="0" i="0" u="none" strike="noStrike" cap="none" spc="0">
              <a:ln>
                <a:noFill/>
              </a:ln>
              <a:solidFill>
                <a:prstClr val="black"/>
              </a:solidFill>
              <a:latin typeface="Calibri"/>
              <a:ea typeface="宋体"/>
              <a:cs typeface="+mn-cs"/>
            </a:endParaRPr>
          </a:p>
        </p:txBody>
      </p:sp>
    </p:spTree>
  </p:cSld>
</p:notes>
</file>

<file path=ppt/notesSlides/notesSlide5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FFA6C5AC-825B-48DF-867B-CDE60437593F}"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044482" name="Rectangle 2"/>
          <p:cNvSpPr>
            <a:spLocks noChangeArrowheads="1" noChangeAspect="1" noGrp="1" noRot="1" noTextEdit="1"/>
          </p:cNvSpPr>
          <p:nvPr>
            <p:ph type="sldImg"/>
          </p:nvPr>
        </p:nvSpPr>
        <p:spPr bwMode="auto">
          <a:ln/>
        </p:spPr>
      </p:sp>
      <p:sp>
        <p:nvSpPr>
          <p:cNvPr id="1044483" name="Rectangle 3"/>
          <p:cNvSpPr>
            <a:spLocks noChangeArrowheads="1"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i-FI" sz="1200"/>
              <a:t>But I think the earlier interventions just seems too useless</a:t>
            </a:r>
            <a:r>
              <a:rPr lang="fi-FI" sz="1200"/>
              <a:t> in comparation.</a:t>
            </a:r>
            <a:endParaRPr/>
          </a:p>
          <a:p>
            <a:pPr>
              <a:defRPr/>
            </a:pPr>
            <a:r>
              <a:rPr lang="en-US" sz="1200">
                <a:solidFill>
                  <a:schemeClr val="tx1"/>
                </a:solidFill>
                <a:latin typeface="等线"/>
                <a:ea typeface="Arial"/>
                <a:cs typeface="Arial"/>
              </a:rPr>
              <a:t>This study report an empirical comparison of the effectiveness of two theoretically motivated computer-assisted reading interventions (CARI) based on the Finnish </a:t>
            </a:r>
            <a:r>
              <a:rPr lang="en-US" sz="1200">
                <a:solidFill>
                  <a:schemeClr val="tx1"/>
                </a:solidFill>
                <a:latin typeface="等线"/>
                <a:ea typeface="Arial"/>
                <a:cs typeface="Arial"/>
              </a:rPr>
              <a:t>GraphoGame</a:t>
            </a:r>
            <a:r>
              <a:rPr lang="en-US" sz="1200">
                <a:solidFill>
                  <a:schemeClr val="tx1"/>
                </a:solidFill>
                <a:latin typeface="等线"/>
                <a:ea typeface="Arial"/>
                <a:cs typeface="Arial"/>
              </a:rPr>
              <a:t> CARI: English </a:t>
            </a:r>
            <a:r>
              <a:rPr lang="en-US" sz="1200">
                <a:solidFill>
                  <a:schemeClr val="tx1"/>
                </a:solidFill>
                <a:latin typeface="等线"/>
                <a:ea typeface="Arial"/>
                <a:cs typeface="Arial"/>
              </a:rPr>
              <a:t>GraphoGame</a:t>
            </a:r>
            <a:r>
              <a:rPr lang="en-US" sz="1200">
                <a:solidFill>
                  <a:schemeClr val="tx1"/>
                </a:solidFill>
                <a:latin typeface="等线"/>
                <a:ea typeface="Arial"/>
                <a:cs typeface="Arial"/>
              </a:rPr>
              <a:t> Rime (GG Rime) and English </a:t>
            </a:r>
            <a:r>
              <a:rPr lang="en-US" sz="1200">
                <a:solidFill>
                  <a:schemeClr val="tx1"/>
                </a:solidFill>
                <a:latin typeface="等线"/>
                <a:ea typeface="Arial"/>
                <a:cs typeface="Arial"/>
              </a:rPr>
              <a:t>GraphoGame</a:t>
            </a:r>
            <a:r>
              <a:rPr lang="en-US" sz="1200">
                <a:solidFill>
                  <a:schemeClr val="tx1"/>
                </a:solidFill>
                <a:latin typeface="等线"/>
                <a:ea typeface="Arial"/>
                <a:cs typeface="Arial"/>
              </a:rPr>
              <a:t> Phoneme (GG Phoneme). Participants were 6–7-yearold students who had been identified by their teachers as being relatively poor at reading. The students were divided into three groups. Two of the groups played one of the games as a supplement to normal classroom literacy instruction for five sessions per week for a period of 12 weeks. The third group formed an untreated control. Both games led to gains in reading, </a:t>
            </a:r>
            <a:r>
              <a:rPr lang="en-US" sz="1200">
                <a:solidFill>
                  <a:schemeClr val="tx1"/>
                </a:solidFill>
                <a:latin typeface="等线"/>
                <a:ea typeface="Arial"/>
                <a:cs typeface="Arial"/>
              </a:rPr>
              <a:t>spelling,and</a:t>
            </a:r>
            <a:r>
              <a:rPr lang="en-US" sz="1200">
                <a:solidFill>
                  <a:schemeClr val="tx1"/>
                </a:solidFill>
                <a:latin typeface="等线"/>
                <a:ea typeface="Arial"/>
                <a:cs typeface="Arial"/>
              </a:rPr>
              <a:t> phonological skills in comparison with the untreated control group. The two interventions also had some differential effects. The intervention</a:t>
            </a:r>
            <a:endParaRPr/>
          </a:p>
          <a:p>
            <a:pPr>
              <a:defRPr/>
            </a:pPr>
            <a:r>
              <a:rPr lang="en-US" sz="1200">
                <a:solidFill>
                  <a:schemeClr val="tx1"/>
                </a:solidFill>
                <a:latin typeface="等线"/>
                <a:ea typeface="Arial"/>
                <a:cs typeface="Arial"/>
              </a:rPr>
              <a:t>gains were maintained at a four-month follow-up.</a:t>
            </a:r>
            <a:endParaRPr lang="fi-FI" sz="1200"/>
          </a:p>
          <a:p>
            <a:pPr>
              <a:defRPr/>
            </a:pPr>
            <a:r>
              <a:rPr lang="en-US" sz="1200">
                <a:solidFill>
                  <a:schemeClr val="tx1"/>
                </a:solidFill>
                <a:latin typeface="等线"/>
                <a:ea typeface="Arial"/>
                <a:cs typeface="Arial"/>
              </a:rPr>
              <a:t>See </a:t>
            </a:r>
            <a:r>
              <a:rPr lang="zh-CN" sz="1200">
                <a:solidFill>
                  <a:schemeClr val="tx1"/>
                </a:solidFill>
                <a:latin typeface="等线"/>
                <a:ea typeface="Arial"/>
                <a:cs typeface="Arial"/>
              </a:rPr>
              <a:t>：</a:t>
            </a:r>
            <a:r>
              <a:rPr lang="en-US" sz="1200" i="1">
                <a:solidFill>
                  <a:schemeClr val="tx1"/>
                </a:solidFill>
                <a:latin typeface="等线"/>
                <a:ea typeface="Arial"/>
                <a:cs typeface="Arial"/>
              </a:rPr>
              <a:t>Assessing the Effectiveness of Two Theoretically Motivated Computer-Assisted Reading Interventions in the United Kingdom: GG Rime and GG Phoneme</a:t>
            </a:r>
            <a:r>
              <a:rPr lang="fi-FI" sz="1200" i="1">
                <a:solidFill>
                  <a:schemeClr val="tx1"/>
                </a:solidFill>
                <a:latin typeface="等线"/>
                <a:ea typeface="Arial"/>
                <a:cs typeface="Arial"/>
              </a:rPr>
              <a:t> </a:t>
            </a:r>
            <a:r>
              <a:rPr lang="en-US" sz="1200" i="0">
                <a:solidFill>
                  <a:schemeClr val="tx1"/>
                </a:solidFill>
                <a:latin typeface="Times New Roman"/>
                <a:ea typeface="Arial"/>
                <a:cs typeface="Times New Roman"/>
              </a:rPr>
              <a:t>for more information.</a:t>
            </a:r>
            <a:r>
              <a:rPr lang="en-US" sz="1200">
                <a:solidFill>
                  <a:schemeClr val="tx1"/>
                </a:solidFill>
                <a:latin typeface="等线"/>
                <a:ea typeface="Arial"/>
                <a:cs typeface="Arial"/>
              </a:rPr>
              <a:t> doi:10.1002/rrq.038</a:t>
            </a:r>
            <a:endParaRPr lang="fi-FI" sz="1200"/>
          </a:p>
          <a:p>
            <a:pPr marL="0" marR="0" indent="0" algn="l" defTabSz="914400">
              <a:lnSpc>
                <a:spcPct val="100000"/>
              </a:lnSpc>
              <a:spcBef>
                <a:spcPts val="0"/>
              </a:spcBef>
              <a:spcAft>
                <a:spcPts val="0"/>
              </a:spcAft>
              <a:buClrTx/>
              <a:buSzTx/>
              <a:buFontTx/>
              <a:buNone/>
              <a:defRPr/>
            </a:pPr>
            <a:endParaRPr lang="en-GB"/>
          </a:p>
          <a:p>
            <a:pPr>
              <a:defRPr/>
            </a:pPr>
            <a:endParaRPr lang="en-GB"/>
          </a:p>
        </p:txBody>
      </p:sp>
    </p:spTree>
  </p:cSld>
</p:notes>
</file>

<file path=ppt/notesSlides/notesSlide5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 name="Rectangle 7"/>
          <p:cNvSpPr>
            <a:spLocks noChangeArrowheads="1" noGrp="1"/>
          </p:cNvSpPr>
          <p:nvPr>
            <p:ph type="sldNum" sz="quarter" idx="5"/>
          </p:nvPr>
        </p:nvSpPr>
        <p:spPr bwMode="auto">
          <a:ln/>
        </p:spPr>
        <p:txBody>
          <a:bodyPr/>
          <a:lstStyle/>
          <a:p>
            <a:pPr marL="0" marR="0" lvl="0" indent="0" algn="r" defTabSz="914400">
              <a:lnSpc>
                <a:spcPct val="100000"/>
              </a:lnSpc>
              <a:spcBef>
                <a:spcPts val="0"/>
              </a:spcBef>
              <a:spcAft>
                <a:spcPts val="0"/>
              </a:spcAft>
              <a:buClrTx/>
              <a:buSzTx/>
              <a:buFontTx/>
              <a:buNone/>
              <a:defRPr/>
            </a:pPr>
            <a:fld id="{3BC71CF1-D69E-424E-94FA-83288ECF7379}" type="slidenum">
              <a:rPr lang="fi-FI" sz="1200" b="0" i="0" u="none" strike="noStrike" cap="none" spc="0">
                <a:ln>
                  <a:noFill/>
                </a:ln>
                <a:solidFill>
                  <a:prstClr val="black"/>
                </a:solidFill>
                <a:latin typeface="Calibri"/>
                <a:ea typeface="Arial"/>
                <a:cs typeface="Arial"/>
              </a:rPr>
              <a:t/>
            </a:fld>
            <a:endParaRPr lang="fi-FI" sz="1200" b="0" i="0" u="none" strike="noStrike" cap="none" spc="0">
              <a:ln>
                <a:noFill/>
              </a:ln>
              <a:solidFill>
                <a:prstClr val="black"/>
              </a:solidFill>
              <a:latin typeface="Calibri"/>
              <a:ea typeface="+mn-ea"/>
              <a:cs typeface="+mn-cs"/>
            </a:endParaRPr>
          </a:p>
        </p:txBody>
      </p:sp>
      <p:sp>
        <p:nvSpPr>
          <p:cNvPr id="1045506" name="Rectangle 2"/>
          <p:cNvSpPr>
            <a:spLocks noChangeArrowheads="1" noChangeAspect="1" noGrp="1" noRot="1" noTextEdit="1"/>
          </p:cNvSpPr>
          <p:nvPr>
            <p:ph type="sldImg"/>
          </p:nvPr>
        </p:nvSpPr>
        <p:spPr bwMode="auto">
          <a:ln/>
        </p:spPr>
      </p:sp>
      <p:sp>
        <p:nvSpPr>
          <p:cNvPr id="1045507" name="Rectangle 3"/>
          <p:cNvSpPr>
            <a:spLocks noChangeArrowheads="1"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en-US" sz="1200">
                <a:solidFill>
                  <a:schemeClr val="tx1"/>
                </a:solidFill>
                <a:latin typeface="等线"/>
                <a:ea typeface="Arial"/>
                <a:cs typeface="Arial"/>
              </a:rPr>
              <a:t>Firstly, I’d like to say thank you for your wonderful speech in Beijing Normal University. It is amazing! I was filled with admiration that you stick to one problem for more than 20 years and apply the research result to help tens of thousands of children with dyslexia. It is my honor to have the pleasure of perusing your work</a:t>
            </a:r>
            <a:r>
              <a:rPr lang="en-US" sz="1200">
                <a:solidFill>
                  <a:schemeClr val="tx1"/>
                </a:solidFill>
                <a:latin typeface="等线"/>
                <a:ea typeface="Arial"/>
                <a:cs typeface="Arial"/>
              </a:rPr>
              <a:t>: </a:t>
            </a:r>
            <a:r>
              <a:rPr lang="en-US" sz="1200" i="1">
                <a:solidFill>
                  <a:schemeClr val="tx1"/>
                </a:solidFill>
                <a:latin typeface="等线"/>
                <a:ea typeface="Arial"/>
                <a:cs typeface="Arial"/>
              </a:rPr>
              <a:t>In search of a science-based application: A learning tool for reading acquisition </a:t>
            </a:r>
            <a:r>
              <a:rPr lang="en-US" sz="1200">
                <a:solidFill>
                  <a:schemeClr val="tx1"/>
                </a:solidFill>
                <a:latin typeface="等线"/>
                <a:ea typeface="Arial"/>
                <a:cs typeface="Arial"/>
              </a:rPr>
              <a:t>after the lecture. I learned a lot from this article.</a:t>
            </a:r>
            <a:endParaRPr/>
          </a:p>
          <a:p>
            <a:pPr marL="0" marR="0" indent="0" algn="l" defTabSz="914400">
              <a:lnSpc>
                <a:spcPct val="100000"/>
              </a:lnSpc>
              <a:spcBef>
                <a:spcPts val="0"/>
              </a:spcBef>
              <a:spcAft>
                <a:spcPts val="0"/>
              </a:spcAft>
              <a:buClrTx/>
              <a:buSzTx/>
              <a:buFontTx/>
              <a:buNone/>
              <a:defRPr/>
            </a:pPr>
            <a:r>
              <a:rPr lang="en-US" sz="1200">
                <a:solidFill>
                  <a:schemeClr val="tx1"/>
                </a:solidFill>
                <a:latin typeface="等线"/>
                <a:ea typeface="Arial"/>
                <a:cs typeface="Arial"/>
              </a:rPr>
              <a:t>Finally, shall I express my respect to your huge project? It tells us how to use scientific methods to prevent at risk children with dyslexia. I hope GG could apply to Chinese children to learn Pinyin also. Thank you for your knowledge bringing to us! </a:t>
            </a:r>
            <a:endParaRPr lang="en-GB"/>
          </a:p>
          <a:p>
            <a:pPr>
              <a:defRPr/>
            </a:pPr>
            <a:endParaRPr lang="en-GB"/>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8" name="Shape 388"/>
          <p:cNvSpPr>
            <a:spLocks noChangeAspect="1" noGrp="1" noRot="1"/>
          </p:cNvSpPr>
          <p:nvPr>
            <p:ph type="sldImg"/>
          </p:nvPr>
        </p:nvSpPr>
        <p:spPr bwMode="auto">
          <a:prstGeom prst="rect">
            <a:avLst/>
          </a:prstGeom>
        </p:spPr>
        <p:txBody>
          <a:bodyPr/>
          <a:lstStyle/>
          <a:p>
            <a:pPr>
              <a:defRPr/>
            </a:pPr>
            <a:endParaRPr/>
          </a:p>
        </p:txBody>
      </p:sp>
      <p:sp>
        <p:nvSpPr>
          <p:cNvPr id="389" name="Shape 389"/>
          <p:cNvSpPr>
            <a:spLocks noGrp="1"/>
          </p:cNvSpPr>
          <p:nvPr>
            <p:ph type="body" sz="quarter" idx="1"/>
          </p:nvPr>
        </p:nvSpPr>
        <p:spPr bwMode="auto">
          <a:prstGeom prst="rect">
            <a:avLst/>
          </a:prstGeom>
        </p:spPr>
        <p:txBody>
          <a:bodyPr/>
          <a:lstStyle/>
          <a:p>
            <a:pPr>
              <a:defRPr/>
            </a:pPr>
            <a:r>
              <a:rPr/>
              <a:t>Pseudoword</a:t>
            </a:r>
            <a:r>
              <a:rPr/>
              <a:t> reading accuracy could reveal the grapheme-phoneme correspondence in languages.</a:t>
            </a:r>
            <a:endParaRPr/>
          </a:p>
          <a:p>
            <a:pPr>
              <a:defRPr/>
            </a:pPr>
            <a:r>
              <a:rPr/>
              <a:t>The higher percent correct of </a:t>
            </a:r>
            <a:r>
              <a:rPr/>
              <a:t>pseudoword</a:t>
            </a:r>
            <a:r>
              <a:rPr/>
              <a:t> reading means the more consistent G-P correspondences in the language.</a:t>
            </a:r>
            <a:endParaRPr/>
          </a:p>
          <a:p>
            <a:pPr>
              <a:defRPr/>
            </a:pPr>
            <a:endParaRPr/>
          </a:p>
          <a:p>
            <a:pPr>
              <a:defRPr/>
            </a:pPr>
            <a:r>
              <a:rPr/>
              <a:t>The table indicates that English student do worse in </a:t>
            </a:r>
            <a:r>
              <a:rPr/>
              <a:t>pseudoword</a:t>
            </a:r>
            <a:r>
              <a:rPr/>
              <a:t> reading than the others. Nearly grade 4 in English can catch up with grade 1 or 2 in Finnish and other languages.</a:t>
            </a:r>
            <a:endParaRPr/>
          </a:p>
          <a:p>
            <a:pPr>
              <a:defRPr/>
            </a:pPr>
            <a:r>
              <a:rPr/>
              <a:t>Students reading French do the best, but this may not due to the </a:t>
            </a:r>
            <a:r>
              <a:rPr/>
              <a:t>simpleness</a:t>
            </a:r>
            <a:r>
              <a:rPr/>
              <a:t> of French. Instead, the advanced education in France may play a more important role. </a:t>
            </a:r>
            <a:endParaRPr/>
          </a:p>
        </p:txBody>
      </p:sp>
    </p:spTree>
  </p:cSld>
</p:notes>
</file>

<file path=ppt/notesSlides/notesSlide6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US"/>
              <a:t>The penetration rate of </a:t>
            </a:r>
            <a:r>
              <a:rPr lang="en-US"/>
              <a:t>smart phone is high in China.There are some differences between </a:t>
            </a:r>
            <a:r>
              <a:rPr lang="fi-FI"/>
              <a:t>GraphoGame</a:t>
            </a:r>
            <a:r>
              <a:rPr lang="en-US"/>
              <a:t>'s popularization in </a:t>
            </a:r>
            <a:r>
              <a:rPr lang="en-US"/>
              <a:t>Africa and in China.I think in China,the difficulty is how to popularize the game.Because China has a totally extensive area and it's hard to popularize the game without help from the government.</a:t>
            </a:r>
            <a:endParaRPr/>
          </a:p>
        </p:txBody>
      </p:sp>
    </p:spTree>
  </p:cSld>
</p:notes>
</file>

<file path=ppt/notesSlides/notesSlide6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r>
              <a:rPr lang="en-US"/>
              <a:t>Our global network with</a:t>
            </a:r>
            <a:r>
              <a:rPr lang="en-US"/>
              <a:t> activities in</a:t>
            </a:r>
            <a:r>
              <a:rPr lang="en-US"/>
              <a:t> 20 countries.</a:t>
            </a:r>
            <a:endParaRPr/>
          </a:p>
        </p:txBody>
      </p:sp>
      <p:sp>
        <p:nvSpPr>
          <p:cNvPr id="4" name="Slide Number Placeholder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6E00F89B-C84C-4944-8C36-8C5F676E6E7E}" type="slidenum">
              <a:rPr lang="en-US" sz="1200" b="0" i="0" u="none" strike="noStrike" cap="none" spc="0">
                <a:ln>
                  <a:noFill/>
                </a:ln>
                <a:solidFill>
                  <a:prstClr val="black"/>
                </a:solidFill>
                <a:latin typeface="Calibri"/>
                <a:ea typeface="Arial"/>
                <a:cs typeface="Arial"/>
              </a:rPr>
              <a:t/>
            </a:fld>
            <a:endParaRPr lang="en-US" sz="1200" b="0" i="0" u="none" strike="noStrike" cap="none" spc="0">
              <a:ln>
                <a:noFill/>
              </a:ln>
              <a:solidFill>
                <a:prstClr val="black"/>
              </a:solidFill>
              <a:latin typeface="Calibri"/>
              <a:ea typeface="+mn-ea"/>
              <a:cs typeface="+mn-cs"/>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96" name="Shape 396"/>
          <p:cNvSpPr>
            <a:spLocks noChangeAspect="1" noGrp="1" noRot="1"/>
          </p:cNvSpPr>
          <p:nvPr>
            <p:ph type="sldImg"/>
          </p:nvPr>
        </p:nvSpPr>
        <p:spPr bwMode="auto">
          <a:prstGeom prst="rect">
            <a:avLst/>
          </a:prstGeom>
        </p:spPr>
        <p:txBody>
          <a:bodyPr/>
          <a:lstStyle/>
          <a:p>
            <a:pPr>
              <a:defRPr/>
            </a:pPr>
            <a:endParaRPr/>
          </a:p>
        </p:txBody>
      </p:sp>
      <p:sp>
        <p:nvSpPr>
          <p:cNvPr id="397" name="Shape 397"/>
          <p:cNvSpPr>
            <a:spLocks noGrp="1"/>
          </p:cNvSpPr>
          <p:nvPr>
            <p:ph type="body" sz="quarter" idx="1"/>
          </p:nvPr>
        </p:nvSpPr>
        <p:spPr bwMode="auto">
          <a:prstGeom prst="rect">
            <a:avLst/>
          </a:prstGeom>
        </p:spPr>
        <p:txBody>
          <a:bodyPr/>
          <a:lstStyle/>
          <a:p>
            <a:pPr>
              <a:defRPr/>
            </a:pPr>
            <a:r>
              <a:rPr/>
              <a:t>During the first year of learning language, Finnish learners do best in </a:t>
            </a:r>
            <a:r>
              <a:rPr/>
              <a:t>nonword</a:t>
            </a:r>
            <a:r>
              <a:rPr/>
              <a:t> reading.</a:t>
            </a:r>
            <a:endParaRPr/>
          </a:p>
          <a:p>
            <a:pPr>
              <a:defRPr/>
            </a:pPr>
            <a:r>
              <a:rPr/>
              <a:t>This indicates that Finnish has the most consistent G-P correspondences and the </a:t>
            </a:r>
            <a:r>
              <a:rPr/>
              <a:t>orthographie</a:t>
            </a:r>
            <a:r>
              <a:rPr/>
              <a:t> is the simplest.</a:t>
            </a:r>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20" name="Shape 520"/>
          <p:cNvSpPr>
            <a:spLocks noChangeAspect="1" noGrp="1" noRot="1"/>
          </p:cNvSpPr>
          <p:nvPr>
            <p:ph type="sldImg"/>
          </p:nvPr>
        </p:nvSpPr>
        <p:spPr bwMode="auto">
          <a:prstGeom prst="rect">
            <a:avLst/>
          </a:prstGeom>
        </p:spPr>
        <p:txBody>
          <a:bodyPr/>
          <a:lstStyle/>
          <a:p>
            <a:pPr>
              <a:defRPr/>
            </a:pPr>
            <a:endParaRPr/>
          </a:p>
        </p:txBody>
      </p:sp>
      <p:sp>
        <p:nvSpPr>
          <p:cNvPr id="521" name="Shape 521"/>
          <p:cNvSpPr>
            <a:spLocks noGrp="1"/>
          </p:cNvSpPr>
          <p:nvPr>
            <p:ph type="body" sz="quarter" idx="1"/>
          </p:nvPr>
        </p:nvSpPr>
        <p:spPr bwMode="auto">
          <a:prstGeom prst="rect">
            <a:avLst/>
          </a:prstGeom>
        </p:spPr>
        <p:txBody>
          <a:bodyPr/>
          <a:lstStyle/>
          <a:p>
            <a:pPr>
              <a:defRPr/>
            </a:pPr>
            <a:r>
              <a:rPr/>
              <a:t>The figures clearly indicate the reading accuracy development in Finland. </a:t>
            </a:r>
            <a:endParaRPr/>
          </a:p>
          <a:p>
            <a:pPr>
              <a:defRPr/>
            </a:pPr>
            <a:r>
              <a:rPr/>
              <a:t>For individual development, it might be a good idea to put an average level of development in the figure and highlight it. Thus not only could we easily figure out the individual difference but also the characteristic of a person’s development by comparing his line with the average one. </a:t>
            </a:r>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26" name="Shape 526"/>
          <p:cNvSpPr>
            <a:spLocks noChangeAspect="1" noGrp="1" noRot="1"/>
          </p:cNvSpPr>
          <p:nvPr>
            <p:ph type="sldImg"/>
          </p:nvPr>
        </p:nvSpPr>
        <p:spPr bwMode="auto">
          <a:prstGeom prst="rect">
            <a:avLst/>
          </a:prstGeom>
        </p:spPr>
        <p:txBody>
          <a:bodyPr/>
          <a:lstStyle/>
          <a:p>
            <a:pPr>
              <a:defRPr/>
            </a:pPr>
            <a:endParaRPr/>
          </a:p>
        </p:txBody>
      </p:sp>
      <p:sp>
        <p:nvSpPr>
          <p:cNvPr id="527" name="Shape 527"/>
          <p:cNvSpPr>
            <a:spLocks noGrp="1"/>
          </p:cNvSpPr>
          <p:nvPr>
            <p:ph type="body" sz="quarter" idx="1"/>
          </p:nvPr>
        </p:nvSpPr>
        <p:spPr bwMode="auto">
          <a:prstGeom prst="rect">
            <a:avLst/>
          </a:prstGeom>
        </p:spPr>
        <p:txBody>
          <a:bodyPr/>
          <a:lstStyle/>
          <a:p>
            <a:pPr>
              <a:defRPr/>
            </a:pPr>
            <a:r>
              <a:rPr/>
              <a:t>Here we attach great importance to education which plays a significant role in the reading acquisition.</a:t>
            </a:r>
            <a:endParaRPr/>
          </a:p>
          <a:p>
            <a:pPr>
              <a:defRPr/>
            </a:pPr>
            <a:r>
              <a:rPr/>
              <a:t>It might be a good idea to put the two kinds of reasons a little bit further. For example, what is the detailed information about the educational environment in Finland? Why is it so good in education? And what does the biological reasons mean exactly? </a:t>
            </a:r>
            <a:endParaRPr/>
          </a:p>
          <a:p>
            <a:pPr>
              <a:defRPr/>
            </a:pPr>
            <a:r>
              <a:rPr/>
              <a:t>Of course, it is okay to put it in a narrative way instead of putting it into the ppt. </a:t>
            </a:r>
            <a:endParaRPr/>
          </a:p>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 userDrawn="1">
  <p:cSld name="Otsikkodia">
    <p:spTree>
      <p:nvGrpSpPr>
        <p:cNvPr id="1" name=""/>
        <p:cNvGrpSpPr/>
        <p:nvPr/>
      </p:nvGrpSpPr>
      <p:grpSpPr bwMode="auto">
        <a:xfrm>
          <a:off x="0" y="0"/>
          <a:ext cx="0" cy="0"/>
          <a:chOff x="0" y="0"/>
          <a:chExt cx="0" cy="0"/>
        </a:xfrm>
      </p:grpSpPr>
      <p:sp>
        <p:nvSpPr>
          <p:cNvPr id="11" name="Shape 11"/>
          <p:cNvSpPr>
            <a:spLocks noGrp="1"/>
          </p:cNvSpPr>
          <p:nvPr>
            <p:ph type="title" hasCustomPrompt="1"/>
          </p:nvPr>
        </p:nvSpPr>
        <p:spPr bwMode="auto">
          <a:xfrm>
            <a:off x="685800" y="2130425"/>
            <a:ext cx="7772400" cy="1470025"/>
          </a:xfrm>
          <a:prstGeom prst="rect">
            <a:avLst/>
          </a:prstGeom>
        </p:spPr>
        <p:txBody>
          <a:bodyPr/>
          <a:lstStyle/>
          <a:p>
            <a:pPr>
              <a:defRPr/>
            </a:pPr>
            <a:r>
              <a:rPr/>
              <a:t>标题文本</a:t>
            </a:r>
            <a:endParaRPr/>
          </a:p>
        </p:txBody>
      </p:sp>
      <p:sp>
        <p:nvSpPr>
          <p:cNvPr id="12" name="Shape 12"/>
          <p:cNvSpPr>
            <a:spLocks noGrp="1"/>
          </p:cNvSpPr>
          <p:nvPr>
            <p:ph type="body" sz="quarter" idx="1" hasCustomPrompt="1"/>
          </p:nvPr>
        </p:nvSpPr>
        <p:spPr bwMode="auto">
          <a:xfrm>
            <a:off x="1371600" y="3886200"/>
            <a:ext cx="6400800" cy="1752599"/>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3" name="Shape 13"/>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ko ja pystysuora teksti">
    <p:spTree>
      <p:nvGrpSpPr>
        <p:cNvPr id="1" name=""/>
        <p:cNvGrpSpPr/>
        <p:nvPr/>
      </p:nvGrpSpPr>
      <p:grpSpPr bwMode="auto">
        <a:xfrm>
          <a:off x="0" y="0"/>
          <a:ext cx="0" cy="0"/>
          <a:chOff x="0" y="0"/>
          <a:chExt cx="0" cy="0"/>
        </a:xfrm>
      </p:grpSpPr>
      <p:sp>
        <p:nvSpPr>
          <p:cNvPr id="92" name="Shape 92"/>
          <p:cNvSpPr>
            <a:spLocks noGrp="1"/>
          </p:cNvSpPr>
          <p:nvPr>
            <p:ph type="title" hasCustomPrompt="1"/>
          </p:nvPr>
        </p:nvSpPr>
        <p:spPr bwMode="auto">
          <a:prstGeom prst="rect">
            <a:avLst/>
          </a:prstGeom>
        </p:spPr>
        <p:txBody>
          <a:bodyPr/>
          <a:lstStyle/>
          <a:p>
            <a:pPr>
              <a:defRPr/>
            </a:pPr>
            <a:r>
              <a:rPr/>
              <a:t>标题文本</a:t>
            </a:r>
            <a:endParaRPr/>
          </a:p>
        </p:txBody>
      </p:sp>
      <p:sp>
        <p:nvSpPr>
          <p:cNvPr id="93" name="Shape 93"/>
          <p:cNvSpPr>
            <a:spLocks noGrp="1"/>
          </p:cNvSpPr>
          <p:nvPr>
            <p:ph type="body" idx="1" hasCustomPrompt="1"/>
          </p:nvPr>
        </p:nvSpPr>
        <p:spPr bwMode="auto">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94" name="Shape 94"/>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Pystysuora otsikko ja teksti">
    <p:spTree>
      <p:nvGrpSpPr>
        <p:cNvPr id="1" name=""/>
        <p:cNvGrpSpPr/>
        <p:nvPr/>
      </p:nvGrpSpPr>
      <p:grpSpPr bwMode="auto">
        <a:xfrm>
          <a:off x="0" y="0"/>
          <a:ext cx="0" cy="0"/>
          <a:chOff x="0" y="0"/>
          <a:chExt cx="0" cy="0"/>
        </a:xfrm>
      </p:grpSpPr>
      <p:sp>
        <p:nvSpPr>
          <p:cNvPr id="101" name="Shape 101"/>
          <p:cNvSpPr>
            <a:spLocks noGrp="1"/>
          </p:cNvSpPr>
          <p:nvPr>
            <p:ph type="title" hasCustomPrompt="1"/>
          </p:nvPr>
        </p:nvSpPr>
        <p:spPr bwMode="auto">
          <a:xfrm>
            <a:off x="6629400" y="274638"/>
            <a:ext cx="2057400" cy="5851526"/>
          </a:xfrm>
          <a:prstGeom prst="rect">
            <a:avLst/>
          </a:prstGeom>
        </p:spPr>
        <p:txBody>
          <a:bodyPr/>
          <a:lstStyle/>
          <a:p>
            <a:pPr>
              <a:defRPr/>
            </a:pPr>
            <a:r>
              <a:rPr/>
              <a:t>标题文本</a:t>
            </a:r>
            <a:endParaRPr/>
          </a:p>
        </p:txBody>
      </p:sp>
      <p:sp>
        <p:nvSpPr>
          <p:cNvPr id="102" name="Shape 102"/>
          <p:cNvSpPr>
            <a:spLocks noGrp="1"/>
          </p:cNvSpPr>
          <p:nvPr>
            <p:ph type="body" idx="1" hasCustomPrompt="1"/>
          </p:nvPr>
        </p:nvSpPr>
        <p:spPr bwMode="auto">
          <a:xfrm>
            <a:off x="457200" y="274638"/>
            <a:ext cx="6019800" cy="5851526"/>
          </a:xfrm>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03" name="Shape 103"/>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ko ja kaavio">
    <p:spTree>
      <p:nvGrpSpPr>
        <p:cNvPr id="1" name=""/>
        <p:cNvGrpSpPr/>
        <p:nvPr/>
      </p:nvGrpSpPr>
      <p:grpSpPr bwMode="auto">
        <a:xfrm>
          <a:off x="0" y="0"/>
          <a:ext cx="0" cy="0"/>
          <a:chOff x="0" y="0"/>
          <a:chExt cx="0" cy="0"/>
        </a:xfrm>
      </p:grpSpPr>
      <p:sp>
        <p:nvSpPr>
          <p:cNvPr id="110" name="Shape 110"/>
          <p:cNvSpPr>
            <a:spLocks noGrp="1"/>
          </p:cNvSpPr>
          <p:nvPr>
            <p:ph type="title" hasCustomPrompt="1"/>
          </p:nvPr>
        </p:nvSpPr>
        <p:spPr bwMode="auto">
          <a:xfrm>
            <a:off x="685800" y="609600"/>
            <a:ext cx="7772400" cy="1143000"/>
          </a:xfrm>
          <a:prstGeom prst="rect">
            <a:avLst/>
          </a:prstGeom>
        </p:spPr>
        <p:txBody>
          <a:bodyPr/>
          <a:lstStyle/>
          <a:p>
            <a:pPr>
              <a:defRPr/>
            </a:pPr>
            <a:r>
              <a:rPr/>
              <a:t>标题文本</a:t>
            </a:r>
            <a:endParaRPr/>
          </a:p>
        </p:txBody>
      </p:sp>
      <p:sp>
        <p:nvSpPr>
          <p:cNvPr id="111" name="Shape 111"/>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ko, sisältö ja teksti">
    <p:spTree>
      <p:nvGrpSpPr>
        <p:cNvPr id="1" name=""/>
        <p:cNvGrpSpPr/>
        <p:nvPr/>
      </p:nvGrpSpPr>
      <p:grpSpPr bwMode="auto">
        <a:xfrm>
          <a:off x="0" y="0"/>
          <a:ext cx="0" cy="0"/>
          <a:chOff x="0" y="0"/>
          <a:chExt cx="0" cy="0"/>
        </a:xfrm>
      </p:grpSpPr>
      <p:sp>
        <p:nvSpPr>
          <p:cNvPr id="118" name="Shape 118"/>
          <p:cNvSpPr>
            <a:spLocks noGrp="1"/>
          </p:cNvSpPr>
          <p:nvPr>
            <p:ph type="title" hasCustomPrompt="1"/>
          </p:nvPr>
        </p:nvSpPr>
        <p:spPr bwMode="auto">
          <a:prstGeom prst="rect">
            <a:avLst/>
          </a:prstGeom>
        </p:spPr>
        <p:txBody>
          <a:bodyPr/>
          <a:lstStyle/>
          <a:p>
            <a:pPr>
              <a:defRPr/>
            </a:pPr>
            <a:r>
              <a:rPr/>
              <a:t>标题文本</a:t>
            </a:r>
            <a:endParaRPr/>
          </a:p>
        </p:txBody>
      </p:sp>
      <p:sp>
        <p:nvSpPr>
          <p:cNvPr id="119" name="Shape 119"/>
          <p:cNvSpPr>
            <a:spLocks noGrp="1"/>
          </p:cNvSpPr>
          <p:nvPr>
            <p:ph type="body" sz="half" idx="1" hasCustomPrompt="1"/>
          </p:nvPr>
        </p:nvSpPr>
        <p:spPr bwMode="auto">
          <a:xfrm>
            <a:off x="457200" y="1600200"/>
            <a:ext cx="4038600" cy="4525963"/>
          </a:xfrm>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20" name="Shape 120"/>
          <p:cNvSpPr>
            <a:spLocks noGrp="1"/>
          </p:cNvSpPr>
          <p:nvPr>
            <p:ph type="body" sz="half" idx="13"/>
          </p:nvPr>
        </p:nvSpPr>
        <p:spPr bwMode="auto">
          <a:xfrm>
            <a:off x="4648200" y="1600200"/>
            <a:ext cx="4038600" cy="4525963"/>
          </a:xfrm>
          <a:prstGeom prst="rect">
            <a:avLst/>
          </a:prstGeom>
        </p:spPr>
        <p:txBody>
          <a:bodyPr/>
          <a:lstStyle/>
          <a:p>
            <a:pPr>
              <a:defRPr/>
            </a:pPr>
            <a:endParaRPr/>
          </a:p>
        </p:txBody>
      </p:sp>
      <p:sp>
        <p:nvSpPr>
          <p:cNvPr id="121" name="Shape 121"/>
          <p:cNvSpPr>
            <a:spLocks noGrp="1"/>
          </p:cNvSpPr>
          <p:nvPr>
            <p:ph type="sldNum" sz="quarter" idx="2"/>
          </p:nvPr>
        </p:nvSpPr>
        <p:spPr bwMode="auto">
          <a:xfrm>
            <a:off x="8422818" y="6348730"/>
            <a:ext cx="263983" cy="269240"/>
          </a:xfrm>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ko ja taulukko">
    <p:spTree>
      <p:nvGrpSpPr>
        <p:cNvPr id="1" name=""/>
        <p:cNvGrpSpPr/>
        <p:nvPr/>
      </p:nvGrpSpPr>
      <p:grpSpPr bwMode="auto">
        <a:xfrm>
          <a:off x="0" y="0"/>
          <a:ext cx="0" cy="0"/>
          <a:chOff x="0" y="0"/>
          <a:chExt cx="0" cy="0"/>
        </a:xfrm>
      </p:grpSpPr>
      <p:sp>
        <p:nvSpPr>
          <p:cNvPr id="128" name="Shape 128"/>
          <p:cNvSpPr>
            <a:spLocks noGrp="1"/>
          </p:cNvSpPr>
          <p:nvPr>
            <p:ph type="title" hasCustomPrompt="1"/>
          </p:nvPr>
        </p:nvSpPr>
        <p:spPr bwMode="auto">
          <a:xfrm>
            <a:off x="685800" y="609600"/>
            <a:ext cx="7772400" cy="1143000"/>
          </a:xfrm>
          <a:prstGeom prst="rect">
            <a:avLst/>
          </a:prstGeom>
        </p:spPr>
        <p:txBody>
          <a:bodyPr/>
          <a:lstStyle/>
          <a:p>
            <a:pPr>
              <a:defRPr/>
            </a:pPr>
            <a:r>
              <a:rPr/>
              <a:t>标题文本</a:t>
            </a:r>
            <a:endParaRPr/>
          </a:p>
        </p:txBody>
      </p:sp>
      <p:sp>
        <p:nvSpPr>
          <p:cNvPr id="129" name="Shape 129"/>
          <p:cNvSpPr>
            <a:spLocks noGrp="1"/>
          </p:cNvSpPr>
          <p:nvPr>
            <p:ph type="sldNum" sz="quarter" idx="2"/>
          </p:nvPr>
        </p:nvSpPr>
        <p:spPr bwMode="auto">
          <a:xfrm>
            <a:off x="8194218" y="6342380"/>
            <a:ext cx="263983" cy="269240"/>
          </a:xfrm>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Sisältö">
    <p:spTree>
      <p:nvGrpSpPr>
        <p:cNvPr id="1" name=""/>
        <p:cNvGrpSpPr/>
        <p:nvPr/>
      </p:nvGrpSpPr>
      <p:grpSpPr bwMode="auto">
        <a:xfrm>
          <a:off x="0" y="0"/>
          <a:ext cx="0" cy="0"/>
          <a:chOff x="0" y="0"/>
          <a:chExt cx="0" cy="0"/>
        </a:xfrm>
      </p:grpSpPr>
      <p:sp>
        <p:nvSpPr>
          <p:cNvPr id="136" name="Shape 136"/>
          <p:cNvSpPr>
            <a:spLocks noGrp="1"/>
          </p:cNvSpPr>
          <p:nvPr>
            <p:ph type="body" idx="1" hasCustomPrompt="1"/>
          </p:nvPr>
        </p:nvSpPr>
        <p:spPr bwMode="auto">
          <a:xfrm>
            <a:off x="457200" y="274638"/>
            <a:ext cx="8229600" cy="5851526"/>
          </a:xfrm>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37" name="Shape 137"/>
          <p:cNvSpPr>
            <a:spLocks noGrp="1"/>
          </p:cNvSpPr>
          <p:nvPr>
            <p:ph type="sldNum" sz="quarter" idx="2"/>
          </p:nvPr>
        </p:nvSpPr>
        <p:spPr bwMode="auto">
          <a:xfrm>
            <a:off x="8422818" y="6348730"/>
            <a:ext cx="263983" cy="269240"/>
          </a:xfrm>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标题幻灯片">
    <p:spTree>
      <p:nvGrpSpPr>
        <p:cNvPr id="1" name=""/>
        <p:cNvGrpSpPr/>
        <p:nvPr/>
      </p:nvGrpSpPr>
      <p:grpSpPr bwMode="auto">
        <a:xfrm>
          <a:off x="0" y="0"/>
          <a:ext cx="0" cy="0"/>
          <a:chOff x="0" y="0"/>
          <a:chExt cx="0" cy="0"/>
        </a:xfrm>
      </p:grpSpPr>
      <p:sp>
        <p:nvSpPr>
          <p:cNvPr id="144" name="Shape 144"/>
          <p:cNvSpPr>
            <a:spLocks noGrp="1"/>
          </p:cNvSpPr>
          <p:nvPr>
            <p:ph type="title" hasCustomPrompt="1"/>
          </p:nvPr>
        </p:nvSpPr>
        <p:spPr bwMode="auto">
          <a:xfrm>
            <a:off x="1143000" y="1699022"/>
            <a:ext cx="6858000" cy="1790700"/>
          </a:xfrm>
          <a:prstGeom prst="rect">
            <a:avLst/>
          </a:prstGeom>
        </p:spPr>
        <p:txBody>
          <a:bodyPr lIns="34289" tIns="34289" rIns="34289" bIns="34289" anchor="b"/>
          <a:lstStyle>
            <a:lvl1pPr>
              <a:lnSpc>
                <a:spcPct val="90000"/>
              </a:lnSpc>
              <a:defRPr sz="6000">
                <a:latin typeface="Calibri Light"/>
                <a:ea typeface="Calibri Light"/>
                <a:cs typeface="Calibri Light"/>
              </a:defRPr>
            </a:lvl1pPr>
          </a:lstStyle>
          <a:p>
            <a:pPr>
              <a:defRPr/>
            </a:pPr>
            <a:r>
              <a:rPr/>
              <a:t>标题文本</a:t>
            </a:r>
            <a:endParaRPr/>
          </a:p>
        </p:txBody>
      </p:sp>
      <p:sp>
        <p:nvSpPr>
          <p:cNvPr id="145" name="Shape 145"/>
          <p:cNvSpPr>
            <a:spLocks noGrp="1"/>
          </p:cNvSpPr>
          <p:nvPr>
            <p:ph type="body" sz="quarter" idx="1" hasCustomPrompt="1"/>
          </p:nvPr>
        </p:nvSpPr>
        <p:spPr bwMode="auto">
          <a:xfrm>
            <a:off x="1143000" y="3558778"/>
            <a:ext cx="6858000" cy="1241822"/>
          </a:xfrm>
          <a:prstGeom prst="rect">
            <a:avLst/>
          </a:prstGeom>
        </p:spPr>
        <p:txBody>
          <a:bodyPr lIns="34289" tIns="34289" rIns="34289" bIns="34289"/>
          <a:lstStyle>
            <a:lvl1pPr marL="0" indent="0" algn="ctr">
              <a:lnSpc>
                <a:spcPct val="90000"/>
              </a:lnSpc>
              <a:spcBef>
                <a:spcPts val="1000"/>
              </a:spcBef>
              <a:buSzTx/>
              <a:buFontTx/>
              <a:buNone/>
              <a:defRPr sz="2400"/>
            </a:lvl1pPr>
            <a:lvl2pPr marL="0" indent="457200" algn="ctr">
              <a:lnSpc>
                <a:spcPct val="90000"/>
              </a:lnSpc>
              <a:spcBef>
                <a:spcPts val="1000"/>
              </a:spcBef>
              <a:buSzTx/>
              <a:buFontTx/>
              <a:buNone/>
              <a:defRPr sz="2400"/>
            </a:lvl2pPr>
            <a:lvl3pPr marL="0" indent="914400" algn="ctr">
              <a:lnSpc>
                <a:spcPct val="90000"/>
              </a:lnSpc>
              <a:spcBef>
                <a:spcPts val="1000"/>
              </a:spcBef>
              <a:buSzTx/>
              <a:buFontTx/>
              <a:buNone/>
              <a:defRPr sz="2400"/>
            </a:lvl3pPr>
            <a:lvl4pPr marL="0" indent="1371600" algn="ctr">
              <a:lnSpc>
                <a:spcPct val="90000"/>
              </a:lnSpc>
              <a:spcBef>
                <a:spcPts val="1000"/>
              </a:spcBef>
              <a:buSzTx/>
              <a:buFontTx/>
              <a:buNone/>
              <a:defRPr sz="2400"/>
            </a:lvl4pPr>
            <a:lvl5pPr marL="0" indent="1828800" algn="ctr">
              <a:lnSpc>
                <a:spcPct val="90000"/>
              </a:lnSpc>
              <a:spcBef>
                <a:spcPts val="1000"/>
              </a:spcBef>
              <a:buSzTx/>
              <a:buFontTx/>
              <a:buNone/>
              <a:defRPr sz="2400"/>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46" name="Shape 146"/>
          <p:cNvSpPr>
            <a:spLocks noGrp="1"/>
          </p:cNvSpPr>
          <p:nvPr>
            <p:ph type="sldNum" sz="quarter" idx="2"/>
          </p:nvPr>
        </p:nvSpPr>
        <p:spPr bwMode="auto">
          <a:xfrm>
            <a:off x="8274228" y="5638244"/>
            <a:ext cx="241122" cy="246381"/>
          </a:xfrm>
          <a:prstGeom prst="rect">
            <a:avLst/>
          </a:prstGeom>
        </p:spPr>
        <p:txBody>
          <a:bodyPr lIns="34289" tIns="34289" rIns="34289" bIns="34289"/>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标题和内容">
    <p:spTree>
      <p:nvGrpSpPr>
        <p:cNvPr id="1" name=""/>
        <p:cNvGrpSpPr/>
        <p:nvPr/>
      </p:nvGrpSpPr>
      <p:grpSpPr bwMode="auto">
        <a:xfrm>
          <a:off x="0" y="0"/>
          <a:ext cx="0" cy="0"/>
          <a:chOff x="0" y="0"/>
          <a:chExt cx="0" cy="0"/>
        </a:xfrm>
      </p:grpSpPr>
      <p:sp>
        <p:nvSpPr>
          <p:cNvPr id="153" name="Shape 153"/>
          <p:cNvSpPr>
            <a:spLocks noGrp="1"/>
          </p:cNvSpPr>
          <p:nvPr>
            <p:ph type="title" hasCustomPrompt="1"/>
          </p:nvPr>
        </p:nvSpPr>
        <p:spPr bwMode="auto">
          <a:xfrm>
            <a:off x="628650" y="1131093"/>
            <a:ext cx="7886700" cy="994173"/>
          </a:xfrm>
          <a:prstGeom prst="rect">
            <a:avLst/>
          </a:prstGeom>
        </p:spPr>
        <p:txBody>
          <a:bodyPr lIns="34289" tIns="34289" rIns="34289" bIns="34289"/>
          <a:lstStyle>
            <a:lvl1pPr algn="l">
              <a:lnSpc>
                <a:spcPct val="90000"/>
              </a:lnSpc>
              <a:defRPr>
                <a:latin typeface="Calibri Light"/>
                <a:ea typeface="Calibri Light"/>
                <a:cs typeface="Calibri Light"/>
              </a:defRPr>
            </a:lvl1pPr>
          </a:lstStyle>
          <a:p>
            <a:pPr>
              <a:defRPr/>
            </a:pPr>
            <a:r>
              <a:rPr/>
              <a:t>标题文本</a:t>
            </a:r>
            <a:endParaRPr/>
          </a:p>
        </p:txBody>
      </p:sp>
      <p:sp>
        <p:nvSpPr>
          <p:cNvPr id="154" name="Shape 154"/>
          <p:cNvSpPr>
            <a:spLocks noGrp="1"/>
          </p:cNvSpPr>
          <p:nvPr>
            <p:ph type="body" idx="1" hasCustomPrompt="1"/>
          </p:nvPr>
        </p:nvSpPr>
        <p:spPr bwMode="auto">
          <a:xfrm>
            <a:off x="628650" y="2226468"/>
            <a:ext cx="7886700" cy="3263505"/>
          </a:xfrm>
          <a:prstGeom prst="rect">
            <a:avLst/>
          </a:prstGeom>
        </p:spPr>
        <p:txBody>
          <a:bodyPr lIns="34289" tIns="34289" rIns="34289" bIns="34289"/>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40" indent="-320040">
              <a:lnSpc>
                <a:spcPct val="90000"/>
              </a:lnSpc>
              <a:spcBef>
                <a:spcPts val="1000"/>
              </a:spcBef>
              <a:defRPr sz="2800"/>
            </a:lvl3pPr>
            <a:lvl4pPr marL="1727199" indent="-355600">
              <a:lnSpc>
                <a:spcPct val="90000"/>
              </a:lnSpc>
              <a:spcBef>
                <a:spcPts val="1000"/>
              </a:spcBef>
              <a:buChar char="•"/>
              <a:defRPr sz="2800"/>
            </a:lvl4pPr>
            <a:lvl5pPr marL="2184400" indent="-355600">
              <a:lnSpc>
                <a:spcPct val="90000"/>
              </a:lnSpc>
              <a:spcBef>
                <a:spcPts val="1000"/>
              </a:spcBef>
              <a:buChar char="•"/>
              <a:defRPr sz="2800"/>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55" name="Shape 155"/>
          <p:cNvSpPr>
            <a:spLocks noGrp="1"/>
          </p:cNvSpPr>
          <p:nvPr>
            <p:ph type="sldNum" sz="quarter" idx="2"/>
          </p:nvPr>
        </p:nvSpPr>
        <p:spPr bwMode="auto">
          <a:xfrm>
            <a:off x="8274228" y="5638244"/>
            <a:ext cx="241122" cy="246381"/>
          </a:xfrm>
          <a:prstGeom prst="rect">
            <a:avLst/>
          </a:prstGeom>
        </p:spPr>
        <p:txBody>
          <a:bodyPr lIns="34289" tIns="34289" rIns="34289" bIns="34289"/>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1_标题和内容">
    <p:spTree>
      <p:nvGrpSpPr>
        <p:cNvPr id="1" name=""/>
        <p:cNvGrpSpPr/>
        <p:nvPr/>
      </p:nvGrpSpPr>
      <p:grpSpPr bwMode="auto">
        <a:xfrm>
          <a:off x="0" y="0"/>
          <a:ext cx="0" cy="0"/>
          <a:chOff x="0" y="0"/>
          <a:chExt cx="0" cy="0"/>
        </a:xfrm>
      </p:grpSpPr>
      <p:sp>
        <p:nvSpPr>
          <p:cNvPr id="162" name="Shape 162"/>
          <p:cNvSpPr>
            <a:spLocks noGrp="1"/>
          </p:cNvSpPr>
          <p:nvPr>
            <p:ph type="title" hasCustomPrompt="1"/>
          </p:nvPr>
        </p:nvSpPr>
        <p:spPr bwMode="auto">
          <a:prstGeom prst="rect">
            <a:avLst/>
          </a:prstGeom>
        </p:spPr>
        <p:txBody>
          <a:bodyPr/>
          <a:lstStyle/>
          <a:p>
            <a:pPr>
              <a:defRPr/>
            </a:pPr>
            <a:r>
              <a:rPr/>
              <a:t>标题文本</a:t>
            </a:r>
            <a:endParaRPr/>
          </a:p>
        </p:txBody>
      </p:sp>
      <p:sp>
        <p:nvSpPr>
          <p:cNvPr id="163" name="Shape 163"/>
          <p:cNvSpPr>
            <a:spLocks noGrp="1"/>
          </p:cNvSpPr>
          <p:nvPr>
            <p:ph type="body" idx="1" hasCustomPrompt="1"/>
          </p:nvPr>
        </p:nvSpPr>
        <p:spPr bwMode="auto">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64" name="Shape 164"/>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空白">
    <p:spTree>
      <p:nvGrpSpPr>
        <p:cNvPr id="1" name=""/>
        <p:cNvGrpSpPr/>
        <p:nvPr/>
      </p:nvGrpSpPr>
      <p:grpSpPr bwMode="auto">
        <a:xfrm>
          <a:off x="0" y="0"/>
          <a:ext cx="0" cy="0"/>
          <a:chOff x="0" y="0"/>
          <a:chExt cx="0" cy="0"/>
        </a:xfrm>
      </p:grpSpPr>
      <p:sp>
        <p:nvSpPr>
          <p:cNvPr id="2" name="日期占位符 1"/>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530820CF-B880-4189-942D-D702A7CBA730}" type="datetimeFigureOut">
              <a:rPr lang="zh-CN" sz="1800" b="0" i="0" u="none" strike="noStrike" cap="none" spc="0">
                <a:ln>
                  <a:noFill/>
                </a:ln>
                <a:solidFill>
                  <a:srgbClr val="000000"/>
                </a:solidFill>
                <a:latin typeface="Calibri"/>
              </a:rPr>
              <a:t/>
            </a:fld>
            <a:endParaRPr lang="zh-CN" sz="1800" b="0" i="0" u="none" strike="noStrike" cap="none" spc="0">
              <a:ln>
                <a:noFill/>
              </a:ln>
              <a:solidFill>
                <a:srgbClr val="000000"/>
              </a:solidFill>
              <a:latin typeface="Calibri"/>
            </a:endParaRPr>
          </a:p>
        </p:txBody>
      </p:sp>
      <p:sp>
        <p:nvSpPr>
          <p:cNvPr id="3" name="页脚占位符 2"/>
          <p:cNvSpPr>
            <a:spLocks noGrp="1"/>
          </p:cNvSpPr>
          <p:nvPr>
            <p:ph type="ftr" sz="quarter" idx="11"/>
          </p:nvPr>
        </p:nvSpPr>
        <p:spPr bwMode="auto"/>
        <p:txBody>
          <a:bodyPr/>
          <a:lstStyle/>
          <a:p>
            <a:pPr marL="0" marR="0" lvl="0" indent="0" algn="l" defTabSz="914400">
              <a:lnSpc>
                <a:spcPct val="100000"/>
              </a:lnSpc>
              <a:spcBef>
                <a:spcPts val="0"/>
              </a:spcBef>
              <a:spcAft>
                <a:spcPts val="0"/>
              </a:spcAft>
              <a:buClrTx/>
              <a:buSzTx/>
              <a:buFontTx/>
              <a:buNone/>
              <a:defRPr/>
            </a:pPr>
            <a:endParaRPr lang="zh-CN" sz="1800" b="0" i="0" u="none" strike="noStrike" cap="none" spc="0">
              <a:ln>
                <a:noFill/>
              </a:ln>
              <a:solidFill>
                <a:srgbClr val="000000"/>
              </a:solidFill>
              <a:latin typeface="Calibri"/>
            </a:endParaRPr>
          </a:p>
        </p:txBody>
      </p:sp>
      <p:sp>
        <p:nvSpPr>
          <p:cNvPr id="4" name="灯片编号占位符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0C913308-F349-4B6D-A68A-DD1791B4A57B}" type="slidenum">
              <a:rPr lang="zh-CN" sz="1200" b="0" i="0" u="none" strike="noStrike" cap="none" spc="0">
                <a:ln>
                  <a:noFill/>
                </a:ln>
                <a:solidFill>
                  <a:srgbClr val="888888"/>
                </a:solidFill>
                <a:latin typeface="Calibri"/>
              </a:rPr>
              <a:t/>
            </a:fld>
            <a:endParaRPr lang="zh-CN" sz="1200" b="0" i="0" u="none" strike="noStrike" cap="none" spc="0">
              <a:ln>
                <a:noFill/>
              </a:ln>
              <a:solidFill>
                <a:srgbClr val="888888"/>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ko ja sisältö">
    <p:spTree>
      <p:nvGrpSpPr>
        <p:cNvPr id="1" name=""/>
        <p:cNvGrpSpPr/>
        <p:nvPr/>
      </p:nvGrpSpPr>
      <p:grpSpPr bwMode="auto">
        <a:xfrm>
          <a:off x="0" y="0"/>
          <a:ext cx="0" cy="0"/>
          <a:chOff x="0" y="0"/>
          <a:chExt cx="0" cy="0"/>
        </a:xfrm>
      </p:grpSpPr>
      <p:sp>
        <p:nvSpPr>
          <p:cNvPr id="20" name="Shape 20"/>
          <p:cNvSpPr>
            <a:spLocks noGrp="1"/>
          </p:cNvSpPr>
          <p:nvPr>
            <p:ph type="title" hasCustomPrompt="1"/>
          </p:nvPr>
        </p:nvSpPr>
        <p:spPr bwMode="auto">
          <a:prstGeom prst="rect">
            <a:avLst/>
          </a:prstGeom>
        </p:spPr>
        <p:txBody>
          <a:bodyPr/>
          <a:lstStyle/>
          <a:p>
            <a:pPr>
              <a:defRPr/>
            </a:pPr>
            <a:r>
              <a:rPr/>
              <a:t>标题文本</a:t>
            </a:r>
            <a:endParaRPr/>
          </a:p>
        </p:txBody>
      </p:sp>
      <p:sp>
        <p:nvSpPr>
          <p:cNvPr id="21" name="Shape 21"/>
          <p:cNvSpPr>
            <a:spLocks noGrp="1"/>
          </p:cNvSpPr>
          <p:nvPr>
            <p:ph type="body" idx="1" hasCustomPrompt="1"/>
          </p:nvPr>
        </p:nvSpPr>
        <p:spPr bwMode="auto">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22" name="Shape 22"/>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spTree>
      <p:nvGrpSpPr>
        <p:cNvPr id="1" name=""/>
        <p:cNvGrpSpPr/>
        <p:nvPr/>
      </p:nvGrpSpPr>
      <p:grpSpPr bwMode="auto">
        <a:xfrm>
          <a:off x="0" y="0"/>
          <a:ext cx="0" cy="0"/>
          <a:chOff x="0" y="0"/>
          <a:chExt cx="0" cy="0"/>
        </a:xfrm>
      </p:grpSpPr>
      <p:sp>
        <p:nvSpPr>
          <p:cNvPr id="2" name="标题 1"/>
          <p:cNvSpPr>
            <a:spLocks noGrp="1"/>
          </p:cNvSpPr>
          <p:nvPr>
            <p:ph type="ctrTitle"/>
          </p:nvPr>
        </p:nvSpPr>
        <p:spPr bwMode="auto">
          <a:xfrm>
            <a:off x="685800" y="2130425"/>
            <a:ext cx="7772400" cy="1470025"/>
          </a:xfrm>
        </p:spPr>
        <p:txBody>
          <a:bodyPr/>
          <a:lstStyle/>
          <a:p>
            <a:pPr>
              <a:defRPr/>
            </a:pPr>
            <a:r>
              <a:rPr lang="zh-CN"/>
              <a:t>单击此处编辑母版标题样式</a:t>
            </a:r>
            <a:endParaRPr/>
          </a:p>
        </p:txBody>
      </p:sp>
      <p:sp>
        <p:nvSpPr>
          <p:cNvPr id="3" name="副标题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zh-CN"/>
              <a:t>单击此处编辑母版副标题样式</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idx="1"/>
          </p:nvPr>
        </p:nvSpPr>
        <p:spPr bwMode="auto"/>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节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722313" y="4406900"/>
            <a:ext cx="7772400" cy="1362075"/>
          </a:xfrm>
        </p:spPr>
        <p:txBody>
          <a:bodyPr anchor="t"/>
          <a:lstStyle>
            <a:lvl1pPr algn="l">
              <a:defRPr sz="4000" b="1" cap="all"/>
            </a:lvl1pPr>
          </a:lstStyle>
          <a:p>
            <a:pPr>
              <a:defRPr/>
            </a:pPr>
            <a:r>
              <a:rPr lang="zh-CN"/>
              <a:t>单击此处编辑母版标题样式</a:t>
            </a:r>
            <a:endParaRPr/>
          </a:p>
        </p:txBody>
      </p:sp>
      <p:sp>
        <p:nvSpPr>
          <p:cNvPr id="3" name="文本占位符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zh-CN"/>
              <a:t>单击此处编辑母版文本样式</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栏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内容占位符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日期占位符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lvl1pPr>
              <a:defRPr/>
            </a:lvl1pPr>
          </a:lstStyle>
          <a:p>
            <a:pPr>
              <a:defRPr/>
            </a:pPr>
            <a:r>
              <a:rPr lang="zh-CN"/>
              <a:t>单击此处编辑母版标题样式</a:t>
            </a:r>
            <a:endParaRPr/>
          </a:p>
        </p:txBody>
      </p:sp>
      <p:sp>
        <p:nvSpPr>
          <p:cNvPr id="3" name="文本占位符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4" name="内容占位符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文本占位符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6" name="内容占位符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7" name="日期占位符 6"/>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9" name="灯片编号占位符 8"/>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仅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日期占位符 2"/>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4" name="页脚占位符 3"/>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5" name="灯片编号占位符 4"/>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spTree>
      <p:nvGrpSpPr>
        <p:cNvPr id="1" name=""/>
        <p:cNvGrpSpPr/>
        <p:nvPr/>
      </p:nvGrpSpPr>
      <p:grpSpPr bwMode="auto">
        <a:xfrm>
          <a:off x="0" y="0"/>
          <a:ext cx="0" cy="0"/>
          <a:chOff x="0" y="0"/>
          <a:chExt cx="0" cy="0"/>
        </a:xfrm>
      </p:grpSpPr>
      <p:sp>
        <p:nvSpPr>
          <p:cNvPr id="2" name="日期占位符 1"/>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3" name="页脚占位符 2"/>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4" name="灯片编号占位符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内容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457200" y="273050"/>
            <a:ext cx="3008313" cy="1162050"/>
          </a:xfrm>
        </p:spPr>
        <p:txBody>
          <a:bodyPr anchor="b"/>
          <a:lstStyle>
            <a:lvl1pPr algn="l">
              <a:defRPr sz="2000" b="1"/>
            </a:lvl1pPr>
          </a:lstStyle>
          <a:p>
            <a:pPr>
              <a:defRPr/>
            </a:pPr>
            <a:r>
              <a:rPr lang="zh-CN"/>
              <a:t>单击此处编辑母版标题样式</a:t>
            </a:r>
            <a:endParaRPr/>
          </a:p>
        </p:txBody>
      </p:sp>
      <p:sp>
        <p:nvSpPr>
          <p:cNvPr id="3" name="内容占位符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文本占位符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1792288" y="4800600"/>
            <a:ext cx="5486400" cy="566738"/>
          </a:xfrm>
        </p:spPr>
        <p:txBody>
          <a:bodyPr anchor="b"/>
          <a:lstStyle>
            <a:lvl1pPr algn="l">
              <a:defRPr sz="2000" b="1"/>
            </a:lvl1pPr>
          </a:lstStyle>
          <a:p>
            <a:pPr>
              <a:defRPr/>
            </a:pPr>
            <a:r>
              <a:rPr lang="zh-CN"/>
              <a:t>单击此处编辑母版标题样式</a:t>
            </a:r>
            <a:endParaRPr/>
          </a:p>
        </p:txBody>
      </p:sp>
      <p:sp>
        <p:nvSpPr>
          <p:cNvPr id="3" name="图片占位符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zh-CN"/>
          </a:p>
        </p:txBody>
      </p:sp>
      <p:sp>
        <p:nvSpPr>
          <p:cNvPr id="4" name="文本占位符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标题和竖排文字">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竖排文字占位符 2"/>
          <p:cNvSpPr>
            <a:spLocks noGrp="1"/>
          </p:cNvSpPr>
          <p:nvPr>
            <p:ph type="body" orient="vert" idx="1"/>
          </p:nvPr>
        </p:nvSpPr>
        <p:spPr bwMode="auto"/>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san ylätunniste">
    <p:spTree>
      <p:nvGrpSpPr>
        <p:cNvPr id="1" name=""/>
        <p:cNvGrpSpPr/>
        <p:nvPr/>
      </p:nvGrpSpPr>
      <p:grpSpPr bwMode="auto">
        <a:xfrm>
          <a:off x="0" y="0"/>
          <a:ext cx="0" cy="0"/>
          <a:chOff x="0" y="0"/>
          <a:chExt cx="0" cy="0"/>
        </a:xfrm>
      </p:grpSpPr>
      <p:sp>
        <p:nvSpPr>
          <p:cNvPr id="29" name="Shape 29"/>
          <p:cNvSpPr>
            <a:spLocks noGrp="1"/>
          </p:cNvSpPr>
          <p:nvPr>
            <p:ph type="title" hasCustomPrompt="1"/>
          </p:nvPr>
        </p:nvSpPr>
        <p:spPr bwMode="auto">
          <a:xfrm>
            <a:off x="722312" y="4406900"/>
            <a:ext cx="7772401" cy="1362075"/>
          </a:xfrm>
          <a:prstGeom prst="rect">
            <a:avLst/>
          </a:prstGeom>
        </p:spPr>
        <p:txBody>
          <a:bodyPr anchor="t"/>
          <a:lstStyle>
            <a:lvl1pPr algn="l">
              <a:defRPr sz="4000" b="1" cap="all"/>
            </a:lvl1pPr>
          </a:lstStyle>
          <a:p>
            <a:pPr>
              <a:defRPr/>
            </a:pPr>
            <a:r>
              <a:rPr/>
              <a:t>标题文本</a:t>
            </a:r>
            <a:endParaRPr/>
          </a:p>
        </p:txBody>
      </p:sp>
      <p:sp>
        <p:nvSpPr>
          <p:cNvPr id="30" name="Shape 30"/>
          <p:cNvSpPr>
            <a:spLocks noGrp="1"/>
          </p:cNvSpPr>
          <p:nvPr>
            <p:ph type="body" sz="quarter" idx="1" hasCustomPrompt="1"/>
          </p:nvPr>
        </p:nvSpPr>
        <p:spPr bwMode="auto">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31" name="Shape 31"/>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垂直排列标题与文本">
    <p:spTree>
      <p:nvGrpSpPr>
        <p:cNvPr id="1" name=""/>
        <p:cNvGrpSpPr/>
        <p:nvPr/>
      </p:nvGrpSpPr>
      <p:grpSpPr bwMode="auto">
        <a:xfrm>
          <a:off x="0" y="0"/>
          <a:ext cx="0" cy="0"/>
          <a:chOff x="0" y="0"/>
          <a:chExt cx="0" cy="0"/>
        </a:xfrm>
      </p:grpSpPr>
      <p:sp>
        <p:nvSpPr>
          <p:cNvPr id="2" name="竖排标题 1"/>
          <p:cNvSpPr>
            <a:spLocks noGrp="1"/>
          </p:cNvSpPr>
          <p:nvPr>
            <p:ph type="title" orient="vert"/>
          </p:nvPr>
        </p:nvSpPr>
        <p:spPr bwMode="auto">
          <a:xfrm>
            <a:off x="6629400" y="274638"/>
            <a:ext cx="2057400" cy="5851525"/>
          </a:xfrm>
        </p:spPr>
        <p:txBody>
          <a:bodyPr vert="eaVert"/>
          <a:lstStyle/>
          <a:p>
            <a:pPr>
              <a:defRPr/>
            </a:pPr>
            <a:r>
              <a:rPr lang="zh-CN"/>
              <a:t>单击此处编辑母版标题样式</a:t>
            </a:r>
            <a:endParaRPr/>
          </a:p>
        </p:txBody>
      </p:sp>
      <p:sp>
        <p:nvSpPr>
          <p:cNvPr id="3" name="竖排文字占位符 2"/>
          <p:cNvSpPr>
            <a:spLocks noGrp="1"/>
          </p:cNvSpPr>
          <p:nvPr>
            <p:ph type="body" orient="vert" idx="1"/>
          </p:nvPr>
        </p:nvSpPr>
        <p:spPr bwMode="auto">
          <a:xfrm>
            <a:off x="457200" y="274638"/>
            <a:ext cx="6019800" cy="5851525"/>
          </a:xfrm>
        </p:spPr>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spTree>
      <p:nvGrpSpPr>
        <p:cNvPr id="1" name=""/>
        <p:cNvGrpSpPr/>
        <p:nvPr/>
      </p:nvGrpSpPr>
      <p:grpSpPr bwMode="auto">
        <a:xfrm>
          <a:off x="0" y="0"/>
          <a:ext cx="0" cy="0"/>
          <a:chOff x="0" y="0"/>
          <a:chExt cx="0" cy="0"/>
        </a:xfrm>
      </p:grpSpPr>
      <p:sp>
        <p:nvSpPr>
          <p:cNvPr id="2" name="标题 1"/>
          <p:cNvSpPr>
            <a:spLocks noGrp="1"/>
          </p:cNvSpPr>
          <p:nvPr>
            <p:ph type="ctrTitle"/>
          </p:nvPr>
        </p:nvSpPr>
        <p:spPr bwMode="auto">
          <a:xfrm>
            <a:off x="685800" y="2130425"/>
            <a:ext cx="7772400" cy="1470025"/>
          </a:xfrm>
        </p:spPr>
        <p:txBody>
          <a:bodyPr/>
          <a:lstStyle/>
          <a:p>
            <a:pPr>
              <a:defRPr/>
            </a:pPr>
            <a:r>
              <a:rPr lang="zh-CN"/>
              <a:t>单击此处编辑母版标题样式</a:t>
            </a:r>
            <a:endParaRPr/>
          </a:p>
        </p:txBody>
      </p:sp>
      <p:sp>
        <p:nvSpPr>
          <p:cNvPr id="3" name="副标题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zh-CN"/>
              <a:t>单击此处编辑母版副标题样式</a:t>
            </a:r>
            <a:endParaRPr/>
          </a:p>
        </p:txBody>
      </p:sp>
      <p:sp>
        <p:nvSpPr>
          <p:cNvPr id="4" name="日期占位符 3"/>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幻灯片编号占位符 5"/>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idx="1"/>
          </p:nvPr>
        </p:nvSpPr>
        <p:spPr bwMode="auto"/>
        <p:txBody>
          <a:body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日期占位符 3"/>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幻灯片编号占位符 5"/>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节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722313" y="4406900"/>
            <a:ext cx="7772400" cy="1362075"/>
          </a:xfrm>
        </p:spPr>
        <p:txBody>
          <a:bodyPr anchor="t"/>
          <a:lstStyle>
            <a:lvl1pPr algn="l">
              <a:defRPr sz="4000" b="1" cap="all"/>
            </a:lvl1pPr>
          </a:lstStyle>
          <a:p>
            <a:pPr>
              <a:defRPr/>
            </a:pPr>
            <a:r>
              <a:rPr lang="zh-CN"/>
              <a:t>单击此处编辑母版标题样式</a:t>
            </a:r>
            <a:endParaRPr/>
          </a:p>
        </p:txBody>
      </p:sp>
      <p:sp>
        <p:nvSpPr>
          <p:cNvPr id="3" name="文本占位符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zh-CN"/>
              <a:t>单击此处编辑母版文本样式</a:t>
            </a:r>
            <a:endParaRPr/>
          </a:p>
        </p:txBody>
      </p:sp>
      <p:sp>
        <p:nvSpPr>
          <p:cNvPr id="4" name="日期占位符 3"/>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幻灯片编号占位符 5"/>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项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内容占位符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5" name="日期占位符 4"/>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幻灯片编号占位符 6"/>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lvl1pPr>
              <a:defRPr/>
            </a:lvl1pPr>
          </a:lstStyle>
          <a:p>
            <a:pPr>
              <a:defRPr/>
            </a:pPr>
            <a:r>
              <a:rPr lang="zh-CN"/>
              <a:t>单击此处编辑母版标题样式</a:t>
            </a:r>
            <a:endParaRPr/>
          </a:p>
        </p:txBody>
      </p:sp>
      <p:sp>
        <p:nvSpPr>
          <p:cNvPr id="3" name="文本占位符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4" name="内容占位符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5" name="文本占位符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6" name="内容占位符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7" name="日期占位符 6"/>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9" name="幻灯片编号占位符 8"/>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仅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日期占位符 2"/>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4" name="页脚占位符 3"/>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5" name="幻灯片编号占位符 4"/>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spTree>
      <p:nvGrpSpPr>
        <p:cNvPr id="1" name=""/>
        <p:cNvGrpSpPr/>
        <p:nvPr/>
      </p:nvGrpSpPr>
      <p:grpSpPr bwMode="auto">
        <a:xfrm>
          <a:off x="0" y="0"/>
          <a:ext cx="0" cy="0"/>
          <a:chOff x="0" y="0"/>
          <a:chExt cx="0" cy="0"/>
        </a:xfrm>
      </p:grpSpPr>
      <p:sp>
        <p:nvSpPr>
          <p:cNvPr id="2" name="日期占位符 1"/>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3" name="页脚占位符 2"/>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4" name="幻灯片编号占位符 3"/>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内容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457200" y="273050"/>
            <a:ext cx="3008313" cy="1162050"/>
          </a:xfrm>
        </p:spPr>
        <p:txBody>
          <a:bodyPr anchor="b"/>
          <a:lstStyle>
            <a:lvl1pPr algn="l">
              <a:defRPr sz="2000" b="1"/>
            </a:lvl1pPr>
          </a:lstStyle>
          <a:p>
            <a:pPr>
              <a:defRPr/>
            </a:pPr>
            <a:r>
              <a:rPr lang="zh-CN"/>
              <a:t>单击此处编辑母版标题样式</a:t>
            </a:r>
            <a:endParaRPr/>
          </a:p>
        </p:txBody>
      </p:sp>
      <p:sp>
        <p:nvSpPr>
          <p:cNvPr id="3" name="内容占位符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文本占位符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幻灯片编号占位符 6"/>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1792288" y="4800600"/>
            <a:ext cx="5486400" cy="566738"/>
          </a:xfrm>
        </p:spPr>
        <p:txBody>
          <a:bodyPr anchor="b"/>
          <a:lstStyle>
            <a:lvl1pPr algn="l">
              <a:defRPr sz="2000" b="1"/>
            </a:lvl1pPr>
          </a:lstStyle>
          <a:p>
            <a:pPr>
              <a:defRPr/>
            </a:pPr>
            <a:r>
              <a:rPr lang="zh-CN"/>
              <a:t>单击此处编辑母版标题样式</a:t>
            </a:r>
            <a:endParaRPr/>
          </a:p>
        </p:txBody>
      </p:sp>
      <p:sp>
        <p:nvSpPr>
          <p:cNvPr id="3" name="图片占位符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zh-CN"/>
          </a:p>
        </p:txBody>
      </p:sp>
      <p:sp>
        <p:nvSpPr>
          <p:cNvPr id="4" name="文本占位符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幻灯片编号占位符 6"/>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Kaksi sisältökohdetta">
    <p:spTree>
      <p:nvGrpSpPr>
        <p:cNvPr id="1" name=""/>
        <p:cNvGrpSpPr/>
        <p:nvPr/>
      </p:nvGrpSpPr>
      <p:grpSpPr bwMode="auto">
        <a:xfrm>
          <a:off x="0" y="0"/>
          <a:ext cx="0" cy="0"/>
          <a:chOff x="0" y="0"/>
          <a:chExt cx="0" cy="0"/>
        </a:xfrm>
      </p:grpSpPr>
      <p:sp>
        <p:nvSpPr>
          <p:cNvPr id="38" name="Shape 38"/>
          <p:cNvSpPr>
            <a:spLocks noGrp="1"/>
          </p:cNvSpPr>
          <p:nvPr>
            <p:ph type="title" hasCustomPrompt="1"/>
          </p:nvPr>
        </p:nvSpPr>
        <p:spPr bwMode="auto">
          <a:prstGeom prst="rect">
            <a:avLst/>
          </a:prstGeom>
        </p:spPr>
        <p:txBody>
          <a:bodyPr/>
          <a:lstStyle/>
          <a:p>
            <a:pPr>
              <a:defRPr/>
            </a:pPr>
            <a:r>
              <a:rPr/>
              <a:t>标题文本</a:t>
            </a:r>
            <a:endParaRPr/>
          </a:p>
        </p:txBody>
      </p:sp>
      <p:sp>
        <p:nvSpPr>
          <p:cNvPr id="39" name="Shape 39"/>
          <p:cNvSpPr>
            <a:spLocks noGrp="1"/>
          </p:cNvSpPr>
          <p:nvPr>
            <p:ph type="body" sz="half" idx="1" hasCustomPrompt="1"/>
          </p:nvPr>
        </p:nvSpPr>
        <p:spPr bwMode="auto">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199" indent="-355600">
              <a:spcBef>
                <a:spcPts val="600"/>
              </a:spcBef>
              <a:defRPr sz="2800"/>
            </a:lvl4pPr>
            <a:lvl5pPr marL="2184400" indent="-355600">
              <a:spcBef>
                <a:spcPts val="600"/>
              </a:spcBef>
              <a:defRPr sz="2800"/>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40" name="Shape 40"/>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标题和竖排文本">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竖排文本占位符 2"/>
          <p:cNvSpPr>
            <a:spLocks noGrp="1"/>
          </p:cNvSpPr>
          <p:nvPr>
            <p:ph type="body" orient="vert" idx="1"/>
          </p:nvPr>
        </p:nvSpPr>
        <p:spPr bwMode="auto"/>
        <p:txBody>
          <a:bodyPr vert="eaVert"/>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日期占位符 3"/>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幻灯片编号占位符 5"/>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竖排标题和文本">
    <p:spTree>
      <p:nvGrpSpPr>
        <p:cNvPr id="1" name=""/>
        <p:cNvGrpSpPr/>
        <p:nvPr/>
      </p:nvGrpSpPr>
      <p:grpSpPr bwMode="auto">
        <a:xfrm>
          <a:off x="0" y="0"/>
          <a:ext cx="0" cy="0"/>
          <a:chOff x="0" y="0"/>
          <a:chExt cx="0" cy="0"/>
        </a:xfrm>
      </p:grpSpPr>
      <p:sp>
        <p:nvSpPr>
          <p:cNvPr id="2" name="竖排标题 1"/>
          <p:cNvSpPr>
            <a:spLocks noGrp="1"/>
          </p:cNvSpPr>
          <p:nvPr>
            <p:ph type="title" orient="vert"/>
          </p:nvPr>
        </p:nvSpPr>
        <p:spPr bwMode="auto">
          <a:xfrm>
            <a:off x="6629400" y="274638"/>
            <a:ext cx="2057400" cy="5851525"/>
          </a:xfrm>
        </p:spPr>
        <p:txBody>
          <a:bodyPr vert="eaVert"/>
          <a:lstStyle/>
          <a:p>
            <a:pPr>
              <a:defRPr/>
            </a:pPr>
            <a:r>
              <a:rPr lang="zh-CN"/>
              <a:t>单击此处编辑母版标题样式</a:t>
            </a:r>
            <a:endParaRPr/>
          </a:p>
        </p:txBody>
      </p:sp>
      <p:sp>
        <p:nvSpPr>
          <p:cNvPr id="3" name="竖排文本占位符 2"/>
          <p:cNvSpPr>
            <a:spLocks noGrp="1"/>
          </p:cNvSpPr>
          <p:nvPr>
            <p:ph type="body" orient="vert" idx="1"/>
          </p:nvPr>
        </p:nvSpPr>
        <p:spPr bwMode="auto">
          <a:xfrm>
            <a:off x="457200" y="274638"/>
            <a:ext cx="6019800" cy="5851525"/>
          </a:xfrm>
        </p:spPr>
        <p:txBody>
          <a:bodyPr vert="eaVert"/>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日期占位符 3"/>
          <p:cNvSpPr>
            <a:spLocks noGrp="1"/>
          </p:cNvSpPr>
          <p:nvPr>
            <p:ph type="dt" sz="half" idx="10"/>
          </p:nvPr>
        </p:nvSpPr>
        <p:spPr bwMode="auto"/>
        <p:txBody>
          <a:body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幻灯片编号占位符 5"/>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kodia">
    <p:spTree>
      <p:nvGrpSpPr>
        <p:cNvPr id="1" name=""/>
        <p:cNvGrpSpPr/>
        <p:nvPr/>
      </p:nvGrpSpPr>
      <p:grpSpPr bwMode="auto">
        <a:xfrm>
          <a:off x="0" y="0"/>
          <a:ext cx="0" cy="0"/>
          <a:chOff x="0" y="0"/>
          <a:chExt cx="0" cy="0"/>
        </a:xfrm>
      </p:grpSpPr>
      <p:sp>
        <p:nvSpPr>
          <p:cNvPr id="125" name="Shape 125"/>
          <p:cNvSpPr>
            <a:spLocks noGrp="1"/>
          </p:cNvSpPr>
          <p:nvPr>
            <p:ph type="title"/>
          </p:nvPr>
        </p:nvSpPr>
        <p:spPr bwMode="auto">
          <a:xfrm>
            <a:off x="685800" y="2130425"/>
            <a:ext cx="7772401" cy="1470026"/>
          </a:xfrm>
          <a:prstGeom prst="rect">
            <a:avLst/>
          </a:prstGeom>
        </p:spPr>
        <p:txBody>
          <a:bodyPr lIns="45718" tIns="45718" rIns="45718" bIns="45718"/>
          <a:lstStyle>
            <a:lvl1pPr defTabSz="914367">
              <a:defRPr sz="4400">
                <a:latin typeface="Calibri"/>
                <a:ea typeface="Calibri"/>
                <a:cs typeface="Calibri"/>
              </a:defRPr>
            </a:lvl1pPr>
          </a:lstStyle>
          <a:p>
            <a:pPr>
              <a:defRPr/>
            </a:pPr>
            <a:r>
              <a:rPr/>
              <a:t>标题文本</a:t>
            </a:r>
            <a:endParaRPr/>
          </a:p>
        </p:txBody>
      </p:sp>
      <p:sp>
        <p:nvSpPr>
          <p:cNvPr id="126" name="Shape 126"/>
          <p:cNvSpPr>
            <a:spLocks noGrp="1"/>
          </p:cNvSpPr>
          <p:nvPr>
            <p:ph type="body" sz="quarter" idx="1"/>
          </p:nvPr>
        </p:nvSpPr>
        <p:spPr bwMode="auto">
          <a:xfrm>
            <a:off x="1371600" y="3886200"/>
            <a:ext cx="6400801" cy="1752599"/>
          </a:xfrm>
          <a:prstGeom prst="rect">
            <a:avLst/>
          </a:prstGeom>
        </p:spPr>
        <p:txBody>
          <a:bodyPr lIns="45718" tIns="45718" rIns="45718" bIns="45718" anchor="t"/>
          <a:lstStyle>
            <a:lvl1pPr marL="0" indent="0" algn="ctr" defTabSz="914367">
              <a:spcBef>
                <a:spcPts val="702"/>
              </a:spcBef>
              <a:buSzTx/>
              <a:buNone/>
              <a:defRPr sz="3100">
                <a:solidFill>
                  <a:srgbClr val="888888"/>
                </a:solidFill>
                <a:latin typeface="Calibri"/>
                <a:ea typeface="Calibri"/>
                <a:cs typeface="Calibri"/>
              </a:defRPr>
            </a:lvl1pPr>
            <a:lvl2pPr marL="0" indent="321457" algn="ctr" defTabSz="914367">
              <a:spcBef>
                <a:spcPts val="702"/>
              </a:spcBef>
              <a:buSzTx/>
              <a:buNone/>
              <a:defRPr sz="3100">
                <a:solidFill>
                  <a:srgbClr val="888888"/>
                </a:solidFill>
                <a:latin typeface="Calibri"/>
                <a:ea typeface="Calibri"/>
                <a:cs typeface="Calibri"/>
              </a:defRPr>
            </a:lvl2pPr>
            <a:lvl3pPr marL="0" indent="642915" algn="ctr" defTabSz="914367">
              <a:spcBef>
                <a:spcPts val="702"/>
              </a:spcBef>
              <a:buSzTx/>
              <a:buNone/>
              <a:defRPr sz="3100">
                <a:solidFill>
                  <a:srgbClr val="888888"/>
                </a:solidFill>
                <a:latin typeface="Calibri"/>
                <a:ea typeface="Calibri"/>
                <a:cs typeface="Calibri"/>
              </a:defRPr>
            </a:lvl3pPr>
            <a:lvl4pPr marL="0" indent="964372" algn="ctr" defTabSz="914367">
              <a:spcBef>
                <a:spcPts val="702"/>
              </a:spcBef>
              <a:buSzTx/>
              <a:buNone/>
              <a:defRPr sz="3100">
                <a:solidFill>
                  <a:srgbClr val="888888"/>
                </a:solidFill>
                <a:latin typeface="Calibri"/>
                <a:ea typeface="Calibri"/>
                <a:cs typeface="Calibri"/>
              </a:defRPr>
            </a:lvl4pPr>
            <a:lvl5pPr marL="0" indent="1285829" algn="ctr" defTabSz="914367">
              <a:spcBef>
                <a:spcPts val="702"/>
              </a:spcBef>
              <a:buSzTx/>
              <a:buNone/>
              <a:defRPr sz="3100">
                <a:solidFill>
                  <a:srgbClr val="888888"/>
                </a:solidFill>
                <a:latin typeface="Calibri"/>
                <a:ea typeface="Calibri"/>
                <a:cs typeface="Calibri"/>
              </a:defRPr>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127" name="Shape 127"/>
          <p:cNvSpPr>
            <a:spLocks noGrp="1"/>
          </p:cNvSpPr>
          <p:nvPr>
            <p:ph type="sldNum" sz="quarter" idx="2"/>
          </p:nvPr>
        </p:nvSpPr>
        <p:spPr bwMode="auto">
          <a:xfrm>
            <a:off x="8436579" y="6408360"/>
            <a:ext cx="250222" cy="261105"/>
          </a:xfrm>
          <a:prstGeom prst="rect">
            <a:avLst/>
          </a:prstGeom>
        </p:spPr>
        <p:txBody>
          <a:bodyPr lIns="45718" tIns="45718" rIns="45718" bIns="45718" anchor="ctr"/>
          <a:lstStyle>
            <a:lvl1pPr algn="r" defTabSz="914367">
              <a:defRPr sz="1100">
                <a:solidFill>
                  <a:srgbClr val="888888"/>
                </a:solidFill>
                <a:latin typeface="Calibri"/>
                <a:ea typeface="Calibri"/>
                <a:cs typeface="Calibri"/>
              </a:defRPr>
            </a:lvl1pPr>
          </a:lstStyle>
          <a:p>
            <a:pPr marL="0" marR="0" lvl="0" indent="0" algn="r" defTabSz="914367">
              <a:lnSpc>
                <a:spcPct val="100000"/>
              </a:lnSpc>
              <a:spcBef>
                <a:spcPts val="0"/>
              </a:spcBef>
              <a:spcAft>
                <a:spcPts val="0"/>
              </a:spcAft>
              <a:buClrTx/>
              <a:buSzTx/>
              <a:buFontTx/>
              <a:buNone/>
              <a:defRPr/>
            </a:pPr>
            <a:fld id="{86CB4B4D-7CA3-9044-876B-883B54F8677D}" type="slidenum">
              <a:rPr sz="1100" b="0" i="0" u="none" strike="noStrike" cap="none" spc="0">
                <a:ln>
                  <a:noFill/>
                </a:ln>
                <a:solidFill>
                  <a:srgbClr val="888888"/>
                </a:solidFill>
                <a:latin typeface="Calibri"/>
              </a:rPr>
              <a:t/>
            </a:fld>
            <a:endParaRPr sz="1100" b="0" i="0" u="none" strike="noStrike" cap="none" spc="0">
              <a:ln>
                <a:noFill/>
              </a:ln>
              <a:solidFill>
                <a:srgbClr val="888888"/>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ctrTitle"/>
          </p:nvPr>
        </p:nvSpPr>
        <p:spPr bwMode="auto">
          <a:xfrm>
            <a:off x="685800" y="2130425"/>
            <a:ext cx="7772400" cy="1470025"/>
          </a:xfrm>
        </p:spPr>
        <p:txBody>
          <a:bodyPr/>
          <a:lstStyle/>
          <a:p>
            <a:pPr>
              <a:defRPr/>
            </a:pPr>
            <a:r>
              <a:rPr lang="zh-CN"/>
              <a:t>单击此处编辑母版标题样式</a:t>
            </a:r>
            <a:endParaRPr/>
          </a:p>
        </p:txBody>
      </p:sp>
      <p:sp>
        <p:nvSpPr>
          <p:cNvPr id="3" name="副标题 2"/>
          <p:cNvSpPr>
            <a:spLocks noGrp="1"/>
          </p:cNvSpPr>
          <p:nvPr>
            <p:ph type="subTitle" idx="1"/>
          </p:nvPr>
        </p:nvSpPr>
        <p:spPr bwMode="auto">
          <a:xfrm>
            <a:off x="1371600" y="3886200"/>
            <a:ext cx="6400800" cy="17525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zh-CN"/>
              <a:t>单击此处编辑母版副标题样式</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3760075D-2A30-4791-BAF7-3422BA87DEBC}"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A2362F18-9BFF-4889-9418-1E9AEF81FDC7}"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idx="1"/>
          </p:nvPr>
        </p:nvSpPr>
        <p:spPr bwMode="auto"/>
        <p:txBody>
          <a:body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1154871D-561B-4E3A-9825-84FC259B989C}"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16035FCE-1F23-49D7-A7A3-6A0B37581C49}"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节标题">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722313" y="4406900"/>
            <a:ext cx="7772400" cy="1362075"/>
          </a:xfrm>
        </p:spPr>
        <p:txBody>
          <a:bodyPr anchor="t"/>
          <a:lstStyle>
            <a:lvl1pPr algn="l">
              <a:defRPr sz="4000" b="1" cap="all"/>
            </a:lvl1pPr>
          </a:lstStyle>
          <a:p>
            <a:pPr>
              <a:defRPr/>
            </a:pPr>
            <a:r>
              <a:rPr lang="zh-CN"/>
              <a:t>单击此处编辑母版标题样式</a:t>
            </a:r>
            <a:endParaRPr/>
          </a:p>
        </p:txBody>
      </p:sp>
      <p:sp>
        <p:nvSpPr>
          <p:cNvPr id="3" name="文本占位符 2"/>
          <p:cNvSpPr>
            <a:spLocks noGrp="1"/>
          </p:cNvSpPr>
          <p:nvPr>
            <p:ph type="body" idx="1"/>
          </p:nvPr>
        </p:nvSpPr>
        <p:spPr bwMode="auto">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a:pPr>
            <a:r>
              <a:rPr lang="zh-CN"/>
              <a:t>单击此处编辑母版文本样式</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161C26CF-40E2-427F-9A8F-6FC21CE4C746}"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50DD22AE-FA3C-4CB2-9AC7-4FF99EB55C56}"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项内容">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内容占位符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7" name="Päivämäärän paikkamerkki 3"/>
          <p:cNvSpPr>
            <a:spLocks noChangeArrowheads="1" noGrp="1"/>
          </p:cNvSpPr>
          <p:nvPr>
            <p:ph type="dt" sz="half" idx="1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F1859C2F-3A1E-4984-8D55-070D2D69AD35}"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5DE6FE35-7676-46B5-AD54-B04566B05BF5}"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lvl1pPr>
              <a:defRPr/>
            </a:lvl1pPr>
          </a:lstStyle>
          <a:p>
            <a:pPr>
              <a:defRPr/>
            </a:pPr>
            <a:r>
              <a:rPr lang="zh-CN"/>
              <a:t>单击此处编辑母版标题样式</a:t>
            </a:r>
            <a:endParaRPr/>
          </a:p>
        </p:txBody>
      </p:sp>
      <p:sp>
        <p:nvSpPr>
          <p:cNvPr id="3" name="文本占位符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4" name="内容占位符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5" name="文本占位符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6" name="内容占位符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7" name="Päivämäärän paikkamerkki 3"/>
          <p:cNvSpPr>
            <a:spLocks noChangeArrowheads="1" noGrp="1"/>
          </p:cNvSpPr>
          <p:nvPr>
            <p:ph type="dt" sz="half" idx="1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E7E358D0-867B-4AA6-934F-6DA639F1E5C4}"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1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1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CD4EBDA7-883F-4E04-A9DD-1D1089D4BFDA}"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仅标题">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C8BD2017-1745-42A3-97CC-18E4A4B3191F}"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A2ED0A2F-768F-453C-84CC-41EFDCAD072E}"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bg>
      <p:bgPr shadeToTitle="0">
        <a:solidFill>
          <a:schemeClr val="bg1"/>
        </a:solidFill>
      </p:bgPr>
    </p:bg>
    <p:spTree>
      <p:nvGrpSpPr>
        <p:cNvPr id="1" name=""/>
        <p:cNvGrpSpPr/>
        <p:nvPr/>
      </p:nvGrpSpPr>
      <p:grpSpPr bwMode="auto">
        <a:xfrm>
          <a:off x="0" y="0"/>
          <a:ext cx="0" cy="0"/>
          <a:chOff x="0" y="0"/>
          <a:chExt cx="0" cy="0"/>
        </a:xfrm>
      </p:grpSpPr>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40E5286D-88F7-48E6-B922-6F88C680A371}"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271F71E0-B512-4917-8C5A-8C493FB50E87}"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Vertailu">
    <p:spTree>
      <p:nvGrpSpPr>
        <p:cNvPr id="1" name=""/>
        <p:cNvGrpSpPr/>
        <p:nvPr/>
      </p:nvGrpSpPr>
      <p:grpSpPr bwMode="auto">
        <a:xfrm>
          <a:off x="0" y="0"/>
          <a:ext cx="0" cy="0"/>
          <a:chOff x="0" y="0"/>
          <a:chExt cx="0" cy="0"/>
        </a:xfrm>
      </p:grpSpPr>
      <p:sp>
        <p:nvSpPr>
          <p:cNvPr id="47" name="Shape 47"/>
          <p:cNvSpPr>
            <a:spLocks noGrp="1"/>
          </p:cNvSpPr>
          <p:nvPr>
            <p:ph type="title" hasCustomPrompt="1"/>
          </p:nvPr>
        </p:nvSpPr>
        <p:spPr bwMode="auto">
          <a:prstGeom prst="rect">
            <a:avLst/>
          </a:prstGeom>
        </p:spPr>
        <p:txBody>
          <a:bodyPr/>
          <a:lstStyle/>
          <a:p>
            <a:pPr>
              <a:defRPr/>
            </a:pPr>
            <a:r>
              <a:rPr/>
              <a:t>标题文本</a:t>
            </a:r>
            <a:endParaRPr/>
          </a:p>
        </p:txBody>
      </p:sp>
      <p:sp>
        <p:nvSpPr>
          <p:cNvPr id="48" name="Shape 48"/>
          <p:cNvSpPr>
            <a:spLocks noGrp="1"/>
          </p:cNvSpPr>
          <p:nvPr>
            <p:ph type="body" sz="quarter" idx="1" hasCustomPrompt="1"/>
          </p:nvPr>
        </p:nvSpPr>
        <p:spPr bwMode="auto">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49" name="Shape 49"/>
          <p:cNvSpPr>
            <a:spLocks noGrp="1"/>
          </p:cNvSpPr>
          <p:nvPr>
            <p:ph type="body" sz="quarter" idx="13"/>
          </p:nvPr>
        </p:nvSpPr>
        <p:spPr bwMode="auto">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hape 50"/>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内容与标题">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457200" y="273050"/>
            <a:ext cx="3008313" cy="1162050"/>
          </a:xfrm>
        </p:spPr>
        <p:txBody>
          <a:bodyPr anchor="b"/>
          <a:lstStyle>
            <a:lvl1pPr algn="l">
              <a:defRPr sz="2000" b="1"/>
            </a:lvl1pPr>
          </a:lstStyle>
          <a:p>
            <a:pPr>
              <a:defRPr/>
            </a:pPr>
            <a:r>
              <a:rPr lang="zh-CN"/>
              <a:t>单击此处编辑母版标题样式</a:t>
            </a:r>
            <a:endParaRPr/>
          </a:p>
        </p:txBody>
      </p:sp>
      <p:sp>
        <p:nvSpPr>
          <p:cNvPr id="3" name="内容占位符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文本占位符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7" name="Päivämäärän paikkamerkki 3"/>
          <p:cNvSpPr>
            <a:spLocks noChangeArrowheads="1" noGrp="1"/>
          </p:cNvSpPr>
          <p:nvPr>
            <p:ph type="dt" sz="half" idx="1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4F3FBC62-3CA9-463A-8907-80ED46FCA668}"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8D1EE163-DFB5-46D0-B457-BAE7D1653729}"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1792288" y="4800600"/>
            <a:ext cx="5486400" cy="566738"/>
          </a:xfrm>
        </p:spPr>
        <p:txBody>
          <a:bodyPr anchor="b"/>
          <a:lstStyle>
            <a:lvl1pPr algn="l">
              <a:defRPr sz="2000" b="1"/>
            </a:lvl1pPr>
          </a:lstStyle>
          <a:p>
            <a:pPr>
              <a:defRPr/>
            </a:pPr>
            <a:r>
              <a:rPr lang="zh-CN"/>
              <a:t>单击此处编辑母版标题样式</a:t>
            </a:r>
            <a:endParaRPr/>
          </a:p>
        </p:txBody>
      </p:sp>
      <p:sp>
        <p:nvSpPr>
          <p:cNvPr id="3" name="图片占位符 2"/>
          <p:cNvSpPr>
            <a:spLocks noGrp="1"/>
          </p:cNvSpPr>
          <p:nvPr>
            <p:ph type="pic" idx="1"/>
          </p:nvPr>
        </p:nvSpPr>
        <p:spPr bwMode="auto">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a:lnSpc>
                <a:spcPct val="100000"/>
              </a:lnSpc>
              <a:spcBef>
                <a:spcPts val="0"/>
              </a:spcBef>
              <a:spcAft>
                <a:spcPts val="0"/>
              </a:spcAft>
              <a:buClrTx/>
              <a:buSzTx/>
              <a:buFont typeface="Arial"/>
              <a:buNone/>
              <a:defRPr/>
            </a:pPr>
            <a:endParaRPr lang="zh-CN" sz="3200" b="0" i="0" u="none" strike="noStrike" cap="none" spc="0">
              <a:ln>
                <a:noFill/>
              </a:ln>
              <a:solidFill>
                <a:schemeClr val="tx1"/>
              </a:solidFill>
              <a:latin typeface="+mn-lt"/>
              <a:ea typeface="+mn-ea"/>
              <a:cs typeface="+mn-cs"/>
            </a:endParaRPr>
          </a:p>
        </p:txBody>
      </p:sp>
      <p:sp>
        <p:nvSpPr>
          <p:cNvPr id="4" name="文本占位符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7" name="Päivämäärän paikkamerkki 3"/>
          <p:cNvSpPr>
            <a:spLocks noChangeArrowheads="1" noGrp="1"/>
          </p:cNvSpPr>
          <p:nvPr>
            <p:ph type="dt" sz="half" idx="1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0A8585EE-4F50-449E-BAB3-F883FFC047AF}"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EC5CD7C6-9793-41A3-AD90-A26372F968BC}"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标题和竖排文本">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竖排文本占位符 2"/>
          <p:cNvSpPr>
            <a:spLocks noGrp="1"/>
          </p:cNvSpPr>
          <p:nvPr>
            <p:ph type="body" orient="vert" idx="1"/>
          </p:nvPr>
        </p:nvSpPr>
        <p:spPr bwMode="auto"/>
        <p:txBody>
          <a:bodyPr vert="eaVert"/>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62450946-F537-4DCD-B3FE-03019952FA35}"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678E58D4-BA27-4845-B5C8-E0743119D74A}"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竖排标题和文本">
    <p:bg>
      <p:bgPr shadeToTitle="0">
        <a:solidFill>
          <a:schemeClr val="bg1"/>
        </a:solidFill>
      </p:bgPr>
    </p:bg>
    <p:spTree>
      <p:nvGrpSpPr>
        <p:cNvPr id="1" name=""/>
        <p:cNvGrpSpPr/>
        <p:nvPr/>
      </p:nvGrpSpPr>
      <p:grpSpPr bwMode="auto">
        <a:xfrm>
          <a:off x="0" y="0"/>
          <a:ext cx="0" cy="0"/>
          <a:chOff x="0" y="0"/>
          <a:chExt cx="0" cy="0"/>
        </a:xfrm>
      </p:grpSpPr>
      <p:sp>
        <p:nvSpPr>
          <p:cNvPr id="2" name="竖排标题 1"/>
          <p:cNvSpPr>
            <a:spLocks noGrp="1"/>
          </p:cNvSpPr>
          <p:nvPr>
            <p:ph type="title" orient="vert"/>
          </p:nvPr>
        </p:nvSpPr>
        <p:spPr bwMode="auto">
          <a:xfrm>
            <a:off x="6629400" y="274638"/>
            <a:ext cx="2057400" cy="5851525"/>
          </a:xfrm>
        </p:spPr>
        <p:txBody>
          <a:bodyPr vert="eaVert"/>
          <a:lstStyle/>
          <a:p>
            <a:pPr>
              <a:defRPr/>
            </a:pPr>
            <a:r>
              <a:rPr lang="zh-CN"/>
              <a:t>单击此处编辑母版标题样式</a:t>
            </a:r>
            <a:endParaRPr/>
          </a:p>
        </p:txBody>
      </p:sp>
      <p:sp>
        <p:nvSpPr>
          <p:cNvPr id="3" name="竖排文本占位符 2"/>
          <p:cNvSpPr>
            <a:spLocks noGrp="1"/>
          </p:cNvSpPr>
          <p:nvPr>
            <p:ph type="body" orient="vert" idx="1"/>
          </p:nvPr>
        </p:nvSpPr>
        <p:spPr bwMode="auto">
          <a:xfrm>
            <a:off x="457200" y="274638"/>
            <a:ext cx="6019800" cy="5851525"/>
          </a:xfrm>
        </p:spPr>
        <p:txBody>
          <a:bodyPr vert="eaVert"/>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A0F50399-130D-491D-92B6-BCF37593D73E}"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048F4294-CEA0-4AC1-92F8-B5A6167FD378}"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自定义版式">
    <p:bg>
      <p:bgPr shadeToTitle="0">
        <a:solidFill>
          <a:schemeClr val="bg1"/>
        </a:solidFill>
      </p:bgPr>
    </p:bg>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457200" y="274638"/>
            <a:ext cx="8229600" cy="1143000"/>
          </a:xfrm>
        </p:spPr>
        <p:txBody>
          <a:bodyPr/>
          <a:lstStyle/>
          <a:p>
            <a:pPr>
              <a:defRPr/>
            </a:pPr>
            <a:r>
              <a:rPr lang="zh-CN"/>
              <a:t>单击此处编辑母版标题样式</a:t>
            </a:r>
            <a:endParaRPr/>
          </a:p>
        </p:txBody>
      </p:sp>
      <p:sp>
        <p:nvSpPr>
          <p:cNvPr id="7" name="Päivämäärän paikkamerkki 3"/>
          <p:cNvSpPr>
            <a:spLocks noChangeArrowheads="1" noGrp="1"/>
          </p:cNvSpPr>
          <p:nvPr>
            <p:ph type="dt" sz="half" idx="2"/>
          </p:nvPr>
        </p:nvSpPr>
        <p:spPr bwMode="auto">
          <a:xfrm>
            <a:off x="457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l" defTabSz="914400">
              <a:lnSpc>
                <a:spcPct val="100000"/>
              </a:lnSpc>
              <a:spcBef>
                <a:spcPts val="0"/>
              </a:spcBef>
              <a:spcAft>
                <a:spcPts val="0"/>
              </a:spcAft>
              <a:buClrTx/>
              <a:buSzTx/>
              <a:buFontTx/>
              <a:buNone/>
              <a:defRPr/>
            </a:pPr>
            <a:fld id="{910111FF-ABBA-4016-B40E-D8050C065DC6}" type="datetime1">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
        <p:nvSpPr>
          <p:cNvPr id="8" name="Alatunnisteen paikkamerkki 4"/>
          <p:cNvSpPr>
            <a:spLocks noChangeArrowheads="1" noGrp="1"/>
          </p:cNvSpPr>
          <p:nvPr>
            <p:ph type="ftr" sz="quarter" idx="3"/>
          </p:nvPr>
        </p:nvSpPr>
        <p:spPr bwMode="auto">
          <a:xfrm>
            <a:off x="3124200" y="6356350"/>
            <a:ext cx="28956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9" name="Dian numeron paikkamerkki 5"/>
          <p:cNvSpPr>
            <a:spLocks noChangeArrowheads="1" noGrp="1"/>
          </p:cNvSpPr>
          <p:nvPr>
            <p:ph type="sldNum" sz="quarter" idx="4"/>
          </p:nvPr>
        </p:nvSpPr>
        <p:spPr bwMode="auto">
          <a:xfrm>
            <a:off x="65532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a:lnSpc>
                <a:spcPct val="100000"/>
              </a:lnSpc>
              <a:spcBef>
                <a:spcPts val="0"/>
              </a:spcBef>
              <a:spcAft>
                <a:spcPts val="0"/>
              </a:spcAft>
              <a:buClrTx/>
              <a:buSzTx/>
              <a:buFontTx/>
              <a:buNone/>
              <a:defRPr/>
            </a:pPr>
            <a:fld id="{98F49220-395F-4819-8BD5-CB9B38DD1F9C}" type="slidenum">
              <a:rPr lang="en-US" sz="1200" b="0" i="0" u="none" strike="noStrike" cap="none" spc="0">
                <a:ln>
                  <a:noFill/>
                </a:ln>
                <a:solidFill>
                  <a:srgbClr val="898989"/>
                </a:solidFill>
                <a:latin typeface="Arial"/>
                <a:ea typeface="宋体"/>
                <a:cs typeface="宋体"/>
              </a:rPr>
              <a:t/>
            </a:fld>
            <a:endParaRPr lang="en-US" sz="1800" b="0" i="0" u="none" strike="noStrike" cap="none" spc="0">
              <a:ln>
                <a:noFill/>
              </a:ln>
              <a:solidFill>
                <a:srgbClr val="000000"/>
              </a:solidFill>
              <a:latin typeface="Arial"/>
              <a:ea typeface="宋体"/>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spTree>
      <p:nvGrpSpPr>
        <p:cNvPr id="1" name=""/>
        <p:cNvGrpSpPr/>
        <p:nvPr/>
      </p:nvGrpSpPr>
      <p:grpSpPr bwMode="auto">
        <a:xfrm>
          <a:off x="0" y="0"/>
          <a:ext cx="0" cy="0"/>
          <a:chOff x="0" y="0"/>
          <a:chExt cx="0" cy="0"/>
        </a:xfrm>
      </p:grpSpPr>
      <p:sp>
        <p:nvSpPr>
          <p:cNvPr id="2" name="标题 1"/>
          <p:cNvSpPr>
            <a:spLocks noGrp="1"/>
          </p:cNvSpPr>
          <p:nvPr>
            <p:ph type="ctrTitle"/>
          </p:nvPr>
        </p:nvSpPr>
        <p:spPr bwMode="auto">
          <a:xfrm>
            <a:off x="1143000" y="1122363"/>
            <a:ext cx="6858000" cy="2387600"/>
          </a:xfrm>
        </p:spPr>
        <p:txBody>
          <a:bodyPr anchor="b"/>
          <a:lstStyle>
            <a:lvl1pPr algn="ctr">
              <a:defRPr sz="4500"/>
            </a:lvl1pPr>
          </a:lstStyle>
          <a:p>
            <a:pPr>
              <a:defRPr/>
            </a:pPr>
            <a:r>
              <a:rPr lang="zh-CN"/>
              <a:t>单击此处编辑母版标题样式</a:t>
            </a:r>
            <a:endParaRPr/>
          </a:p>
        </p:txBody>
      </p:sp>
      <p:sp>
        <p:nvSpPr>
          <p:cNvPr id="3" name="副标题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zh-CN"/>
              <a:t>单击此处编辑母版副标题样式</a:t>
            </a:r>
            <a:endParaRPr/>
          </a:p>
        </p:txBody>
      </p:sp>
      <p:sp>
        <p:nvSpPr>
          <p:cNvPr id="4" name="日期占位符 3"/>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idx="1"/>
          </p:nvPr>
        </p:nvSpPr>
        <p:spPr bwMode="auto"/>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节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3888" y="1709739"/>
            <a:ext cx="7886700" cy="2852737"/>
          </a:xfrm>
        </p:spPr>
        <p:txBody>
          <a:bodyPr anchor="b"/>
          <a:lstStyle>
            <a:lvl1pPr>
              <a:defRPr sz="4500"/>
            </a:lvl1pPr>
          </a:lstStyle>
          <a:p>
            <a:pPr>
              <a:defRPr/>
            </a:pPr>
            <a:r>
              <a:rPr lang="zh-CN"/>
              <a:t>单击此处编辑母版标题样式</a:t>
            </a:r>
            <a:endParaRPr/>
          </a:p>
        </p:txBody>
      </p:sp>
      <p:sp>
        <p:nvSpPr>
          <p:cNvPr id="3" name="文本占位符 2"/>
          <p:cNvSpPr>
            <a:spLocks noGrp="1"/>
          </p:cNvSpPr>
          <p:nvPr>
            <p:ph type="body" idx="1"/>
          </p:nvPr>
        </p:nvSpPr>
        <p:spPr bwMode="auto">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zh-CN"/>
              <a:t>单击此处编辑母版文本样式</a:t>
            </a:r>
            <a:endParaRPr/>
          </a:p>
        </p:txBody>
      </p:sp>
      <p:sp>
        <p:nvSpPr>
          <p:cNvPr id="4" name="日期占位符 3"/>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栏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sz="half" idx="1"/>
          </p:nvPr>
        </p:nvSpPr>
        <p:spPr bwMode="auto">
          <a:xfrm>
            <a:off x="628650" y="1825625"/>
            <a:ext cx="3886200" cy="43513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内容占位符 3"/>
          <p:cNvSpPr>
            <a:spLocks noGrp="1"/>
          </p:cNvSpPr>
          <p:nvPr>
            <p:ph sz="half" idx="2"/>
          </p:nvPr>
        </p:nvSpPr>
        <p:spPr bwMode="auto">
          <a:xfrm>
            <a:off x="4629150" y="1825625"/>
            <a:ext cx="3886200" cy="43513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日期占位符 4"/>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6" name="页脚占位符 5"/>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7" name="灯片编号占位符 6"/>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9841" y="365126"/>
            <a:ext cx="7886700" cy="1325563"/>
          </a:xfrm>
        </p:spPr>
        <p:txBody>
          <a:bodyPr/>
          <a:lstStyle/>
          <a:p>
            <a:pPr>
              <a:defRPr/>
            </a:pPr>
            <a:r>
              <a:rPr lang="zh-CN"/>
              <a:t>单击此处编辑母版标题样式</a:t>
            </a:r>
            <a:endParaRPr/>
          </a:p>
        </p:txBody>
      </p:sp>
      <p:sp>
        <p:nvSpPr>
          <p:cNvPr id="3" name="文本占位符 2"/>
          <p:cNvSpPr>
            <a:spLocks noGrp="1"/>
          </p:cNvSpPr>
          <p:nvPr>
            <p:ph type="body" idx="1"/>
          </p:nvPr>
        </p:nvSpPr>
        <p:spPr bwMode="auto">
          <a:xfrm>
            <a:off x="890080"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defRPr/>
            </a:pPr>
            <a:r>
              <a:rPr lang="zh-CN"/>
              <a:t>单击此处编辑母版文本样式</a:t>
            </a:r>
            <a:endParaRPr/>
          </a:p>
        </p:txBody>
      </p:sp>
      <p:sp>
        <p:nvSpPr>
          <p:cNvPr id="4" name="内容占位符 3"/>
          <p:cNvSpPr>
            <a:spLocks noGrp="1"/>
          </p:cNvSpPr>
          <p:nvPr>
            <p:ph sz="half" idx="2"/>
          </p:nvPr>
        </p:nvSpPr>
        <p:spPr bwMode="auto">
          <a:xfrm>
            <a:off x="890080" y="2665379"/>
            <a:ext cx="3655181" cy="3524283"/>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文本占位符 4"/>
          <p:cNvSpPr>
            <a:spLocks noGrp="1"/>
          </p:cNvSpPr>
          <p:nvPr>
            <p:ph type="body" sz="quarter" idx="3"/>
          </p:nvPr>
        </p:nvSpPr>
        <p:spPr bwMode="auto">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defRPr/>
            </a:pPr>
            <a:r>
              <a:rPr lang="zh-CN"/>
              <a:t>单击此处编辑母版文本样式</a:t>
            </a:r>
            <a:endParaRPr/>
          </a:p>
        </p:txBody>
      </p:sp>
      <p:sp>
        <p:nvSpPr>
          <p:cNvPr id="6" name="内容占位符 5"/>
          <p:cNvSpPr>
            <a:spLocks noGrp="1"/>
          </p:cNvSpPr>
          <p:nvPr>
            <p:ph sz="quarter" idx="4"/>
          </p:nvPr>
        </p:nvSpPr>
        <p:spPr bwMode="auto">
          <a:xfrm>
            <a:off x="4692704" y="2665379"/>
            <a:ext cx="3673182" cy="3524283"/>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7" name="日期占位符 6"/>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8" name="页脚占位符 7"/>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9" name="灯片编号占位符 8"/>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Vain otsikko">
    <p:spTree>
      <p:nvGrpSpPr>
        <p:cNvPr id="1" name=""/>
        <p:cNvGrpSpPr/>
        <p:nvPr/>
      </p:nvGrpSpPr>
      <p:grpSpPr bwMode="auto">
        <a:xfrm>
          <a:off x="0" y="0"/>
          <a:ext cx="0" cy="0"/>
          <a:chOff x="0" y="0"/>
          <a:chExt cx="0" cy="0"/>
        </a:xfrm>
      </p:grpSpPr>
      <p:sp>
        <p:nvSpPr>
          <p:cNvPr id="57" name="Shape 57"/>
          <p:cNvSpPr>
            <a:spLocks noGrp="1"/>
          </p:cNvSpPr>
          <p:nvPr>
            <p:ph type="title" hasCustomPrompt="1"/>
          </p:nvPr>
        </p:nvSpPr>
        <p:spPr bwMode="auto">
          <a:prstGeom prst="rect">
            <a:avLst/>
          </a:prstGeom>
        </p:spPr>
        <p:txBody>
          <a:bodyPr/>
          <a:lstStyle/>
          <a:p>
            <a:pPr>
              <a:defRPr/>
            </a:pPr>
            <a:r>
              <a:rPr/>
              <a:t>标题文本</a:t>
            </a:r>
            <a:endParaRPr/>
          </a:p>
        </p:txBody>
      </p:sp>
      <p:sp>
        <p:nvSpPr>
          <p:cNvPr id="58" name="Shape 58"/>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仅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日期占位符 2"/>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4" name="页脚占位符 3"/>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5" name="灯片编号占位符 4"/>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spTree>
      <p:nvGrpSpPr>
        <p:cNvPr id="1" name=""/>
        <p:cNvGrpSpPr/>
        <p:nvPr/>
      </p:nvGrpSpPr>
      <p:grpSpPr bwMode="auto">
        <a:xfrm>
          <a:off x="0" y="0"/>
          <a:ext cx="0" cy="0"/>
          <a:chOff x="0" y="0"/>
          <a:chExt cx="0" cy="0"/>
        </a:xfrm>
      </p:grpSpPr>
      <p:sp>
        <p:nvSpPr>
          <p:cNvPr id="2" name="日期占位符 1"/>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3" name="页脚占位符 2"/>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4" name="灯片编号占位符 3"/>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9841" y="457200"/>
            <a:ext cx="3124012" cy="1600200"/>
          </a:xfrm>
        </p:spPr>
        <p:txBody>
          <a:bodyPr anchor="b"/>
          <a:lstStyle>
            <a:lvl1pPr>
              <a:defRPr sz="2400"/>
            </a:lvl1pPr>
          </a:lstStyle>
          <a:p>
            <a:pPr>
              <a:defRPr/>
            </a:pPr>
            <a:r>
              <a:rPr lang="zh-CN"/>
              <a:t>单击此处编辑母版标题样式</a:t>
            </a:r>
            <a:endParaRPr/>
          </a:p>
        </p:txBody>
      </p:sp>
      <p:sp>
        <p:nvSpPr>
          <p:cNvPr id="3" name="图片占位符 2"/>
          <p:cNvSpPr>
            <a:spLocks noGrp="1"/>
          </p:cNvSpPr>
          <p:nvPr>
            <p:ph type="pic" idx="1"/>
          </p:nvPr>
        </p:nvSpPr>
        <p:spPr bwMode="auto">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zh-CN"/>
          </a:p>
        </p:txBody>
      </p:sp>
      <p:sp>
        <p:nvSpPr>
          <p:cNvPr id="4" name="文本占位符 3"/>
          <p:cNvSpPr>
            <a:spLocks noGrp="1"/>
          </p:cNvSpPr>
          <p:nvPr>
            <p:ph type="body" sz="half" idx="2"/>
          </p:nvPr>
        </p:nvSpPr>
        <p:spPr bwMode="auto">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6" name="页脚占位符 5"/>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7" name="灯片编号占位符 6"/>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竖版">
    <p:spTree>
      <p:nvGrpSpPr>
        <p:cNvPr id="1" name=""/>
        <p:cNvGrpSpPr/>
        <p:nvPr/>
      </p:nvGrpSpPr>
      <p:grpSpPr bwMode="auto">
        <a:xfrm>
          <a:off x="0" y="0"/>
          <a:ext cx="0" cy="0"/>
          <a:chOff x="0" y="0"/>
          <a:chExt cx="0" cy="0"/>
        </a:xfrm>
      </p:grpSpPr>
      <p:sp>
        <p:nvSpPr>
          <p:cNvPr id="2" name="竖排标题 1"/>
          <p:cNvSpPr>
            <a:spLocks noGrp="1"/>
          </p:cNvSpPr>
          <p:nvPr>
            <p:ph type="title" orient="vert"/>
          </p:nvPr>
        </p:nvSpPr>
        <p:spPr bwMode="auto">
          <a:xfrm>
            <a:off x="6543675" y="365125"/>
            <a:ext cx="1971675" cy="5811838"/>
          </a:xfrm>
        </p:spPr>
        <p:txBody>
          <a:bodyPr vert="eaVert"/>
          <a:lstStyle/>
          <a:p>
            <a:pPr>
              <a:defRPr/>
            </a:pPr>
            <a:r>
              <a:rPr lang="zh-CN"/>
              <a:t>单击此处编辑母版标题样式</a:t>
            </a:r>
            <a:endParaRPr/>
          </a:p>
        </p:txBody>
      </p:sp>
      <p:sp>
        <p:nvSpPr>
          <p:cNvPr id="3" name="竖排文字占位符 2"/>
          <p:cNvSpPr>
            <a:spLocks noGrp="1"/>
          </p:cNvSpPr>
          <p:nvPr>
            <p:ph type="body" orient="vert" idx="1"/>
          </p:nvPr>
        </p:nvSpPr>
        <p:spPr bwMode="auto">
          <a:xfrm>
            <a:off x="628650" y="365125"/>
            <a:ext cx="5800725" cy="5811838"/>
          </a:xfrm>
        </p:spPr>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Only" userDrawn="1">
  <p:cSld name="内容">
    <p:spTree>
      <p:nvGrpSpPr>
        <p:cNvPr id="1" name=""/>
        <p:cNvGrpSpPr/>
        <p:nvPr/>
      </p:nvGrpSpPr>
      <p:grpSpPr bwMode="auto">
        <a:xfrm>
          <a:off x="0" y="0"/>
          <a:ext cx="0" cy="0"/>
          <a:chOff x="0" y="0"/>
          <a:chExt cx="0" cy="0"/>
        </a:xfrm>
      </p:grpSpPr>
      <p:sp>
        <p:nvSpPr>
          <p:cNvPr id="2" name="内容占位符 1"/>
          <p:cNvSpPr>
            <a:spLocks noGrp="1"/>
          </p:cNvSpPr>
          <p:nvPr>
            <p:ph/>
          </p:nvPr>
        </p:nvSpPr>
        <p:spPr bwMode="auto">
          <a:xfrm>
            <a:off x="628650" y="365125"/>
            <a:ext cx="7886700" cy="58118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3" name="日期占位符 2"/>
          <p:cNvSpPr>
            <a:spLocks noGrp="1"/>
          </p:cNvSpPr>
          <p:nvPr>
            <p:ph type="dt" sz="half" idx="10"/>
          </p:nvPr>
        </p:nvSpPr>
        <p:spPr bwMode="auto"/>
        <p:txBody>
          <a:body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4" name="页脚占位符 3"/>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5" name="灯片编号占位符 4"/>
          <p:cNvSpPr>
            <a:spLocks noGrp="1"/>
          </p:cNvSpPr>
          <p:nvPr>
            <p:ph type="sldNum" sz="quarter" idx="12"/>
          </p:nvPr>
        </p:nvSpPr>
        <p:spPr bwMode="auto"/>
        <p:txBody>
          <a:body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spTree>
      <p:nvGrpSpPr>
        <p:cNvPr id="1" name=""/>
        <p:cNvGrpSpPr/>
        <p:nvPr/>
      </p:nvGrpSpPr>
      <p:grpSpPr bwMode="auto">
        <a:xfrm>
          <a:off x="0" y="0"/>
          <a:ext cx="0" cy="0"/>
          <a:chOff x="0" y="0"/>
          <a:chExt cx="0" cy="0"/>
        </a:xfrm>
      </p:grpSpPr>
      <p:sp>
        <p:nvSpPr>
          <p:cNvPr id="2" name="标题 1"/>
          <p:cNvSpPr>
            <a:spLocks noGrp="1"/>
          </p:cNvSpPr>
          <p:nvPr>
            <p:ph type="ctrTitle"/>
          </p:nvPr>
        </p:nvSpPr>
        <p:spPr bwMode="auto">
          <a:xfrm>
            <a:off x="685800" y="2130425"/>
            <a:ext cx="7772400" cy="1470025"/>
          </a:xfrm>
        </p:spPr>
        <p:txBody>
          <a:bodyPr/>
          <a:lstStyle/>
          <a:p>
            <a:pPr>
              <a:defRPr/>
            </a:pPr>
            <a:r>
              <a:rPr lang="zh-CN"/>
              <a:t>单击此处编辑母版标题样式</a:t>
            </a:r>
            <a:endParaRPr/>
          </a:p>
        </p:txBody>
      </p:sp>
      <p:sp>
        <p:nvSpPr>
          <p:cNvPr id="3" name="副标题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zh-CN"/>
              <a:t>单击此处编辑母版副标题样式</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idx="1"/>
          </p:nvPr>
        </p:nvSpPr>
        <p:spPr bwMode="auto"/>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节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722313" y="4406900"/>
            <a:ext cx="7772400" cy="1362075"/>
          </a:xfrm>
        </p:spPr>
        <p:txBody>
          <a:bodyPr anchor="t"/>
          <a:lstStyle>
            <a:lvl1pPr algn="l">
              <a:defRPr sz="4000" b="1" cap="all"/>
            </a:lvl1pPr>
          </a:lstStyle>
          <a:p>
            <a:pPr>
              <a:defRPr/>
            </a:pPr>
            <a:r>
              <a:rPr lang="zh-CN"/>
              <a:t>单击此处编辑母版标题样式</a:t>
            </a:r>
            <a:endParaRPr/>
          </a:p>
        </p:txBody>
      </p:sp>
      <p:sp>
        <p:nvSpPr>
          <p:cNvPr id="3" name="文本占位符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zh-CN"/>
              <a:t>单击此处编辑母版文本样式</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栏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内容占位符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日期占位符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lvl1pPr>
              <a:defRPr/>
            </a:lvl1pPr>
          </a:lstStyle>
          <a:p>
            <a:pPr>
              <a:defRPr/>
            </a:pPr>
            <a:r>
              <a:rPr lang="zh-CN"/>
              <a:t>单击此处编辑母版标题样式</a:t>
            </a:r>
            <a:endParaRPr/>
          </a:p>
        </p:txBody>
      </p:sp>
      <p:sp>
        <p:nvSpPr>
          <p:cNvPr id="3" name="文本占位符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4" name="内容占位符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文本占位符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zh-CN"/>
              <a:t>单击此处编辑母版文本样式</a:t>
            </a:r>
            <a:endParaRPr/>
          </a:p>
        </p:txBody>
      </p:sp>
      <p:sp>
        <p:nvSpPr>
          <p:cNvPr id="6" name="内容占位符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7" name="日期占位符 6"/>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8" name="页脚占位符 7"/>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9" name="灯片编号占位符 8"/>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Tyhjä">
    <p:spTree>
      <p:nvGrpSpPr>
        <p:cNvPr id="1" name=""/>
        <p:cNvGrpSpPr/>
        <p:nvPr/>
      </p:nvGrpSpPr>
      <p:grpSpPr bwMode="auto">
        <a:xfrm>
          <a:off x="0" y="0"/>
          <a:ext cx="0" cy="0"/>
          <a:chOff x="0" y="0"/>
          <a:chExt cx="0" cy="0"/>
        </a:xfrm>
      </p:grpSpPr>
      <p:sp>
        <p:nvSpPr>
          <p:cNvPr id="65" name="Shape 65"/>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仅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日期占位符 2"/>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4" name="页脚占位符 3"/>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5" name="灯片编号占位符 4"/>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spTree>
      <p:nvGrpSpPr>
        <p:cNvPr id="1" name=""/>
        <p:cNvGrpSpPr/>
        <p:nvPr/>
      </p:nvGrpSpPr>
      <p:grpSpPr bwMode="auto">
        <a:xfrm>
          <a:off x="0" y="0"/>
          <a:ext cx="0" cy="0"/>
          <a:chOff x="0" y="0"/>
          <a:chExt cx="0" cy="0"/>
        </a:xfrm>
      </p:grpSpPr>
      <p:sp>
        <p:nvSpPr>
          <p:cNvPr id="2" name="日期占位符 1"/>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3" name="页脚占位符 2"/>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4" name="灯片编号占位符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内容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457200" y="273050"/>
            <a:ext cx="3008313" cy="1162050"/>
          </a:xfrm>
        </p:spPr>
        <p:txBody>
          <a:bodyPr anchor="b"/>
          <a:lstStyle>
            <a:lvl1pPr algn="l">
              <a:defRPr sz="2000" b="1"/>
            </a:lvl1pPr>
          </a:lstStyle>
          <a:p>
            <a:pPr>
              <a:defRPr/>
            </a:pPr>
            <a:r>
              <a:rPr lang="zh-CN"/>
              <a:t>单击此处编辑母版标题样式</a:t>
            </a:r>
            <a:endParaRPr/>
          </a:p>
        </p:txBody>
      </p:sp>
      <p:sp>
        <p:nvSpPr>
          <p:cNvPr id="3" name="内容占位符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文本占位符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1792288" y="4800600"/>
            <a:ext cx="5486400" cy="566738"/>
          </a:xfrm>
        </p:spPr>
        <p:txBody>
          <a:bodyPr anchor="b"/>
          <a:lstStyle>
            <a:lvl1pPr algn="l">
              <a:defRPr sz="2000" b="1"/>
            </a:lvl1pPr>
          </a:lstStyle>
          <a:p>
            <a:pPr>
              <a:defRPr/>
            </a:pPr>
            <a:r>
              <a:rPr lang="zh-CN"/>
              <a:t>单击此处编辑母版标题样式</a:t>
            </a:r>
            <a:endParaRPr/>
          </a:p>
        </p:txBody>
      </p:sp>
      <p:sp>
        <p:nvSpPr>
          <p:cNvPr id="3" name="图片占位符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zh-CN"/>
          </a:p>
        </p:txBody>
      </p:sp>
      <p:sp>
        <p:nvSpPr>
          <p:cNvPr id="4" name="文本占位符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6" name="页脚占位符 5"/>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7" name="灯片编号占位符 6"/>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标题和竖排文字">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竖排文字占位符 2"/>
          <p:cNvSpPr>
            <a:spLocks noGrp="1"/>
          </p:cNvSpPr>
          <p:nvPr>
            <p:ph type="body" orient="vert" idx="1"/>
          </p:nvPr>
        </p:nvSpPr>
        <p:spPr bwMode="auto"/>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垂直排列标题与文本">
    <p:spTree>
      <p:nvGrpSpPr>
        <p:cNvPr id="1" name=""/>
        <p:cNvGrpSpPr/>
        <p:nvPr/>
      </p:nvGrpSpPr>
      <p:grpSpPr bwMode="auto">
        <a:xfrm>
          <a:off x="0" y="0"/>
          <a:ext cx="0" cy="0"/>
          <a:chOff x="0" y="0"/>
          <a:chExt cx="0" cy="0"/>
        </a:xfrm>
      </p:grpSpPr>
      <p:sp>
        <p:nvSpPr>
          <p:cNvPr id="2" name="竖排标题 1"/>
          <p:cNvSpPr>
            <a:spLocks noGrp="1"/>
          </p:cNvSpPr>
          <p:nvPr>
            <p:ph type="title" orient="vert"/>
          </p:nvPr>
        </p:nvSpPr>
        <p:spPr bwMode="auto">
          <a:xfrm>
            <a:off x="6629400" y="274638"/>
            <a:ext cx="2057400" cy="5851525"/>
          </a:xfrm>
        </p:spPr>
        <p:txBody>
          <a:bodyPr vert="eaVert"/>
          <a:lstStyle/>
          <a:p>
            <a:pPr>
              <a:defRPr/>
            </a:pPr>
            <a:r>
              <a:rPr lang="zh-CN"/>
              <a:t>单击此处编辑母版标题样式</a:t>
            </a:r>
            <a:endParaRPr/>
          </a:p>
        </p:txBody>
      </p:sp>
      <p:sp>
        <p:nvSpPr>
          <p:cNvPr id="3" name="竖排文字占位符 2"/>
          <p:cNvSpPr>
            <a:spLocks noGrp="1"/>
          </p:cNvSpPr>
          <p:nvPr>
            <p:ph type="body" orient="vert" idx="1"/>
          </p:nvPr>
        </p:nvSpPr>
        <p:spPr bwMode="auto">
          <a:xfrm>
            <a:off x="457200" y="274638"/>
            <a:ext cx="6019800" cy="5851525"/>
          </a:xfrm>
        </p:spPr>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11"/>
          </p:nvPr>
        </p:nvSpPr>
        <p:spPr bwMode="auto"/>
        <p:txBody>
          <a:body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标题幻灯片">
    <p:spTree>
      <p:nvGrpSpPr>
        <p:cNvPr id="1" name=""/>
        <p:cNvGrpSpPr/>
        <p:nvPr/>
      </p:nvGrpSpPr>
      <p:grpSpPr bwMode="auto">
        <a:xfrm>
          <a:off x="0" y="0"/>
          <a:ext cx="0" cy="0"/>
          <a:chOff x="0" y="0"/>
          <a:chExt cx="0" cy="0"/>
        </a:xfrm>
      </p:grpSpPr>
      <p:sp>
        <p:nvSpPr>
          <p:cNvPr id="2" name="标题 1"/>
          <p:cNvSpPr>
            <a:spLocks noGrp="1"/>
          </p:cNvSpPr>
          <p:nvPr>
            <p:ph type="ctrTitle"/>
          </p:nvPr>
        </p:nvSpPr>
        <p:spPr bwMode="auto">
          <a:xfrm>
            <a:off x="1143000" y="1122363"/>
            <a:ext cx="6858000" cy="2387600"/>
          </a:xfrm>
        </p:spPr>
        <p:txBody>
          <a:bodyPr anchor="b"/>
          <a:lstStyle>
            <a:lvl1pPr algn="ctr">
              <a:defRPr sz="4500"/>
            </a:lvl1pPr>
          </a:lstStyle>
          <a:p>
            <a:pPr>
              <a:defRPr/>
            </a:pPr>
            <a:r>
              <a:rPr lang="zh-CN"/>
              <a:t>单击此处编辑母版标题样式</a:t>
            </a:r>
            <a:endParaRPr/>
          </a:p>
        </p:txBody>
      </p:sp>
      <p:sp>
        <p:nvSpPr>
          <p:cNvPr id="3" name="副标题 2"/>
          <p:cNvSpPr>
            <a:spLocks noGrp="1"/>
          </p:cNvSpPr>
          <p:nvPr>
            <p:ph type="subTitle" idx="1"/>
          </p:nvPr>
        </p:nvSpPr>
        <p:spPr bwMode="auto">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zh-CN"/>
              <a:t>单击此处编辑母版副标题样式</a:t>
            </a:r>
            <a:endParaRPr/>
          </a:p>
        </p:txBody>
      </p:sp>
      <p:sp>
        <p:nvSpPr>
          <p:cNvPr id="4" name="日期占位符 3"/>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标题和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idx="1"/>
          </p:nvPr>
        </p:nvSpPr>
        <p:spPr bwMode="auto"/>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节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3888" y="1709739"/>
            <a:ext cx="7886700" cy="2852737"/>
          </a:xfrm>
        </p:spPr>
        <p:txBody>
          <a:bodyPr anchor="b"/>
          <a:lstStyle>
            <a:lvl1pPr>
              <a:defRPr sz="4500"/>
            </a:lvl1pPr>
          </a:lstStyle>
          <a:p>
            <a:pPr>
              <a:defRPr/>
            </a:pPr>
            <a:r>
              <a:rPr lang="zh-CN"/>
              <a:t>单击此处编辑母版标题样式</a:t>
            </a:r>
            <a:endParaRPr/>
          </a:p>
        </p:txBody>
      </p:sp>
      <p:sp>
        <p:nvSpPr>
          <p:cNvPr id="3" name="文本占位符 2"/>
          <p:cNvSpPr>
            <a:spLocks noGrp="1"/>
          </p:cNvSpPr>
          <p:nvPr>
            <p:ph type="body" idx="1"/>
          </p:nvPr>
        </p:nvSpPr>
        <p:spPr bwMode="auto">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zh-CN"/>
              <a:t>单击此处编辑母版文本样式</a:t>
            </a:r>
            <a:endParaRPr/>
          </a:p>
        </p:txBody>
      </p:sp>
      <p:sp>
        <p:nvSpPr>
          <p:cNvPr id="4" name="日期占位符 3"/>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两栏内容">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内容占位符 2"/>
          <p:cNvSpPr>
            <a:spLocks noGrp="1"/>
          </p:cNvSpPr>
          <p:nvPr>
            <p:ph sz="half" idx="1"/>
          </p:nvPr>
        </p:nvSpPr>
        <p:spPr bwMode="auto">
          <a:xfrm>
            <a:off x="628650" y="1825625"/>
            <a:ext cx="3886200" cy="43513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内容占位符 3"/>
          <p:cNvSpPr>
            <a:spLocks noGrp="1"/>
          </p:cNvSpPr>
          <p:nvPr>
            <p:ph sz="half" idx="2"/>
          </p:nvPr>
        </p:nvSpPr>
        <p:spPr bwMode="auto">
          <a:xfrm>
            <a:off x="4629150" y="1825625"/>
            <a:ext cx="3886200" cy="435133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日期占位符 4"/>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6" name="页脚占位符 5"/>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7" name="灯片编号占位符 6"/>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ollinen sisältö">
    <p:spTree>
      <p:nvGrpSpPr>
        <p:cNvPr id="1" name=""/>
        <p:cNvGrpSpPr/>
        <p:nvPr/>
      </p:nvGrpSpPr>
      <p:grpSpPr bwMode="auto">
        <a:xfrm>
          <a:off x="0" y="0"/>
          <a:ext cx="0" cy="0"/>
          <a:chOff x="0" y="0"/>
          <a:chExt cx="0" cy="0"/>
        </a:xfrm>
      </p:grpSpPr>
      <p:sp>
        <p:nvSpPr>
          <p:cNvPr id="72" name="Shape 72"/>
          <p:cNvSpPr>
            <a:spLocks noGrp="1"/>
          </p:cNvSpPr>
          <p:nvPr>
            <p:ph type="title" hasCustomPrompt="1"/>
          </p:nvPr>
        </p:nvSpPr>
        <p:spPr bwMode="auto">
          <a:xfrm>
            <a:off x="457200" y="273050"/>
            <a:ext cx="3008314" cy="1162050"/>
          </a:xfrm>
          <a:prstGeom prst="rect">
            <a:avLst/>
          </a:prstGeom>
        </p:spPr>
        <p:txBody>
          <a:bodyPr anchor="b"/>
          <a:lstStyle>
            <a:lvl1pPr algn="l">
              <a:defRPr sz="2000" b="1"/>
            </a:lvl1pPr>
          </a:lstStyle>
          <a:p>
            <a:pPr>
              <a:defRPr/>
            </a:pPr>
            <a:r>
              <a:rPr/>
              <a:t>标题文本</a:t>
            </a:r>
            <a:endParaRPr/>
          </a:p>
        </p:txBody>
      </p:sp>
      <p:sp>
        <p:nvSpPr>
          <p:cNvPr id="73" name="Shape 73"/>
          <p:cNvSpPr>
            <a:spLocks noGrp="1"/>
          </p:cNvSpPr>
          <p:nvPr>
            <p:ph type="body" idx="1" hasCustomPrompt="1"/>
          </p:nvPr>
        </p:nvSpPr>
        <p:spPr bwMode="auto">
          <a:xfrm>
            <a:off x="3575050" y="273050"/>
            <a:ext cx="5111750" cy="5853113"/>
          </a:xfrm>
          <a:prstGeom prst="rect">
            <a:avLst/>
          </a:prstGeom>
        </p:spPr>
        <p:txBody>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74" name="Shape 74"/>
          <p:cNvSpPr>
            <a:spLocks noGrp="1"/>
          </p:cNvSpPr>
          <p:nvPr>
            <p:ph type="body" sz="half" idx="13"/>
          </p:nvPr>
        </p:nvSpPr>
        <p:spPr bwMode="auto">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hape 75"/>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比较">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9841" y="365126"/>
            <a:ext cx="7886700" cy="1325563"/>
          </a:xfrm>
        </p:spPr>
        <p:txBody>
          <a:bodyPr/>
          <a:lstStyle/>
          <a:p>
            <a:pPr>
              <a:defRPr/>
            </a:pPr>
            <a:r>
              <a:rPr lang="zh-CN"/>
              <a:t>单击此处编辑母版标题样式</a:t>
            </a:r>
            <a:endParaRPr/>
          </a:p>
        </p:txBody>
      </p:sp>
      <p:sp>
        <p:nvSpPr>
          <p:cNvPr id="3" name="文本占位符 2"/>
          <p:cNvSpPr>
            <a:spLocks noGrp="1"/>
          </p:cNvSpPr>
          <p:nvPr>
            <p:ph type="body" idx="1"/>
          </p:nvPr>
        </p:nvSpPr>
        <p:spPr bwMode="auto">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zh-CN"/>
              <a:t>单击此处编辑母版文本样式</a:t>
            </a:r>
            <a:endParaRPr/>
          </a:p>
        </p:txBody>
      </p:sp>
      <p:sp>
        <p:nvSpPr>
          <p:cNvPr id="4" name="内容占位符 3"/>
          <p:cNvSpPr>
            <a:spLocks noGrp="1"/>
          </p:cNvSpPr>
          <p:nvPr>
            <p:ph sz="half" idx="2"/>
          </p:nvPr>
        </p:nvSpPr>
        <p:spPr bwMode="auto">
          <a:xfrm>
            <a:off x="629842" y="2505074"/>
            <a:ext cx="3868340" cy="368458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5" name="文本占位符 4"/>
          <p:cNvSpPr>
            <a:spLocks noGrp="1"/>
          </p:cNvSpPr>
          <p:nvPr>
            <p:ph type="body" sz="quarter" idx="3"/>
          </p:nvPr>
        </p:nvSpPr>
        <p:spPr bwMode="auto">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zh-CN"/>
              <a:t>单击此处编辑母版文本样式</a:t>
            </a:r>
            <a:endParaRPr/>
          </a:p>
        </p:txBody>
      </p:sp>
      <p:sp>
        <p:nvSpPr>
          <p:cNvPr id="6" name="内容占位符 5"/>
          <p:cNvSpPr>
            <a:spLocks noGrp="1"/>
          </p:cNvSpPr>
          <p:nvPr>
            <p:ph sz="quarter" idx="4"/>
          </p:nvPr>
        </p:nvSpPr>
        <p:spPr bwMode="auto">
          <a:xfrm>
            <a:off x="4629150" y="2505074"/>
            <a:ext cx="3887391" cy="3684588"/>
          </a:xfrm>
        </p:spPr>
        <p:txBody>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7" name="日期占位符 6"/>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8" name="页脚占位符 7"/>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9" name="灯片编号占位符 8"/>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仅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日期占位符 2"/>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4" name="页脚占位符 3"/>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5" name="灯片编号占位符 4"/>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空白">
    <p:spTree>
      <p:nvGrpSpPr>
        <p:cNvPr id="1" name=""/>
        <p:cNvGrpSpPr/>
        <p:nvPr/>
      </p:nvGrpSpPr>
      <p:grpSpPr bwMode="auto">
        <a:xfrm>
          <a:off x="0" y="0"/>
          <a:ext cx="0" cy="0"/>
          <a:chOff x="0" y="0"/>
          <a:chExt cx="0" cy="0"/>
        </a:xfrm>
      </p:grpSpPr>
      <p:sp>
        <p:nvSpPr>
          <p:cNvPr id="2" name="日期占位符 1"/>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3" name="页脚占位符 2"/>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4" name="灯片编号占位符 3"/>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内容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9841" y="457200"/>
            <a:ext cx="2949178" cy="1600200"/>
          </a:xfrm>
        </p:spPr>
        <p:txBody>
          <a:bodyPr anchor="b"/>
          <a:lstStyle>
            <a:lvl1pPr>
              <a:defRPr sz="2400"/>
            </a:lvl1pPr>
          </a:lstStyle>
          <a:p>
            <a:pPr>
              <a:defRPr/>
            </a:pPr>
            <a:r>
              <a:rPr lang="zh-CN"/>
              <a:t>单击此处编辑母版标题样式</a:t>
            </a:r>
            <a:endParaRPr/>
          </a:p>
        </p:txBody>
      </p:sp>
      <p:sp>
        <p:nvSpPr>
          <p:cNvPr id="3" name="内容占位符 2"/>
          <p:cNvSpPr>
            <a:spLocks noGrp="1"/>
          </p:cNvSpPr>
          <p:nvPr>
            <p:ph idx="1"/>
          </p:nvPr>
        </p:nvSpPr>
        <p:spPr bwMode="auto">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文本占位符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6" name="页脚占位符 5"/>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7" name="灯片编号占位符 6"/>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图片与标题">
    <p:spTree>
      <p:nvGrpSpPr>
        <p:cNvPr id="1" name=""/>
        <p:cNvGrpSpPr/>
        <p:nvPr/>
      </p:nvGrpSpPr>
      <p:grpSpPr bwMode="auto">
        <a:xfrm>
          <a:off x="0" y="0"/>
          <a:ext cx="0" cy="0"/>
          <a:chOff x="0" y="0"/>
          <a:chExt cx="0" cy="0"/>
        </a:xfrm>
      </p:grpSpPr>
      <p:sp>
        <p:nvSpPr>
          <p:cNvPr id="2" name="标题 1"/>
          <p:cNvSpPr>
            <a:spLocks noGrp="1"/>
          </p:cNvSpPr>
          <p:nvPr>
            <p:ph type="title"/>
          </p:nvPr>
        </p:nvSpPr>
        <p:spPr bwMode="auto">
          <a:xfrm>
            <a:off x="629841" y="457200"/>
            <a:ext cx="2949178" cy="1600200"/>
          </a:xfrm>
        </p:spPr>
        <p:txBody>
          <a:bodyPr anchor="b"/>
          <a:lstStyle>
            <a:lvl1pPr>
              <a:defRPr sz="2400"/>
            </a:lvl1pPr>
          </a:lstStyle>
          <a:p>
            <a:pPr>
              <a:defRPr/>
            </a:pPr>
            <a:r>
              <a:rPr lang="zh-CN"/>
              <a:t>单击此处编辑母版标题样式</a:t>
            </a:r>
            <a:endParaRPr/>
          </a:p>
        </p:txBody>
      </p:sp>
      <p:sp>
        <p:nvSpPr>
          <p:cNvPr id="3" name="图片占位符 2"/>
          <p:cNvSpPr>
            <a:spLocks noGrp="1"/>
          </p:cNvSpPr>
          <p:nvPr>
            <p:ph type="pic" idx="1"/>
          </p:nvPr>
        </p:nvSpPr>
        <p:spPr bwMode="auto">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endParaRPr lang="zh-CN"/>
          </a:p>
        </p:txBody>
      </p:sp>
      <p:sp>
        <p:nvSpPr>
          <p:cNvPr id="4" name="文本占位符 3"/>
          <p:cNvSpPr>
            <a:spLocks noGrp="1"/>
          </p:cNvSpPr>
          <p:nvPr>
            <p:ph type="body" sz="half" idx="2"/>
          </p:nvPr>
        </p:nvSpPr>
        <p:spPr bwMode="auto">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zh-CN"/>
              <a:t>单击此处编辑母版文本样式</a:t>
            </a:r>
            <a:endParaRPr/>
          </a:p>
        </p:txBody>
      </p:sp>
      <p:sp>
        <p:nvSpPr>
          <p:cNvPr id="5" name="日期占位符 4"/>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6" name="页脚占位符 5"/>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7" name="灯片编号占位符 6"/>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标题和竖排文字">
    <p:spTree>
      <p:nvGrpSpPr>
        <p:cNvPr id="1" name=""/>
        <p:cNvGrpSpPr/>
        <p:nvPr/>
      </p:nvGrpSpPr>
      <p:grpSpPr bwMode="auto">
        <a:xfrm>
          <a:off x="0" y="0"/>
          <a:ext cx="0" cy="0"/>
          <a:chOff x="0" y="0"/>
          <a:chExt cx="0" cy="0"/>
        </a:xfrm>
      </p:grpSpPr>
      <p:sp>
        <p:nvSpPr>
          <p:cNvPr id="2" name="标题 1"/>
          <p:cNvSpPr>
            <a:spLocks noGrp="1"/>
          </p:cNvSpPr>
          <p:nvPr>
            <p:ph type="title"/>
          </p:nvPr>
        </p:nvSpPr>
        <p:spPr bwMode="auto"/>
        <p:txBody>
          <a:bodyPr/>
          <a:lstStyle/>
          <a:p>
            <a:pPr>
              <a:defRPr/>
            </a:pPr>
            <a:r>
              <a:rPr lang="zh-CN"/>
              <a:t>单击此处编辑母版标题样式</a:t>
            </a:r>
            <a:endParaRPr/>
          </a:p>
        </p:txBody>
      </p:sp>
      <p:sp>
        <p:nvSpPr>
          <p:cNvPr id="3" name="竖排文字占位符 2"/>
          <p:cNvSpPr>
            <a:spLocks noGrp="1"/>
          </p:cNvSpPr>
          <p:nvPr>
            <p:ph type="body" orient="vert" idx="1"/>
          </p:nvPr>
        </p:nvSpPr>
        <p:spPr bwMode="auto"/>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垂直排列标题与&#10;文本">
    <p:spTree>
      <p:nvGrpSpPr>
        <p:cNvPr id="1" name=""/>
        <p:cNvGrpSpPr/>
        <p:nvPr/>
      </p:nvGrpSpPr>
      <p:grpSpPr bwMode="auto">
        <a:xfrm>
          <a:off x="0" y="0"/>
          <a:ext cx="0" cy="0"/>
          <a:chOff x="0" y="0"/>
          <a:chExt cx="0" cy="0"/>
        </a:xfrm>
      </p:grpSpPr>
      <p:sp>
        <p:nvSpPr>
          <p:cNvPr id="2" name="竖排标题 1"/>
          <p:cNvSpPr>
            <a:spLocks noGrp="1"/>
          </p:cNvSpPr>
          <p:nvPr>
            <p:ph type="title" orient="vert"/>
          </p:nvPr>
        </p:nvSpPr>
        <p:spPr bwMode="auto">
          <a:xfrm>
            <a:off x="6543675" y="365125"/>
            <a:ext cx="1971675" cy="5811838"/>
          </a:xfrm>
        </p:spPr>
        <p:txBody>
          <a:bodyPr vert="eaVert"/>
          <a:lstStyle/>
          <a:p>
            <a:pPr>
              <a:defRPr/>
            </a:pPr>
            <a:r>
              <a:rPr lang="zh-CN"/>
              <a:t>单击此处编辑母版标题样式</a:t>
            </a:r>
            <a:endParaRPr/>
          </a:p>
        </p:txBody>
      </p:sp>
      <p:sp>
        <p:nvSpPr>
          <p:cNvPr id="3" name="竖排文字占位符 2"/>
          <p:cNvSpPr>
            <a:spLocks noGrp="1"/>
          </p:cNvSpPr>
          <p:nvPr>
            <p:ph type="body" orient="vert" idx="1"/>
          </p:nvPr>
        </p:nvSpPr>
        <p:spPr bwMode="auto">
          <a:xfrm>
            <a:off x="628650" y="365125"/>
            <a:ext cx="5800725" cy="5811838"/>
          </a:xfrm>
        </p:spPr>
        <p:txBody>
          <a:bodyPr vert="eaVert"/>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10"/>
          </p:nvPr>
        </p:nvSpPr>
        <p:spPr bwMode="auto"/>
        <p:txBody>
          <a:body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11"/>
          </p:nvPr>
        </p:nvSpPr>
        <p:spPr bwMode="auto"/>
        <p:txBody>
          <a:body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12"/>
          </p:nvPr>
        </p:nvSpPr>
        <p:spPr bwMode="auto"/>
        <p:txBody>
          <a:body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Otsikollinen kuva">
    <p:spTree>
      <p:nvGrpSpPr>
        <p:cNvPr id="1" name=""/>
        <p:cNvGrpSpPr/>
        <p:nvPr/>
      </p:nvGrpSpPr>
      <p:grpSpPr bwMode="auto">
        <a:xfrm>
          <a:off x="0" y="0"/>
          <a:ext cx="0" cy="0"/>
          <a:chOff x="0" y="0"/>
          <a:chExt cx="0" cy="0"/>
        </a:xfrm>
      </p:grpSpPr>
      <p:sp>
        <p:nvSpPr>
          <p:cNvPr id="82" name="Shape 82"/>
          <p:cNvSpPr>
            <a:spLocks noGrp="1"/>
          </p:cNvSpPr>
          <p:nvPr>
            <p:ph type="title" hasCustomPrompt="1"/>
          </p:nvPr>
        </p:nvSpPr>
        <p:spPr bwMode="auto">
          <a:xfrm>
            <a:off x="1792288" y="4800600"/>
            <a:ext cx="5486401" cy="566738"/>
          </a:xfrm>
          <a:prstGeom prst="rect">
            <a:avLst/>
          </a:prstGeom>
        </p:spPr>
        <p:txBody>
          <a:bodyPr anchor="b"/>
          <a:lstStyle>
            <a:lvl1pPr algn="l">
              <a:defRPr sz="2000" b="1"/>
            </a:lvl1pPr>
          </a:lstStyle>
          <a:p>
            <a:pPr>
              <a:defRPr/>
            </a:pPr>
            <a:r>
              <a:rPr/>
              <a:t>标题文本</a:t>
            </a:r>
            <a:endParaRPr/>
          </a:p>
        </p:txBody>
      </p:sp>
      <p:sp>
        <p:nvSpPr>
          <p:cNvPr id="83" name="Shape 83"/>
          <p:cNvSpPr>
            <a:spLocks noGrp="1"/>
          </p:cNvSpPr>
          <p:nvPr>
            <p:ph type="pic" sz="half" idx="13"/>
          </p:nvPr>
        </p:nvSpPr>
        <p:spPr bwMode="auto">
          <a:xfrm>
            <a:off x="1792288" y="612775"/>
            <a:ext cx="5486401" cy="4114800"/>
          </a:xfrm>
          <a:prstGeom prst="rect">
            <a:avLst/>
          </a:prstGeom>
        </p:spPr>
        <p:txBody>
          <a:bodyPr lIns="91439" rIns="91439">
            <a:noAutofit/>
          </a:bodyPr>
          <a:lstStyle/>
          <a:p>
            <a:pPr>
              <a:defRPr/>
            </a:pPr>
            <a:endParaRPr/>
          </a:p>
        </p:txBody>
      </p:sp>
      <p:sp>
        <p:nvSpPr>
          <p:cNvPr id="84" name="Shape 84"/>
          <p:cNvSpPr>
            <a:spLocks noGrp="1"/>
          </p:cNvSpPr>
          <p:nvPr>
            <p:ph type="body" sz="quarter" idx="1" hasCustomPrompt="1"/>
          </p:nvPr>
        </p:nvSpPr>
        <p:spPr bwMode="auto">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85" name="Shape 85"/>
          <p:cNvSpPr>
            <a:spLocks noGrp="1"/>
          </p:cNvSpPr>
          <p:nvPr>
            <p:ph type="sldNum" sz="quarter" idx="2"/>
          </p:nvPr>
        </p:nvSpPr>
        <p:spPr bwMode="auto">
          <a:prstGeom prst="rect">
            <a:avLst/>
          </a:prstGeom>
        </p:spPr>
        <p:txBody>
          <a:body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theme" Target="../theme/theme2.xml"/></Relationships>
</file>

<file path=ppt/slideMasters/_rels/slideMaster3.xml.rels><?xml version="1.0" encoding="UTF-8" standalone="yes"?><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theme" Target="../theme/theme3.xml"/></Relationships>
</file>

<file path=ppt/slideMasters/_rels/slideMaster4.xml.rels><?xml version="1.0" encoding="UTF-8" standalone="yes"?><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theme" Target="../theme/theme4.xml"/></Relationships>
</file>

<file path=ppt/slideMasters/_rels/slideMaster5.xml.rels><?xml version="1.0" encoding="UTF-8" standalone="yes"?><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 Id="rId11" Type="http://schemas.openxmlformats.org/officeDocument/2006/relationships/theme" Target="../theme/theme5.xml"/></Relationships>
</file>

<file path=ppt/slideMasters/_rels/slideMaster6.xml.rels><?xml version="1.0" encoding="UTF-8" standalone="yes"?><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 Id="rId11" Type="http://schemas.openxmlformats.org/officeDocument/2006/relationships/slideLayout" Target="../slideLayouts/slideLayout75.xml"/><Relationship Id="rId12" Type="http://schemas.openxmlformats.org/officeDocument/2006/relationships/theme" Target="../theme/theme6.xml"/></Relationships>
</file>

<file path=ppt/slideMasters/_rels/slideMaster7.xml.rels><?xml version="1.0" encoding="UTF-8" standalone="yes"?><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slideLayout" Target="../slideLayouts/slideLayout84.xml"/><Relationship Id="rId10" Type="http://schemas.openxmlformats.org/officeDocument/2006/relationships/slideLayout" Target="../slideLayouts/slideLayout85.xml"/><Relationship Id="rId11" Type="http://schemas.openxmlformats.org/officeDocument/2006/relationships/slideLayout" Target="../slideLayouts/slideLayout86.xml"/><Relationship Id="rId1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rgbClr val="FFFFFF"/>
        </a:solidFill>
      </p:bgPr>
    </p:bg>
    <p:spTree>
      <p:nvGrpSpPr>
        <p:cNvPr id="1" name=""/>
        <p:cNvGrpSpPr/>
        <p:nvPr/>
      </p:nvGrpSpPr>
      <p:grpSpPr bwMode="auto">
        <a:xfrm>
          <a:off x="0" y="0"/>
          <a:ext cx="0" cy="0"/>
          <a:chOff x="0" y="0"/>
          <a:chExt cx="0" cy="0"/>
        </a:xfrm>
      </p:grpSpPr>
      <p:sp>
        <p:nvSpPr>
          <p:cNvPr id="2" name="Shape 2"/>
          <p:cNvSpPr>
            <a:spLocks noGrp="1"/>
          </p:cNvSpPr>
          <p:nvPr>
            <p:ph type="title"/>
          </p:nvPr>
        </p:nvSpPr>
        <p:spPr bwMode="auto">
          <a:xfrm>
            <a:off x="457200" y="274638"/>
            <a:ext cx="8229600" cy="1143001"/>
          </a:xfrm>
          <a:prstGeom prst="rect">
            <a:avLst/>
          </a:prstGeom>
          <a:ln w="12700">
            <a:miter lim="400000"/>
          </a:ln>
        </p:spPr>
        <p:txBody>
          <a:bodyPr lIns="45719" rIns="45719" anchor="ctr">
            <a:normAutofit/>
          </a:bodyPr>
          <a:lstStyle/>
          <a:p>
            <a:pPr>
              <a:defRPr/>
            </a:pPr>
            <a:r>
              <a:rPr/>
              <a:t>标题文本</a:t>
            </a:r>
            <a:endParaRPr/>
          </a:p>
        </p:txBody>
      </p:sp>
      <p:sp>
        <p:nvSpPr>
          <p:cNvPr id="3" name="Shape 3"/>
          <p:cNvSpPr>
            <a:spLocks noGrp="1"/>
          </p:cNvSpPr>
          <p:nvPr>
            <p:ph type="body" idx="1"/>
          </p:nvPr>
        </p:nvSpPr>
        <p:spPr bwMode="auto">
          <a:xfrm>
            <a:off x="457200" y="1600200"/>
            <a:ext cx="8229600" cy="4525963"/>
          </a:xfrm>
          <a:prstGeom prst="rect">
            <a:avLst/>
          </a:prstGeom>
          <a:ln w="12700">
            <a:miter lim="400000"/>
          </a:ln>
        </p:spPr>
        <p:txBody>
          <a:bodyPr lIns="45719" rIns="45719">
            <a:normAutofit/>
          </a:bodyPr>
          <a:lstStyle/>
          <a:p>
            <a:pPr>
              <a:defRPr/>
            </a:pPr>
            <a:r>
              <a:rPr/>
              <a:t>正文级别 1</a:t>
            </a:r>
            <a:endParaRPr/>
          </a:p>
          <a:p>
            <a:pPr lvl="1">
              <a:defRPr/>
            </a:pPr>
            <a:r>
              <a:rPr/>
              <a:t>正文级别 2</a:t>
            </a:r>
            <a:endParaRPr/>
          </a:p>
          <a:p>
            <a:pPr lvl="2">
              <a:defRPr/>
            </a:pPr>
            <a:r>
              <a:rPr/>
              <a:t>正文级别 3</a:t>
            </a:r>
            <a:endParaRPr/>
          </a:p>
          <a:p>
            <a:pPr lvl="3">
              <a:defRPr/>
            </a:pPr>
            <a:r>
              <a:rPr/>
              <a:t>正文级别 4</a:t>
            </a:r>
            <a:endParaRPr/>
          </a:p>
          <a:p>
            <a:pPr lvl="4">
              <a:defRPr/>
            </a:pPr>
            <a:r>
              <a:rPr/>
              <a:t>正文级别 5</a:t>
            </a:r>
            <a:endParaRPr/>
          </a:p>
        </p:txBody>
      </p:sp>
      <p:sp>
        <p:nvSpPr>
          <p:cNvPr id="4" name="Shape 4"/>
          <p:cNvSpPr>
            <a:spLocks noGrp="1"/>
          </p:cNvSpPr>
          <p:nvPr>
            <p:ph type="sldNum" sz="quarter" idx="2"/>
          </p:nvPr>
        </p:nvSpPr>
        <p:spPr bwMode="auto">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marL="0" marR="0" lvl="0" indent="0" algn="r" defTabSz="914400">
              <a:lnSpc>
                <a:spcPct val="100000"/>
              </a:lnSpc>
              <a:spcBef>
                <a:spcPts val="0"/>
              </a:spcBef>
              <a:spcAft>
                <a:spcPts val="0"/>
              </a:spcAft>
              <a:buClrTx/>
              <a:buSzTx/>
              <a:buFontTx/>
              <a:buNone/>
              <a:defRPr/>
            </a:pPr>
            <a:fld id="{86CB4B4D-7CA3-9044-876B-883B54F8677D}" type="slidenum">
              <a:rPr sz="1200" b="0" i="0" u="none" strike="noStrike" cap="none" spc="0">
                <a:ln>
                  <a:noFill/>
                </a:ln>
                <a:solidFill>
                  <a:srgbClr val="888888"/>
                </a:solidFill>
                <a:latin typeface="Calibri"/>
              </a:rPr>
              <a:t/>
            </a:fld>
            <a:endParaRPr sz="1200" b="0" i="0" u="none" strike="noStrike" cap="none" spc="0">
              <a:ln>
                <a:noFill/>
              </a:ln>
              <a:solidFill>
                <a:srgbClr val="888888"/>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1pPr>
      <a:lvl2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2pPr>
      <a:lvl3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3pPr>
      <a:lvl4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4pPr>
      <a:lvl5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5pPr>
      <a:lvl6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6pPr>
      <a:lvl7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7pPr>
      <a:lvl8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8pPr>
      <a:lvl9pPr marL="0" marR="0" indent="0" algn="ctr" defTabSz="914400">
        <a:lnSpc>
          <a:spcPct val="100000"/>
        </a:lnSpc>
        <a:spcBef>
          <a:spcPts val="0"/>
        </a:spcBef>
        <a:spcAft>
          <a:spcPts val="0"/>
        </a:spcAft>
        <a:buClrTx/>
        <a:buSzTx/>
        <a:buFontTx/>
        <a:buNone/>
        <a:defRPr sz="4400" b="0" i="0" u="none" strike="noStrike" cap="none" spc="0">
          <a:ln>
            <a:noFill/>
          </a:ln>
          <a:solidFill>
            <a:srgbClr val="000000"/>
          </a:solidFill>
          <a:latin typeface="+mj-lt"/>
          <a:ea typeface="+mj-ea"/>
          <a:cs typeface="+mj-cs"/>
        </a:defRPr>
      </a:lvl9pPr>
    </p:titleStyle>
    <p:bodyStyle>
      <a:lvl1pPr marL="342900" marR="0" indent="-34290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1pPr>
      <a:lvl2pPr marL="783590" marR="0" indent="-32639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2pPr>
      <a:lvl3pPr marL="1219200" marR="0" indent="-30480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3pPr>
      <a:lvl4pPr marL="1737360" marR="0" indent="-36576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4pPr>
      <a:lvl5pPr marL="2194560" marR="0" indent="-36576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5pPr>
      <a:lvl6pPr marL="2651760" marR="0" indent="-36576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6pPr>
      <a:lvl7pPr marL="3108960" marR="0" indent="-36576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7pPr>
      <a:lvl8pPr marL="3566160" marR="0" indent="-36576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8pPr>
      <a:lvl9pPr marL="4023360" marR="0" indent="-365760" algn="l" defTabSz="914400">
        <a:lnSpc>
          <a:spcPct val="100000"/>
        </a:lnSpc>
        <a:spcBef>
          <a:spcPts val="700"/>
        </a:spcBef>
        <a:spcAft>
          <a:spcPts val="0"/>
        </a:spcAft>
        <a:buClrTx/>
        <a:buSzPct val="100000"/>
        <a:buFont typeface="Arial"/>
        <a:buChar char="•"/>
        <a:defRPr sz="3200" b="0" i="0" u="none" strike="noStrike" cap="none" spc="0">
          <a:ln>
            <a:noFill/>
          </a:ln>
          <a:solidFill>
            <a:srgbClr val="000000"/>
          </a:solidFill>
          <a:latin typeface="+mj-lt"/>
          <a:ea typeface="+mj-ea"/>
          <a:cs typeface="+mj-cs"/>
        </a:defRPr>
      </a:lvl9pPr>
    </p:bodyStyle>
    <p:otherStyle>
      <a:lvl1pPr marL="0" marR="0" indent="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1pPr>
      <a:lvl2pPr marL="0" marR="0" indent="4572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2pPr>
      <a:lvl3pPr marL="0" marR="0" indent="9144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3pPr>
      <a:lvl4pPr marL="0" marR="0" indent="13716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4pPr>
      <a:lvl5pPr marL="0" marR="0" indent="18288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5pPr>
      <a:lvl6pPr marL="0" marR="0" indent="22860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6pPr>
      <a:lvl7pPr marL="0" marR="0" indent="27432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7pPr>
      <a:lvl8pPr marL="0" marR="0" indent="32004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8pPr>
      <a:lvl9pPr marL="0" marR="0" indent="3657600" algn="r" defTabSz="914400">
        <a:lnSpc>
          <a:spcPct val="100000"/>
        </a:lnSpc>
        <a:spcBef>
          <a:spcPts val="0"/>
        </a:spcBef>
        <a:spcAft>
          <a:spcPts val="0"/>
        </a:spcAft>
        <a:buClrTx/>
        <a:buSzTx/>
        <a:buFontTx/>
        <a:buNone/>
        <a:defRPr sz="1200" b="0" i="0" u="none" strike="noStrike" cap="none" spc="0">
          <a:ln>
            <a:noFill/>
          </a:ln>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标题占位符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zh-CN"/>
              <a:t>单击此处编辑母版标题样式</a:t>
            </a:r>
            <a:endParaRPr/>
          </a:p>
        </p:txBody>
      </p:sp>
      <p:sp>
        <p:nvSpPr>
          <p:cNvPr id="3" name="文本占位符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a:lnSpc>
                <a:spcPct val="100000"/>
              </a:lnSpc>
              <a:spcBef>
                <a:spcPts val="0"/>
              </a:spcBef>
              <a:spcAft>
                <a:spcPts val="0"/>
              </a:spcAft>
              <a:buClrTx/>
              <a:buSzTx/>
              <a:buFontTx/>
              <a:buNone/>
              <a:defRPr/>
            </a:pPr>
            <a:fld id="{B48D8B3F-DBD2-46AF-A67A-D1215ED8F3C8}"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a:lnSpc>
                <a:spcPct val="100000"/>
              </a:lnSpc>
              <a:spcBef>
                <a:spcPts val="0"/>
              </a:spcBef>
              <a:spcAft>
                <a:spcPts val="0"/>
              </a:spcAft>
              <a:buClrTx/>
              <a:buSzTx/>
              <a:buFontTx/>
              <a:buNone/>
              <a:defRPr/>
            </a:pPr>
            <a:fld id="{BE2F923E-6367-4939-8046-B8CD5F8B5DC9}"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zh-CN"/>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标题占位符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zh-CN"/>
              <a:t>单击此处编辑母版标题样式</a:t>
            </a:r>
            <a:endParaRPr/>
          </a:p>
        </p:txBody>
      </p:sp>
      <p:sp>
        <p:nvSpPr>
          <p:cNvPr id="3" name="文本占位符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zh-CN"/>
              <a:t>单击此处编辑母版文本样式</a:t>
            </a:r>
            <a:endParaRPr/>
          </a:p>
          <a:p>
            <a:pPr lvl="1">
              <a:defRPr/>
            </a:pPr>
            <a:r>
              <a:rPr lang="zh-CN"/>
              <a:t>二级</a:t>
            </a:r>
            <a:endParaRPr/>
          </a:p>
          <a:p>
            <a:pPr lvl="2">
              <a:defRPr/>
            </a:pPr>
            <a:r>
              <a:rPr lang="zh-CN"/>
              <a:t>三级</a:t>
            </a:r>
            <a:endParaRPr/>
          </a:p>
          <a:p>
            <a:pPr lvl="3">
              <a:defRPr/>
            </a:pPr>
            <a:r>
              <a:rPr lang="zh-CN"/>
              <a:t>四级</a:t>
            </a:r>
            <a:endParaRPr/>
          </a:p>
          <a:p>
            <a:pPr lvl="4">
              <a:defRPr/>
            </a:pPr>
            <a:r>
              <a:rPr lang="zh-CN"/>
              <a:t>五级</a:t>
            </a:r>
            <a:endParaRPr/>
          </a:p>
        </p:txBody>
      </p:sp>
      <p:sp>
        <p:nvSpPr>
          <p:cNvPr id="4" name="日期占位符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a:lnSpc>
                <a:spcPct val="100000"/>
              </a:lnSpc>
              <a:spcBef>
                <a:spcPts val="0"/>
              </a:spcBef>
              <a:spcAft>
                <a:spcPts val="0"/>
              </a:spcAft>
              <a:buClrTx/>
              <a:buSzTx/>
              <a:buFontTx/>
              <a:buNone/>
              <a:defRPr/>
            </a:pPr>
            <a:fld id="{1FDF13AF-FE6D-D048-B66D-EE7330C2793D}"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幻灯片编号占位符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a:lnSpc>
                <a:spcPct val="100000"/>
              </a:lnSpc>
              <a:spcBef>
                <a:spcPts val="0"/>
              </a:spcBef>
              <a:spcAft>
                <a:spcPts val="0"/>
              </a:spcAft>
              <a:buClrTx/>
              <a:buSzTx/>
              <a:buFontTx/>
              <a:buNone/>
              <a:defRPr/>
            </a:pPr>
            <a:fld id="{E1B724F1-D34C-7A4E-84DF-10E8CF779AD1}"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defTabSz="457200">
        <a:spcBef>
          <a:spcPts val="0"/>
        </a:spcBef>
        <a:buNone/>
        <a:defRPr sz="4400">
          <a:solidFill>
            <a:schemeClr val="tx1"/>
          </a:solidFill>
          <a:latin typeface="+mj-lt"/>
          <a:ea typeface="+mj-ea"/>
          <a:cs typeface="+mj-cs"/>
        </a:defRPr>
      </a:lvl1pPr>
    </p:titleStyle>
    <p:bodyStyle>
      <a:lvl1pPr marL="342900" indent="-342900" algn="l" defTabSz="457200">
        <a:spcBef>
          <a:spcPts val="0"/>
        </a:spcBef>
        <a:buFont typeface="Arial"/>
        <a:buChar char="•"/>
        <a:defRPr sz="3200">
          <a:solidFill>
            <a:schemeClr val="tx1"/>
          </a:solidFill>
          <a:latin typeface="+mn-lt"/>
          <a:ea typeface="+mn-ea"/>
          <a:cs typeface="+mn-cs"/>
        </a:defRPr>
      </a:lvl1pPr>
      <a:lvl2pPr marL="742950" indent="-285750" algn="l" defTabSz="457200">
        <a:spcBef>
          <a:spcPts val="0"/>
        </a:spcBef>
        <a:buFont typeface="Arial"/>
        <a:buChar char="–"/>
        <a:defRPr sz="2800">
          <a:solidFill>
            <a:schemeClr val="tx1"/>
          </a:solidFill>
          <a:latin typeface="+mn-lt"/>
          <a:ea typeface="+mn-ea"/>
          <a:cs typeface="+mn-cs"/>
        </a:defRPr>
      </a:lvl2pPr>
      <a:lvl3pPr marL="1143000" indent="-228600" algn="l" defTabSz="457200">
        <a:spcBef>
          <a:spcPts val="0"/>
        </a:spcBef>
        <a:buFont typeface="Arial"/>
        <a:buChar char="•"/>
        <a:defRPr sz="2400">
          <a:solidFill>
            <a:schemeClr val="tx1"/>
          </a:solidFill>
          <a:latin typeface="+mn-lt"/>
          <a:ea typeface="+mn-ea"/>
          <a:cs typeface="+mn-cs"/>
        </a:defRPr>
      </a:lvl3pPr>
      <a:lvl4pPr marL="1600200" indent="-228600" algn="l" defTabSz="457200">
        <a:spcBef>
          <a:spcPts val="0"/>
        </a:spcBef>
        <a:buFont typeface="Arial"/>
        <a:buChar char="–"/>
        <a:defRPr sz="2000">
          <a:solidFill>
            <a:schemeClr val="tx1"/>
          </a:solidFill>
          <a:latin typeface="+mn-lt"/>
          <a:ea typeface="+mn-ea"/>
          <a:cs typeface="+mn-cs"/>
        </a:defRPr>
      </a:lvl4pPr>
      <a:lvl5pPr marL="2057400" indent="-228600" algn="l" defTabSz="457200">
        <a:spcBef>
          <a:spcPts val="0"/>
        </a:spcBef>
        <a:buFont typeface="Arial"/>
        <a:buChar char="»"/>
        <a:defRPr sz="2000">
          <a:solidFill>
            <a:schemeClr val="tx1"/>
          </a:solidFill>
          <a:latin typeface="+mn-lt"/>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zh-CN"/>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p:cNvGrpSpPr/>
        <p:nvPr/>
      </p:nvGrpSpPr>
      <p:grpSpPr bwMode="auto">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ln>
        </p:spPr>
        <p:txBody>
          <a:bodyPr anchor="ctr"/>
          <a:lstStyle/>
          <a:p>
            <a:pPr lvl="0">
              <a:defRPr/>
            </a:pPr>
            <a:r>
              <a:rPr lang="en-US"/>
              <a:t>Muokkaa perustyyl. napsautt.</a:t>
            </a:r>
            <a:endParaRPr/>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ln>
        </p:spPr>
        <p:txBody>
          <a:bodyPr/>
          <a:lstStyle/>
          <a:p>
            <a:pPr lvl="0">
              <a:defRPr/>
            </a:pPr>
            <a:r>
              <a:rPr lang="en-US"/>
              <a:t>Muokkaa tekstin perustyylejä napsauttamalla</a:t>
            </a:r>
            <a:endParaRPr/>
          </a:p>
          <a:p>
            <a:pPr lvl="1">
              <a:defRPr/>
            </a:pPr>
            <a:r>
              <a:rPr lang="en-US"/>
              <a:t>toinen taso</a:t>
            </a:r>
            <a:endParaRPr/>
          </a:p>
          <a:p>
            <a:pPr lvl="2">
              <a:defRPr/>
            </a:pPr>
            <a:r>
              <a:rPr lang="en-US"/>
              <a:t>kolmas taso</a:t>
            </a:r>
            <a:endParaRPr/>
          </a:p>
          <a:p>
            <a:pPr lvl="3">
              <a:defRPr/>
            </a:pPr>
            <a:r>
              <a:rPr lang="en-US"/>
              <a:t>neljäs taso</a:t>
            </a:r>
            <a:endParaRPr/>
          </a:p>
          <a:p>
            <a:pPr lvl="4">
              <a:defRPr/>
            </a:pPr>
            <a:r>
              <a:rPr lang="en-US"/>
              <a:t>viides taso</a:t>
            </a:r>
            <a:endParaRPr/>
          </a:p>
        </p:txBody>
      </p:sp>
      <p:sp>
        <p:nvSpPr>
          <p:cNvPr id="1028" name="Päivämäärän paikkamerkki 3"/>
          <p:cNvSpPr>
            <a:spLocks noChangeArrowheads="1" noGrp="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lstStyle>
            <a:lvl1pPr>
              <a:defRPr sz="1200">
                <a:solidFill>
                  <a:srgbClr val="898989"/>
                </a:solidFill>
              </a:defRPr>
            </a:lvl1pPr>
          </a:lstStyle>
          <a:p>
            <a:pPr marL="0" marR="0" lvl="0" indent="0" algn="l" defTabSz="914400">
              <a:lnSpc>
                <a:spcPct val="100000"/>
              </a:lnSpc>
              <a:spcBef>
                <a:spcPts val="0"/>
              </a:spcBef>
              <a:spcAft>
                <a:spcPts val="0"/>
              </a:spcAft>
              <a:buClrTx/>
              <a:buSzTx/>
              <a:buFontTx/>
              <a:buNone/>
              <a:defRPr/>
            </a:pPr>
            <a:fld id="{89D04FA6-0DDB-4DE3-8B02-C8210A2098FB}" type="datetime1">
              <a:rPr lang="en-US" sz="1200" b="0" i="0" u="none" strike="noStrike" cap="none" spc="0">
                <a:ln>
                  <a:noFill/>
                </a:ln>
                <a:solidFill>
                  <a:srgbClr val="898989"/>
                </a:solidFill>
                <a:latin typeface="Arial"/>
                <a:ea typeface="宋体"/>
                <a:cs typeface="宋体"/>
              </a:rPr>
              <a:t/>
            </a:fld>
            <a:endParaRPr lang="en-US" sz="1200" b="0" i="0" u="none" strike="noStrike" cap="none" spc="0">
              <a:ln>
                <a:noFill/>
              </a:ln>
              <a:solidFill>
                <a:srgbClr val="898989"/>
              </a:solidFill>
              <a:latin typeface="Arial"/>
              <a:ea typeface="宋体"/>
              <a:cs typeface="+mn-cs"/>
            </a:endParaRPr>
          </a:p>
        </p:txBody>
      </p:sp>
      <p:sp>
        <p:nvSpPr>
          <p:cNvPr id="1029" name="Alatunnisteen paikkamerkki 4"/>
          <p:cNvSpPr>
            <a:spLocks noChangeArrowheads="1" noGrp="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lstStyle>
            <a:lvl1pPr algn="ctr">
              <a:defRPr sz="1200">
                <a:solidFill>
                  <a:srgbClr val="898989"/>
                </a:solidFill>
                <a:latin typeface="Arial"/>
                <a:ea typeface="宋体"/>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srgbClr val="898989"/>
              </a:solidFill>
              <a:latin typeface="Arial"/>
              <a:ea typeface="宋体"/>
              <a:cs typeface="+mn-cs"/>
            </a:endParaRPr>
          </a:p>
        </p:txBody>
      </p:sp>
      <p:sp>
        <p:nvSpPr>
          <p:cNvPr id="1030" name="Dian numeron paikkamerkki 5"/>
          <p:cNvSpPr>
            <a:spLocks noChangeArrowheads="1" noGrp="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defRPr>
            </a:lvl1pPr>
          </a:lstStyle>
          <a:p>
            <a:pPr marL="0" marR="0" lvl="0" indent="0" algn="r" defTabSz="914400">
              <a:lnSpc>
                <a:spcPct val="100000"/>
              </a:lnSpc>
              <a:spcBef>
                <a:spcPts val="0"/>
              </a:spcBef>
              <a:spcAft>
                <a:spcPts val="0"/>
              </a:spcAft>
              <a:buClrTx/>
              <a:buSzTx/>
              <a:buFontTx/>
              <a:buNone/>
              <a:defRPr/>
            </a:pPr>
            <a:fld id="{9EDCDB5E-CEAC-48D9-AC2B-1A3787D0B87F}" type="slidenum">
              <a:rPr lang="en-US" sz="1200" b="0" i="0" u="none" strike="noStrike" cap="none" spc="0">
                <a:ln>
                  <a:noFill/>
                </a:ln>
                <a:solidFill>
                  <a:srgbClr val="898989"/>
                </a:solidFill>
                <a:latin typeface="Arial"/>
                <a:ea typeface="宋体"/>
                <a:cs typeface="宋体"/>
              </a:rPr>
              <a:t/>
            </a:fld>
            <a:endParaRPr lang="en-US" sz="1200" b="0" i="0" u="none" strike="noStrike" cap="none" spc="0">
              <a:ln>
                <a:noFill/>
              </a:ln>
              <a:solidFill>
                <a:srgbClr val="898989"/>
              </a:solidFill>
              <a:latin typeface="Arial"/>
              <a:ea typeface="宋体"/>
              <a:cs typeface="+mn-cs"/>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dt="1" ftr="0" hdr="0" sldNum="0"/>
  <p:txStyles>
    <p:titleStyle>
      <a:lvl1pPr marL="914400" indent="-914400" algn="ctr">
        <a:spcBef>
          <a:spcPts val="0"/>
        </a:spcBef>
        <a:spcAft>
          <a:spcPts val="0"/>
        </a:spcAft>
        <a:defRPr sz="4400">
          <a:solidFill>
            <a:schemeClr val="tx1"/>
          </a:solidFill>
          <a:latin typeface="+mj-lt"/>
          <a:ea typeface="+mj-ea"/>
          <a:cs typeface="+mj-cs"/>
        </a:defRPr>
      </a:lvl1pPr>
      <a:lvl2pPr marL="914400" indent="-914400" algn="ctr">
        <a:spcBef>
          <a:spcPts val="0"/>
        </a:spcBef>
        <a:spcAft>
          <a:spcPts val="0"/>
        </a:spcAft>
        <a:defRPr sz="4400">
          <a:solidFill>
            <a:schemeClr val="tx1"/>
          </a:solidFill>
          <a:latin typeface="Calibri"/>
          <a:ea typeface="宋体"/>
          <a:cs typeface="宋体"/>
        </a:defRPr>
      </a:lvl2pPr>
      <a:lvl3pPr marL="914400" indent="-914400" algn="ctr">
        <a:spcBef>
          <a:spcPts val="0"/>
        </a:spcBef>
        <a:spcAft>
          <a:spcPts val="0"/>
        </a:spcAft>
        <a:defRPr sz="4400">
          <a:solidFill>
            <a:schemeClr val="tx1"/>
          </a:solidFill>
          <a:latin typeface="Calibri"/>
          <a:ea typeface="宋体"/>
          <a:cs typeface="宋体"/>
        </a:defRPr>
      </a:lvl3pPr>
      <a:lvl4pPr marL="914400" indent="-914400" algn="ctr">
        <a:spcBef>
          <a:spcPts val="0"/>
        </a:spcBef>
        <a:spcAft>
          <a:spcPts val="0"/>
        </a:spcAft>
        <a:defRPr sz="4400">
          <a:solidFill>
            <a:schemeClr val="tx1"/>
          </a:solidFill>
          <a:latin typeface="Calibri"/>
          <a:ea typeface="宋体"/>
          <a:cs typeface="宋体"/>
        </a:defRPr>
      </a:lvl4pPr>
      <a:lvl5pPr marL="914400" indent="-914400" algn="ctr">
        <a:spcBef>
          <a:spcPts val="0"/>
        </a:spcBef>
        <a:spcAft>
          <a:spcPts val="0"/>
        </a:spcAft>
        <a:defRPr sz="4400">
          <a:solidFill>
            <a:schemeClr val="tx1"/>
          </a:solidFill>
          <a:latin typeface="Calibri"/>
          <a:ea typeface="宋体"/>
          <a:cs typeface="宋体"/>
        </a:defRPr>
      </a:lvl5pPr>
      <a:lvl6pPr marL="1371600" indent="-914400" algn="ctr">
        <a:spcBef>
          <a:spcPts val="0"/>
        </a:spcBef>
        <a:spcAft>
          <a:spcPts val="0"/>
        </a:spcAft>
        <a:defRPr sz="4400">
          <a:solidFill>
            <a:schemeClr val="tx1"/>
          </a:solidFill>
          <a:latin typeface="Calibri"/>
          <a:ea typeface="宋体"/>
          <a:cs typeface="宋体"/>
        </a:defRPr>
      </a:lvl6pPr>
      <a:lvl7pPr marL="1828800" indent="-914400" algn="ctr">
        <a:spcBef>
          <a:spcPts val="0"/>
        </a:spcBef>
        <a:spcAft>
          <a:spcPts val="0"/>
        </a:spcAft>
        <a:defRPr sz="4400">
          <a:solidFill>
            <a:schemeClr val="tx1"/>
          </a:solidFill>
          <a:latin typeface="Calibri"/>
          <a:ea typeface="宋体"/>
          <a:cs typeface="宋体"/>
        </a:defRPr>
      </a:lvl7pPr>
      <a:lvl8pPr marL="2286000" indent="-914400" algn="ctr">
        <a:spcBef>
          <a:spcPts val="0"/>
        </a:spcBef>
        <a:spcAft>
          <a:spcPts val="0"/>
        </a:spcAft>
        <a:defRPr sz="4400">
          <a:solidFill>
            <a:schemeClr val="tx1"/>
          </a:solidFill>
          <a:latin typeface="Calibri"/>
          <a:ea typeface="宋体"/>
          <a:cs typeface="宋体"/>
        </a:defRPr>
      </a:lvl8pPr>
      <a:lvl9pPr marL="2743200" indent="-914400" algn="ctr">
        <a:spcBef>
          <a:spcPts val="0"/>
        </a:spcBef>
        <a:spcAft>
          <a:spcPts val="0"/>
        </a:spcAft>
        <a:defRPr sz="4400">
          <a:solidFill>
            <a:schemeClr val="tx1"/>
          </a:solidFill>
          <a:latin typeface="Calibri"/>
          <a:ea typeface="宋体"/>
          <a:cs typeface="宋体"/>
        </a:defRPr>
      </a:lvl9pPr>
    </p:titleStyle>
    <p:body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vl6pPr marL="2514600" indent="-228600" algn="l">
        <a:spcBef>
          <a:spcPts val="0"/>
        </a:spcBef>
        <a:spcAft>
          <a:spcPts val="0"/>
        </a:spcAft>
        <a:buFont typeface="Arial"/>
        <a:buChar char="»"/>
        <a:defRPr sz="2000">
          <a:solidFill>
            <a:schemeClr val="tx1"/>
          </a:solidFill>
          <a:latin typeface="+mn-lt"/>
          <a:ea typeface="+mn-ea"/>
          <a:cs typeface="+mn-cs"/>
        </a:defRPr>
      </a:lvl6pPr>
      <a:lvl7pPr marL="2971800" indent="-228600" algn="l">
        <a:spcBef>
          <a:spcPts val="0"/>
        </a:spcBef>
        <a:spcAft>
          <a:spcPts val="0"/>
        </a:spcAft>
        <a:buFont typeface="Arial"/>
        <a:buChar char="»"/>
        <a:defRPr sz="2000">
          <a:solidFill>
            <a:schemeClr val="tx1"/>
          </a:solidFill>
          <a:latin typeface="+mn-lt"/>
          <a:ea typeface="+mn-ea"/>
          <a:cs typeface="+mn-cs"/>
        </a:defRPr>
      </a:lvl7pPr>
      <a:lvl8pPr marL="3429000" indent="-228600" algn="l">
        <a:spcBef>
          <a:spcPts val="0"/>
        </a:spcBef>
        <a:spcAft>
          <a:spcPts val="0"/>
        </a:spcAft>
        <a:buFont typeface="Arial"/>
        <a:buChar char="»"/>
        <a:defRPr sz="2000">
          <a:solidFill>
            <a:schemeClr val="tx1"/>
          </a:solidFill>
          <a:latin typeface="+mn-lt"/>
          <a:ea typeface="+mn-ea"/>
          <a:cs typeface="+mn-cs"/>
        </a:defRPr>
      </a:lvl8pPr>
      <a:lvl9pPr marL="3886200" indent="-228600" algn="l">
        <a:spcBef>
          <a:spcPts val="0"/>
        </a:spcBef>
        <a:spcAft>
          <a:spcPts val="0"/>
        </a:spcAft>
        <a:buFont typeface="Arial"/>
        <a:buChar char="»"/>
        <a:defRPr sz="2000">
          <a:solidFill>
            <a:schemeClr val="tx1"/>
          </a:solidFill>
          <a:latin typeface="+mn-lt"/>
          <a:ea typeface="+mn-ea"/>
          <a:cs typeface="+mn-cs"/>
        </a:defRPr>
      </a:lvl9pPr>
    </p:bodyStyle>
    <p:otherStyle>
      <a:defPPr>
        <a:defRPr lang="zh-CN"/>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标题占位符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zh-CN"/>
              <a:t>单击此处编辑母版标题样式</a:t>
            </a:r>
            <a:endParaRPr/>
          </a:p>
        </p:txBody>
      </p:sp>
      <p:sp>
        <p:nvSpPr>
          <p:cNvPr id="3" name="文本占位符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82F288E0-7875-42C4-84C8-98DBBD3BF4D2}"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7D9BB5D0-35E4-459D-AEF3-FE4D7C45CC19}" type="slidenum">
              <a:rPr lang="zh-CN">
                <a:solidFill>
                  <a:prstClr val="black">
                    <a:tint val="75000"/>
                  </a:prstClr>
                </a:solidFill>
              </a:rPr>
              <a:t/>
            </a:fld>
            <a:endParaRPr lang="zh-C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zh-CN"/>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标题占位符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zh-CN"/>
              <a:t>单击此处编辑母版标题样式</a:t>
            </a:r>
            <a:endParaRPr/>
          </a:p>
        </p:txBody>
      </p:sp>
      <p:sp>
        <p:nvSpPr>
          <p:cNvPr id="3" name="文本占位符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a:lnSpc>
                <a:spcPct val="100000"/>
              </a:lnSpc>
              <a:spcBef>
                <a:spcPts val="0"/>
              </a:spcBef>
              <a:spcAft>
                <a:spcPts val="0"/>
              </a:spcAft>
              <a:buClrTx/>
              <a:buSzTx/>
              <a:buFontTx/>
              <a:buNone/>
              <a:defRPr/>
            </a:pPr>
            <a:fld id="{912766AD-41D2-4EF4-A139-4B46524C7BD4}" type="datetimeFigureOut">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
        <p:nvSpPr>
          <p:cNvPr id="5" name="页脚占位符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a:lnSpc>
                <a:spcPct val="100000"/>
              </a:lnSpc>
              <a:spcBef>
                <a:spcPts val="0"/>
              </a:spcBef>
              <a:spcAft>
                <a:spcPts val="0"/>
              </a:spcAft>
              <a:buClrTx/>
              <a:buSzTx/>
              <a:buFontTx/>
              <a:buNone/>
              <a:defRPr/>
            </a:pPr>
            <a:endParaRPr lang="zh-CN" sz="1200" b="0" i="0" u="none" strike="noStrike" cap="none" spc="0">
              <a:ln>
                <a:noFill/>
              </a:ln>
              <a:solidFill>
                <a:prstClr val="black">
                  <a:tint val="75000"/>
                </a:prstClr>
              </a:solidFill>
              <a:latin typeface="Calibri"/>
              <a:ea typeface="宋体"/>
              <a:cs typeface="+mn-cs"/>
            </a:endParaRPr>
          </a:p>
        </p:txBody>
      </p:sp>
      <p:sp>
        <p:nvSpPr>
          <p:cNvPr id="6" name="灯片编号占位符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a:lnSpc>
                <a:spcPct val="100000"/>
              </a:lnSpc>
              <a:spcBef>
                <a:spcPts val="0"/>
              </a:spcBef>
              <a:spcAft>
                <a:spcPts val="0"/>
              </a:spcAft>
              <a:buClrTx/>
              <a:buSzTx/>
              <a:buFontTx/>
              <a:buNone/>
              <a:defRPr/>
            </a:pPr>
            <a:fld id="{EFFB7270-E1FB-438A-96BF-CAC4D417E9FD}" type="slidenum">
              <a:rPr lang="zh-CN" sz="1200" b="0" i="0" u="none" strike="noStrike" cap="none" spc="0">
                <a:ln>
                  <a:noFill/>
                </a:ln>
                <a:solidFill>
                  <a:prstClr val="black">
                    <a:tint val="75000"/>
                  </a:prstClr>
                </a:solidFill>
                <a:latin typeface="Calibri"/>
                <a:ea typeface="宋体"/>
                <a:cs typeface="Arial"/>
              </a:rPr>
              <a:t/>
            </a:fld>
            <a:endParaRPr lang="zh-CN" sz="1200" b="0" i="0" u="none" strike="noStrike" cap="none" spc="0">
              <a:ln>
                <a:noFill/>
              </a:ln>
              <a:solidFill>
                <a:prstClr val="black">
                  <a:tint val="75000"/>
                </a:prstClr>
              </a:solidFill>
              <a:latin typeface="Calibri"/>
              <a:ea typeface="宋体"/>
              <a:cs typeface="+mn-cs"/>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zh-CN"/>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标题占位符 1"/>
          <p:cNvSpPr>
            <a:spLocks noGrp="1"/>
          </p:cNvSpPr>
          <p:nvPr>
            <p:ph type="title"/>
          </p:nvPr>
        </p:nvSpPr>
        <p:spPr bwMode="auto">
          <a:xfrm>
            <a:off x="628650" y="365126"/>
            <a:ext cx="7886700" cy="1325563"/>
          </a:xfrm>
          <a:prstGeom prst="rect">
            <a:avLst/>
          </a:prstGeom>
        </p:spPr>
        <p:txBody>
          <a:bodyPr vert="horz" lIns="91440" tIns="45720" rIns="91440" bIns="45720" rtlCol="0" anchor="ctr">
            <a:normAutofit/>
          </a:bodyPr>
          <a:lstStyle/>
          <a:p>
            <a:pPr>
              <a:defRPr/>
            </a:pPr>
            <a:r>
              <a:rPr lang="zh-CN"/>
              <a:t>单击此处编辑母版标题样式</a:t>
            </a:r>
            <a:endParaRPr/>
          </a:p>
        </p:txBody>
      </p:sp>
      <p:sp>
        <p:nvSpPr>
          <p:cNvPr id="3" name="文本占位符 2"/>
          <p:cNvSpPr>
            <a:spLocks noGrp="1"/>
          </p:cNvSpPr>
          <p:nvPr>
            <p:ph type="body" idx="1"/>
          </p:nvPr>
        </p:nvSpPr>
        <p:spPr bwMode="auto">
          <a:xfrm>
            <a:off x="628650" y="1825625"/>
            <a:ext cx="7886700" cy="4351338"/>
          </a:xfrm>
          <a:prstGeom prst="rect">
            <a:avLst/>
          </a:prstGeom>
        </p:spPr>
        <p:txBody>
          <a:bodyPr vert="horz" lIns="91440" tIns="45720" rIns="91440" bIns="45720" rtlCol="0">
            <a:normAutofit/>
          </a:bodyPr>
          <a:lstStyle/>
          <a:p>
            <a:pPr lvl="0">
              <a:defRPr/>
            </a:pPr>
            <a:r>
              <a:rPr lang="zh-CN"/>
              <a:t>单击此处编辑母版文本样式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endParaRPr/>
          </a:p>
        </p:txBody>
      </p:sp>
      <p:sp>
        <p:nvSpPr>
          <p:cNvPr id="4" name="日期占位符 3"/>
          <p:cNvSpPr>
            <a:spLocks noGrp="1"/>
          </p:cNvSpPr>
          <p:nvPr>
            <p:ph type="dt" sz="half" idx="2"/>
          </p:nvPr>
        </p:nvSpPr>
        <p:spPr bwMode="auto">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67C27B7C-282B-444B-9F3A-7815586CDD11}" type="datetimeFigureOut">
              <a:rPr lang="zh-CN">
                <a:solidFill>
                  <a:prstClr val="black">
                    <a:tint val="75000"/>
                  </a:prstClr>
                </a:solidFill>
              </a:rPr>
              <a:t/>
            </a:fld>
            <a:endParaRPr lang="zh-CN">
              <a:solidFill>
                <a:prstClr val="black">
                  <a:tint val="75000"/>
                </a:prstClr>
              </a:solidFill>
            </a:endParaRPr>
          </a:p>
        </p:txBody>
      </p:sp>
      <p:sp>
        <p:nvSpPr>
          <p:cNvPr id="5" name="页脚占位符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solidFill>
                <a:prstClr val="black">
                  <a:tint val="75000"/>
                </a:prstClr>
              </a:solidFill>
            </a:endParaRPr>
          </a:p>
        </p:txBody>
      </p:sp>
      <p:sp>
        <p:nvSpPr>
          <p:cNvPr id="6" name="灯片编号占位符 5"/>
          <p:cNvSpPr>
            <a:spLocks noGrp="1"/>
          </p:cNvSpPr>
          <p:nvPr>
            <p:ph type="sldNum" sz="quarter" idx="4"/>
          </p:nvPr>
        </p:nvSpPr>
        <p:spPr bwMode="auto">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DA07DCD4-53AA-47EC-9946-B216C5DDAA97}" type="slidenum">
              <a:rPr lang="zh-CN">
                <a:solidFill>
                  <a:prstClr val="black">
                    <a:tint val="75000"/>
                  </a:prstClr>
                </a:solidFill>
              </a:rPr>
              <a:t/>
            </a:fld>
            <a:endParaRPr lang="zh-C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a:lnSpc>
          <a:spcPct val="90000"/>
        </a:lnSpc>
        <a:spcBef>
          <a:spcPts val="0"/>
        </a:spcBef>
        <a:buNone/>
        <a:defRPr sz="3300">
          <a:solidFill>
            <a:schemeClr val="tx1"/>
          </a:solidFill>
          <a:latin typeface="+mj-lt"/>
          <a:ea typeface="+mj-ea"/>
          <a:cs typeface="+mj-cs"/>
        </a:defRPr>
      </a:lvl1pPr>
    </p:titleStyle>
    <p:bodyStyle>
      <a:lvl1pPr marL="171450" indent="-171450" algn="l" defTabSz="685800">
        <a:lnSpc>
          <a:spcPct val="90000"/>
        </a:lnSpc>
        <a:spcBef>
          <a:spcPts val="750"/>
        </a:spcBef>
        <a:buFont typeface="Arial"/>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350">
          <a:solidFill>
            <a:schemeClr val="tx1"/>
          </a:solidFill>
          <a:latin typeface="+mn-lt"/>
          <a:ea typeface="+mn-ea"/>
          <a:cs typeface="+mn-cs"/>
        </a:defRPr>
      </a:lvl4pPr>
      <a:lvl5pPr marL="1543050" indent="-171450" algn="l" defTabSz="685800">
        <a:lnSpc>
          <a:spcPct val="90000"/>
        </a:lnSpc>
        <a:spcBef>
          <a:spcPts val="375"/>
        </a:spcBef>
        <a:buFont typeface="Arial"/>
        <a:buChar char="•"/>
        <a:defRPr sz="1350">
          <a:solidFill>
            <a:schemeClr val="tx1"/>
          </a:solidFill>
          <a:latin typeface="+mn-lt"/>
          <a:ea typeface="+mn-ea"/>
          <a:cs typeface="+mn-cs"/>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zh-CN"/>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slide" Target="slide4.xml"/><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12.xml"/><Relationship Id="rId7" Type="http://schemas.openxmlformats.org/officeDocument/2006/relationships/image" Target="../media/image3.jpg"/><Relationship Id="rId8" Type="http://schemas.openxmlformats.org/officeDocument/2006/relationships/image" Target="../media/image4.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7.png"/><Relationship Id="rId5" Type="http://schemas.microsoft.com/office/2007/relationships/media" Target="../media/kaa-ka,%200kk,erp.MPG"/><Relationship Id="rId6" Type="http://schemas.openxmlformats.org/officeDocument/2006/relationships/video" Target="kaa-ka,%200kk,erp.MPG"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6.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9.png"/><Relationship Id="rId3" Type="http://schemas.microsoft.com/office/2007/relationships/media" Target="../media/ERP6kk.MPG"/><Relationship Id="rId4" Type="http://schemas.openxmlformats.org/officeDocument/2006/relationships/video" Target="ERP6kk.MPG" TargetMode="Externa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slide" Target="slide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9.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0.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4.xml"/><Relationship Id="rId3" Type="http://schemas.openxmlformats.org/officeDocument/2006/relationships/chart" Target="../charts/chart1.xml" /></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Relationship Id="rId3" Type="http://schemas.openxmlformats.org/officeDocument/2006/relationships/chart" Target="../charts/chart2.xml" /></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8.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chart" Target="../charts/chart3.xml" /></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12.emf"/></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3.xml"/><Relationship Id="rId3" Type="http://schemas.openxmlformats.org/officeDocument/2006/relationships/image" Target="../media/image13.emf"/><Relationship Id="rId4" Type="http://schemas.openxmlformats.org/officeDocument/2006/relationships/package" Target="../embeddings/Microsoft_Word_Document5.docx"/></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6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4.xml"/><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oleObject" Target="../embeddings/oleObject1.bin"/><Relationship Id="rId6" Type="http://schemas.openxmlformats.org/officeDocument/2006/relationships/image" Target="../media/image16.png"/><Relationship Id="rId7" Type="http://schemas.openxmlformats.org/officeDocument/2006/relationships/image" Target="../media/image1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18.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5.xml"/><Relationship Id="rId3" Type="http://schemas.openxmlformats.org/officeDocument/2006/relationships/image" Target="../media/image19.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6.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47.xml"/><Relationship Id="rId3" Type="http://schemas.openxmlformats.org/officeDocument/2006/relationships/image" Target="../media/image20.jp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8.xml"/><Relationship Id="rId3" Type="http://schemas.openxmlformats.org/officeDocument/2006/relationships/image" Target="../media/image21.jp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9.xml"/><Relationship Id="rId3" Type="http://schemas.openxmlformats.org/officeDocument/2006/relationships/image" Target="../media/image22.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0.xml"/><Relationship Id="rId3" Type="http://schemas.openxmlformats.org/officeDocument/2006/relationships/image" Target="../media/image23.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1.xml"/><Relationship Id="rId3" Type="http://schemas.openxmlformats.org/officeDocument/2006/relationships/image" Target="../media/image24.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3.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4.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55.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6.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7.xml"/><Relationship Id="rId3" Type="http://schemas.openxmlformats.org/officeDocument/2006/relationships/image" Target="../media/image26.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8.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9.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hyperlink" Target="http://www.graphogame.com/" TargetMode="Externa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27.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0.xml"/><Relationship Id="rId3" Type="http://schemas.openxmlformats.org/officeDocument/2006/relationships/image" Target="../media/image28.jpg"/><Relationship Id="rId4" Type="http://schemas.openxmlformats.org/officeDocument/2006/relationships/image" Target="../media/image27.jpg"/></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29.png"/></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1.xml"/><Relationship Id="rId3" Type="http://schemas.openxmlformats.org/officeDocument/2006/relationships/image" Target="../media/image30.jpg"/></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77.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77.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77.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77.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hyperlink" Target="http://www.lukimat.fi/" TargetMode="External"/><Relationship Id="rId3" Type="http://schemas.openxmlformats.org/officeDocument/2006/relationships/hyperlink" Target="http://www.graphogame.com/"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emf"/><Relationship Id="rId4" Type="http://schemas.openxmlformats.org/officeDocument/2006/relationships/package" Target="../embeddings/Microsoft_Excel_Worksheet1.xlsx"/></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3" name="Shape 173"/>
          <p:cNvSpPr>
            <a:spLocks noGrp="1"/>
          </p:cNvSpPr>
          <p:nvPr>
            <p:ph type="title"/>
          </p:nvPr>
        </p:nvSpPr>
        <p:spPr bwMode="auto">
          <a:xfrm>
            <a:off x="673290" y="963789"/>
            <a:ext cx="7327710" cy="1093611"/>
          </a:xfrm>
          <a:prstGeom prst="rect">
            <a:avLst/>
          </a:prstGeom>
        </p:spPr>
        <p:txBody>
          <a:bodyPr>
            <a:normAutofit/>
          </a:bodyPr>
          <a:lstStyle/>
          <a:p>
            <a:pPr>
              <a:defRPr sz="2000" b="1">
                <a:latin typeface="Times New Roman"/>
                <a:ea typeface="Times New Roman"/>
                <a:cs typeface="Times New Roman"/>
              </a:defRPr>
            </a:pPr>
            <a:r>
              <a:rPr sz="2800"/>
              <a:t>Typical and atypical reading acquisition and </a:t>
            </a:r>
            <a:br>
              <a:rPr sz="2800"/>
            </a:br>
            <a:r>
              <a:rPr sz="2800"/>
              <a:t>how to support learners who are in need of help</a:t>
            </a:r>
            <a:endParaRPr sz="2800">
              <a:solidFill>
                <a:srgbClr val="FF0000"/>
              </a:solidFill>
              <a:latin typeface="Helvetica"/>
              <a:ea typeface="Helvetica"/>
              <a:cs typeface="Helvetica"/>
            </a:endParaRPr>
          </a:p>
        </p:txBody>
      </p:sp>
      <p:sp>
        <p:nvSpPr>
          <p:cNvPr id="174" name="Shape 174"/>
          <p:cNvSpPr>
            <a:spLocks noGrp="1"/>
          </p:cNvSpPr>
          <p:nvPr>
            <p:ph type="body" sz="quarter" idx="1"/>
          </p:nvPr>
        </p:nvSpPr>
        <p:spPr bwMode="auto">
          <a:xfrm>
            <a:off x="434340" y="2320290"/>
            <a:ext cx="8549640" cy="4720589"/>
          </a:xfrm>
          <a:prstGeom prst="rect">
            <a:avLst/>
          </a:prstGeom>
        </p:spPr>
        <p:txBody>
          <a:bodyPr>
            <a:normAutofit/>
          </a:bodyPr>
          <a:lstStyle/>
          <a:p>
            <a:pPr defTabSz="365760">
              <a:lnSpc>
                <a:spcPct val="72000"/>
              </a:lnSpc>
              <a:spcBef>
                <a:spcPts val="400"/>
              </a:spcBef>
              <a:defRPr sz="800" i="1">
                <a:latin typeface="Times New Roman"/>
                <a:ea typeface="Times New Roman"/>
                <a:cs typeface="Times New Roman"/>
              </a:defRPr>
            </a:pPr>
            <a:r>
              <a:rPr sz="2600">
                <a:latin typeface="Times New Roman"/>
                <a:cs typeface="Times New Roman"/>
              </a:rPr>
              <a:t>Heikki</a:t>
            </a:r>
            <a:r>
              <a:rPr sz="2600">
                <a:latin typeface="Times New Roman"/>
                <a:cs typeface="Times New Roman"/>
              </a:rPr>
              <a:t> </a:t>
            </a:r>
            <a:r>
              <a:rPr sz="2600">
                <a:latin typeface="Times New Roman"/>
                <a:cs typeface="Times New Roman"/>
              </a:rPr>
              <a:t>Lyytinen</a:t>
            </a:r>
            <a:endParaRPr sz="2600">
              <a:latin typeface="Times New Roman"/>
              <a:cs typeface="Times New Roman"/>
            </a:endParaRPr>
          </a:p>
          <a:p>
            <a:pPr defTabSz="365760">
              <a:lnSpc>
                <a:spcPct val="72000"/>
              </a:lnSpc>
              <a:spcBef>
                <a:spcPts val="400"/>
              </a:spcBef>
              <a:defRPr sz="800" i="1">
                <a:latin typeface="Times New Roman"/>
                <a:ea typeface="Times New Roman"/>
                <a:cs typeface="Times New Roman"/>
              </a:defRPr>
            </a:pPr>
            <a:r>
              <a:rPr lang="fi-FI" sz="2600">
                <a:latin typeface="Times New Roman"/>
                <a:cs typeface="Times New Roman"/>
              </a:rPr>
              <a:t>Emeritus </a:t>
            </a:r>
            <a:r>
              <a:rPr sz="2600">
                <a:latin typeface="Times New Roman"/>
                <a:cs typeface="Times New Roman"/>
              </a:rPr>
              <a:t>UNESCO Chair/professor </a:t>
            </a:r>
            <a:br>
              <a:rPr sz="2600">
                <a:latin typeface="Times New Roman"/>
                <a:cs typeface="Times New Roman"/>
              </a:rPr>
            </a:br>
            <a:r>
              <a:rPr sz="2600">
                <a:latin typeface="Times New Roman"/>
                <a:cs typeface="Times New Roman"/>
              </a:rPr>
              <a:t>on Inclusive Literacy Learning for All</a:t>
            </a:r>
            <a:endParaRPr/>
          </a:p>
          <a:p>
            <a:pPr defTabSz="365760">
              <a:lnSpc>
                <a:spcPct val="72000"/>
              </a:lnSpc>
              <a:spcBef>
                <a:spcPts val="400"/>
              </a:spcBef>
              <a:defRPr sz="800" i="1">
                <a:latin typeface="Times New Roman"/>
                <a:ea typeface="Times New Roman"/>
                <a:cs typeface="Times New Roman"/>
              </a:defRPr>
            </a:pPr>
            <a:r>
              <a:rPr sz="2600">
                <a:latin typeface="Times New Roman"/>
                <a:cs typeface="Times New Roman"/>
              </a:rPr>
              <a:t>&amp; the JLD and </a:t>
            </a:r>
            <a:r>
              <a:rPr lang="fi-FI" sz="2600">
                <a:latin typeface="Times New Roman"/>
                <a:cs typeface="Times New Roman"/>
              </a:rPr>
              <a:t>reading</a:t>
            </a:r>
            <a:r>
              <a:rPr lang="fi-FI" sz="2600">
                <a:latin typeface="Times New Roman"/>
                <a:cs typeface="Times New Roman"/>
              </a:rPr>
              <a:t> </a:t>
            </a:r>
            <a:r>
              <a:rPr lang="fi-FI" sz="2600">
                <a:latin typeface="Times New Roman"/>
                <a:cs typeface="Times New Roman"/>
              </a:rPr>
              <a:t>games</a:t>
            </a:r>
            <a:r>
              <a:rPr lang="fi-FI" sz="2600">
                <a:latin typeface="Times New Roman"/>
                <a:cs typeface="Times New Roman"/>
              </a:rPr>
              <a:t> </a:t>
            </a:r>
            <a:r>
              <a:rPr sz="2600">
                <a:latin typeface="Times New Roman"/>
                <a:cs typeface="Times New Roman"/>
              </a:rPr>
              <a:t>teams</a:t>
            </a:r>
            <a:endParaRPr/>
          </a:p>
          <a:p>
            <a:pPr defTabSz="365760">
              <a:lnSpc>
                <a:spcPct val="72000"/>
              </a:lnSpc>
              <a:spcBef>
                <a:spcPts val="400"/>
              </a:spcBef>
              <a:defRPr sz="3200" i="1">
                <a:latin typeface="Times New Roman"/>
                <a:ea typeface="Times New Roman"/>
                <a:cs typeface="Times New Roman"/>
              </a:defRPr>
            </a:pPr>
            <a:endParaRPr sz="2600">
              <a:latin typeface="Times New Roman"/>
              <a:cs typeface="Times New Roman"/>
            </a:endParaRPr>
          </a:p>
          <a:p>
            <a:pPr defTabSz="365760">
              <a:lnSpc>
                <a:spcPct val="72000"/>
              </a:lnSpc>
              <a:spcBef>
                <a:spcPts val="400"/>
              </a:spcBef>
              <a:defRPr sz="800" i="1">
                <a:latin typeface="Times New Roman"/>
                <a:ea typeface="Times New Roman"/>
                <a:cs typeface="Times New Roman"/>
              </a:defRPr>
            </a:pPr>
            <a:br>
              <a:rPr sz="2600">
                <a:latin typeface="Times New Roman"/>
                <a:cs typeface="Times New Roman"/>
              </a:rPr>
            </a:br>
            <a:r>
              <a:rPr lang="fi-FI" sz="2600">
                <a:latin typeface="Times New Roman"/>
                <a:cs typeface="Times New Roman"/>
              </a:rPr>
              <a:t>Senior Advisor of </a:t>
            </a:r>
            <a:r>
              <a:rPr sz="2600" i="0">
                <a:latin typeface="Times New Roman"/>
                <a:cs typeface="Times New Roman"/>
              </a:rPr>
              <a:t> </a:t>
            </a:r>
            <a:r>
              <a:rPr sz="2600" i="0">
                <a:latin typeface="Times New Roman"/>
                <a:cs typeface="Times New Roman"/>
              </a:rPr>
              <a:t>Niilo</a:t>
            </a:r>
            <a:r>
              <a:rPr sz="2600" i="0">
                <a:latin typeface="Times New Roman"/>
                <a:cs typeface="Times New Roman"/>
              </a:rPr>
              <a:t> </a:t>
            </a:r>
            <a:r>
              <a:rPr sz="2600" i="0">
                <a:latin typeface="Times New Roman"/>
                <a:cs typeface="Times New Roman"/>
              </a:rPr>
              <a:t>Mäki</a:t>
            </a:r>
            <a:r>
              <a:rPr sz="2600" i="0">
                <a:latin typeface="Times New Roman"/>
                <a:cs typeface="Times New Roman"/>
              </a:rPr>
              <a:t> Institute</a:t>
            </a:r>
            <a:r>
              <a:rPr lang="fi-FI" sz="2600">
                <a:latin typeface="Times New Roman"/>
                <a:cs typeface="Times New Roman"/>
              </a:rPr>
              <a:t>, Finland</a:t>
            </a:r>
            <a:r>
              <a:rPr sz="2600" i="0">
                <a:latin typeface="Times New Roman"/>
                <a:cs typeface="Times New Roman"/>
              </a:rPr>
              <a:t> </a:t>
            </a:r>
            <a:endParaRPr sz="2600">
              <a:latin typeface="Times New Roman"/>
              <a:cs typeface="Times New Roman"/>
            </a:endParaRPr>
          </a:p>
          <a:p>
            <a:pPr defTabSz="365760">
              <a:lnSpc>
                <a:spcPct val="72000"/>
              </a:lnSpc>
              <a:spcBef>
                <a:spcPts val="400"/>
              </a:spcBef>
              <a:defRPr sz="800"/>
            </a:pPr>
            <a:r>
              <a:rPr sz="2600">
                <a:latin typeface="Times New Roman"/>
                <a:cs typeface="Times New Roman"/>
              </a:rPr>
              <a:t>University of Jyväskylä, Finland</a:t>
            </a:r>
            <a:endParaRPr lang="fi-FI" sz="2600">
              <a:latin typeface="Times New Roman"/>
              <a:cs typeface="Times New Roman"/>
            </a:endParaRPr>
          </a:p>
          <a:p>
            <a:pPr defTabSz="365760">
              <a:lnSpc>
                <a:spcPct val="72000"/>
              </a:lnSpc>
              <a:spcBef>
                <a:spcPts val="400"/>
              </a:spcBef>
              <a:defRPr sz="800"/>
            </a:pPr>
            <a:r>
              <a:rPr lang="fi-FI" sz="2600">
                <a:latin typeface="Times New Roman"/>
                <a:cs typeface="Times New Roman"/>
              </a:rPr>
              <a:t>&amp; Haskins Laboratories, Yale, USA</a:t>
            </a:r>
            <a:endParaRPr/>
          </a:p>
          <a:p>
            <a:pPr defTabSz="365760">
              <a:lnSpc>
                <a:spcPct val="72000"/>
              </a:lnSpc>
              <a:spcBef>
                <a:spcPts val="400"/>
              </a:spcBef>
              <a:defRPr sz="800"/>
            </a:pPr>
            <a:endParaRPr sz="2600">
              <a:latin typeface="Times New Roman"/>
              <a:cs typeface="Times New Roman"/>
            </a:endParaRPr>
          </a:p>
          <a:p>
            <a:pPr defTabSz="365760">
              <a:lnSpc>
                <a:spcPct val="72000"/>
              </a:lnSpc>
              <a:spcBef>
                <a:spcPts val="400"/>
              </a:spcBef>
              <a:defRPr sz="700">
                <a:latin typeface="Times New Roman"/>
                <a:ea typeface="Times New Roman"/>
                <a:cs typeface="Times New Roman"/>
              </a:defRPr>
            </a:pPr>
            <a:r>
              <a:rPr sz="2600">
                <a:latin typeface="Times New Roman"/>
                <a:cs typeface="Times New Roman"/>
              </a:rPr>
              <a:t>For publications, see heikki.lyytinen.info and </a:t>
            </a:r>
            <a:r>
              <a:rPr lang="fi-FI" sz="2600">
                <a:latin typeface="Times New Roman"/>
                <a:cs typeface="Times New Roman"/>
              </a:rPr>
              <a:t>comprehensiongame</a:t>
            </a:r>
            <a:r>
              <a:rPr sz="2600">
                <a:latin typeface="Times New Roman"/>
                <a:cs typeface="Times New Roman"/>
              </a:rPr>
              <a:t>.info</a:t>
            </a:r>
            <a:endParaRPr lang="fi-FI" sz="2600">
              <a:solidFill>
                <a:srgbClr val="FF0000"/>
              </a:solidFill>
              <a:latin typeface="Times New Roman"/>
              <a:cs typeface="Times New Roman"/>
            </a:endParaRPr>
          </a:p>
          <a:p>
            <a:pPr defTabSz="365760">
              <a:lnSpc>
                <a:spcPct val="72000"/>
              </a:lnSpc>
              <a:spcBef>
                <a:spcPts val="400"/>
              </a:spcBef>
              <a:defRPr sz="700">
                <a:latin typeface="Times New Roman"/>
                <a:ea typeface="Times New Roman"/>
                <a:cs typeface="Times New Roman"/>
              </a:defRPr>
            </a:pPr>
            <a:endParaRPr lang="fi-FI" sz="2600">
              <a:solidFill>
                <a:srgbClr val="FF0000"/>
              </a:solidFill>
              <a:latin typeface="Times New Roman"/>
              <a:cs typeface="Times New Roman"/>
            </a:endParaRPr>
          </a:p>
          <a:p>
            <a:pPr defTabSz="365760">
              <a:lnSpc>
                <a:spcPct val="72000"/>
              </a:lnSpc>
              <a:spcBef>
                <a:spcPts val="400"/>
              </a:spcBef>
              <a:defRPr sz="700">
                <a:latin typeface="Times New Roman"/>
                <a:ea typeface="Times New Roman"/>
                <a:cs typeface="Times New Roman"/>
              </a:defRPr>
            </a:pPr>
            <a:r>
              <a:rPr lang="fi-FI" sz="2600">
                <a:solidFill>
                  <a:srgbClr val="FF0000"/>
                </a:solidFill>
                <a:latin typeface="Times New Roman"/>
                <a:cs typeface="Times New Roman"/>
              </a:rPr>
              <a:t>												IARLD, Gainesville, 2023</a:t>
            </a:r>
            <a:endParaRPr sz="2600">
              <a:latin typeface="Times New Roman"/>
              <a:cs typeface="Times New Roman"/>
            </a:endParaRPr>
          </a:p>
          <a:p>
            <a:pPr defTabSz="365760">
              <a:lnSpc>
                <a:spcPct val="72000"/>
              </a:lnSpc>
              <a:spcBef>
                <a:spcPts val="400"/>
              </a:spcBef>
              <a:defRPr sz="800">
                <a:latin typeface="Times New Roman"/>
                <a:ea typeface="Times New Roman"/>
                <a:cs typeface="Times New Roman"/>
              </a:defRPr>
            </a:pPr>
            <a:r>
              <a:rPr/>
              <a:t> </a:t>
            </a:r>
            <a:r>
              <a:rPr sz="200"/>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23" name="Shape 523"/>
          <p:cNvSpPr>
            <a:spLocks noGrp="1"/>
          </p:cNvSpPr>
          <p:nvPr>
            <p:ph type="title"/>
          </p:nvPr>
        </p:nvSpPr>
        <p:spPr bwMode="auto">
          <a:xfrm>
            <a:off x="390078" y="531939"/>
            <a:ext cx="8544416" cy="1143001"/>
          </a:xfrm>
          <a:prstGeom prst="rect">
            <a:avLst/>
          </a:prstGeom>
        </p:spPr>
        <p:txBody>
          <a:bodyPr>
            <a:normAutofit/>
          </a:bodyPr>
          <a:lstStyle/>
          <a:p>
            <a:pPr defTabSz="731520">
              <a:defRPr sz="3850" b="1"/>
            </a:pPr>
            <a:r>
              <a:rPr sz="3300">
                <a:latin typeface="Times New Roman"/>
                <a:cs typeface="Times New Roman"/>
              </a:rPr>
              <a:t>Compromised reading skill</a:t>
            </a:r>
            <a:r>
              <a:rPr lang="fi-FI" sz="3300">
                <a:latin typeface="Times New Roman"/>
                <a:cs typeface="Times New Roman"/>
              </a:rPr>
              <a:t>s (% of </a:t>
            </a:r>
            <a:r>
              <a:rPr lang="fi-FI" sz="3300">
                <a:latin typeface="Times New Roman"/>
                <a:cs typeface="Times New Roman"/>
              </a:rPr>
              <a:t>population</a:t>
            </a:r>
            <a:r>
              <a:rPr lang="fi-FI" sz="3300">
                <a:latin typeface="Times New Roman"/>
                <a:cs typeface="Times New Roman"/>
              </a:rPr>
              <a:t>)</a:t>
            </a:r>
            <a:br>
              <a:rPr sz="3300">
                <a:latin typeface="Times New Roman"/>
                <a:cs typeface="Times New Roman"/>
              </a:rPr>
            </a:br>
            <a:endParaRPr sz="3300">
              <a:solidFill>
                <a:srgbClr val="FF0000"/>
              </a:solidFill>
              <a:latin typeface="Times New Roman"/>
              <a:cs typeface="Times New Roman"/>
            </a:endParaRPr>
          </a:p>
        </p:txBody>
      </p:sp>
      <p:sp>
        <p:nvSpPr>
          <p:cNvPr id="524" name="Shape 524"/>
          <p:cNvSpPr>
            <a:spLocks noGrp="1"/>
          </p:cNvSpPr>
          <p:nvPr>
            <p:ph type="body" sz="half" idx="1"/>
          </p:nvPr>
        </p:nvSpPr>
        <p:spPr bwMode="auto">
          <a:xfrm>
            <a:off x="0" y="6166884"/>
            <a:ext cx="233916" cy="782555"/>
          </a:xfrm>
          <a:prstGeom prst="rect">
            <a:avLst/>
          </a:prstGeom>
          <a:ln w="9525">
            <a:solidFill>
              <a:srgbClr val="000000"/>
            </a:solidFill>
            <a:prstDash val="lgDash"/>
            <a:round/>
          </a:ln>
        </p:spPr>
        <p:txBody>
          <a:bodyPr>
            <a:normAutofit/>
          </a:bodyPr>
          <a:lstStyle/>
          <a:p>
            <a:pPr marL="0" indent="0" algn="ctr" defTabSz="822325">
              <a:lnSpc>
                <a:spcPct val="80000"/>
              </a:lnSpc>
              <a:spcBef>
                <a:spcPts val="600"/>
              </a:spcBef>
              <a:buSzTx/>
              <a:buNone/>
              <a:defRPr sz="2500" b="1"/>
            </a:pPr>
            <a:endParaRPr sz="2000">
              <a:latin typeface="Times New Roman"/>
              <a:cs typeface="Times New Roman"/>
            </a:endParaRPr>
          </a:p>
        </p:txBody>
      </p:sp>
      <p:sp>
        <p:nvSpPr>
          <p:cNvPr id="525" name="Shape 525"/>
          <p:cNvSpPr/>
          <p:nvPr/>
        </p:nvSpPr>
        <p:spPr bwMode="auto">
          <a:xfrm>
            <a:off x="8812530" y="2000239"/>
            <a:ext cx="121964" cy="3429025"/>
          </a:xfrm>
          <a:prstGeom prst="rect">
            <a:avLst/>
          </a:prstGeom>
          <a:ln>
            <a:solidFill>
              <a:srgbClr val="000000"/>
            </a:solidFill>
            <a:prstDash val="lgDash"/>
          </a:ln>
        </p:spPr>
        <p:txBody>
          <a:bodyPr lIns="45719" rIns="45719">
            <a:normAutofit/>
          </a:bodyPr>
          <a:lstStyle/>
          <a:p>
            <a:pPr marL="0" marR="0" lvl="0" indent="0" algn="l" defTabSz="877570">
              <a:lnSpc>
                <a:spcPct val="90000"/>
              </a:lnSpc>
              <a:spcBef>
                <a:spcPts val="500"/>
              </a:spcBef>
              <a:spcAft>
                <a:spcPts val="0"/>
              </a:spcAft>
              <a:buClrTx/>
              <a:buSzTx/>
              <a:buFontTx/>
              <a:buNone/>
              <a:defRPr sz="2300"/>
            </a:pPr>
            <a:endParaRPr sz="2000" b="1" i="0" u="none" strike="noStrike" cap="none" spc="0">
              <a:ln>
                <a:noFill/>
              </a:ln>
              <a:solidFill>
                <a:srgbClr val="FF0000"/>
              </a:solidFill>
              <a:latin typeface="Calibri"/>
            </a:endParaRPr>
          </a:p>
        </p:txBody>
      </p:sp>
      <p:sp>
        <p:nvSpPr>
          <p:cNvPr id="2" name="Tekstiruutu 1"/>
          <p:cNvSpPr txBox="1"/>
          <p:nvPr/>
        </p:nvSpPr>
        <p:spPr bwMode="auto">
          <a:xfrm>
            <a:off x="209506" y="1509823"/>
            <a:ext cx="8724988" cy="4366321"/>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square" lIns="45719" tIns="45719" rIns="45719" bIns="45719" numCol="1" spcCol="38100" rtlCol="0" anchor="t">
            <a:spAutoFit/>
          </a:bodyPr>
          <a:lstStyle/>
          <a:p>
            <a:pPr marL="0" indent="0" defTabSz="822325">
              <a:lnSpc>
                <a:spcPct val="80000"/>
              </a:lnSpc>
              <a:spcBef>
                <a:spcPts val="600"/>
              </a:spcBef>
              <a:buSzTx/>
              <a:buNone/>
              <a:defRPr sz="2500" b="1"/>
            </a:pPr>
            <a:r>
              <a:rPr lang="en-US" sz="2000">
                <a:latin typeface="Times New Roman"/>
                <a:cs typeface="Times New Roman"/>
              </a:rPr>
              <a:t>	</a:t>
            </a:r>
            <a:r>
              <a:rPr lang="en-US" sz="2600">
                <a:latin typeface="Times New Roman"/>
                <a:cs typeface="Times New Roman"/>
              </a:rPr>
              <a:t>Biological reasons</a:t>
            </a:r>
            <a:endParaRPr/>
          </a:p>
          <a:p>
            <a:pPr marL="2147570" lvl="8" indent="-308610" defTabSz="822325">
              <a:lnSpc>
                <a:spcPct val="80000"/>
              </a:lnSpc>
              <a:spcBef>
                <a:spcPts val="400"/>
              </a:spcBef>
              <a:defRPr sz="1900" b="1"/>
            </a:pPr>
            <a:r>
              <a:rPr lang="en-US" sz="2000">
                <a:latin typeface="Times New Roman"/>
                <a:cs typeface="Times New Roman"/>
              </a:rPr>
              <a:t>    Global   &gt; 5%</a:t>
            </a:r>
            <a:endParaRPr/>
          </a:p>
          <a:p>
            <a:pPr marL="0" lvl="4" indent="0" defTabSz="822325">
              <a:lnSpc>
                <a:spcPct val="80000"/>
              </a:lnSpc>
              <a:spcBef>
                <a:spcPts val="400"/>
              </a:spcBef>
              <a:buNone/>
              <a:defRPr sz="1900" b="1"/>
            </a:pPr>
            <a:r>
              <a:rPr lang="en-US" sz="2000">
                <a:latin typeface="Times New Roman"/>
                <a:cs typeface="Times New Roman"/>
              </a:rPr>
              <a:t>                                  Finland &gt; 3</a:t>
            </a:r>
            <a:r>
              <a:rPr lang="en-US" sz="2000" b="0">
                <a:latin typeface="Times New Roman"/>
                <a:cs typeface="Times New Roman"/>
              </a:rPr>
              <a:t>% (and other transparent languages)</a:t>
            </a:r>
            <a:endParaRPr/>
          </a:p>
          <a:p>
            <a:pPr marL="0" lvl="4" indent="0" defTabSz="822325">
              <a:lnSpc>
                <a:spcPct val="80000"/>
              </a:lnSpc>
              <a:spcBef>
                <a:spcPts val="400"/>
              </a:spcBef>
              <a:buNone/>
              <a:defRPr sz="1900" b="1"/>
            </a:pPr>
            <a:endParaRPr lang="en-US" sz="2000">
              <a:latin typeface="Times New Roman"/>
              <a:cs typeface="Times New Roman"/>
            </a:endParaRPr>
          </a:p>
          <a:p>
            <a:pPr marL="0" indent="0" defTabSz="822325">
              <a:lnSpc>
                <a:spcPct val="80000"/>
              </a:lnSpc>
              <a:spcBef>
                <a:spcPts val="600"/>
              </a:spcBef>
              <a:buSzTx/>
              <a:buNone/>
              <a:defRPr sz="2500" b="1"/>
            </a:pPr>
            <a:r>
              <a:rPr lang="en-US" sz="2000">
                <a:latin typeface="Times New Roman"/>
                <a:cs typeface="Times New Roman"/>
              </a:rPr>
              <a:t>	</a:t>
            </a:r>
            <a:r>
              <a:rPr lang="en-US" sz="2600">
                <a:latin typeface="Times New Roman"/>
                <a:cs typeface="Times New Roman"/>
              </a:rPr>
              <a:t>Educational reasons</a:t>
            </a:r>
            <a:endParaRPr/>
          </a:p>
          <a:p>
            <a:pPr marL="2147570" lvl="8" indent="-308610" defTabSz="822325">
              <a:lnSpc>
                <a:spcPct val="80000"/>
              </a:lnSpc>
              <a:spcBef>
                <a:spcPts val="400"/>
              </a:spcBef>
              <a:defRPr sz="2000" b="1"/>
            </a:pPr>
            <a:r>
              <a:rPr lang="en-US" sz="2000">
                <a:latin typeface="Times New Roman"/>
                <a:cs typeface="Times New Roman"/>
              </a:rPr>
              <a:t>    Global - up to 90% </a:t>
            </a:r>
            <a:r>
              <a:rPr lang="en-US" sz="2000" b="0">
                <a:latin typeface="Times New Roman"/>
                <a:cs typeface="Times New Roman"/>
              </a:rPr>
              <a:t>(in developing countries)</a:t>
            </a:r>
            <a:endParaRPr lang="en-US" sz="2000">
              <a:latin typeface="Times New Roman"/>
              <a:cs typeface="Times New Roman"/>
            </a:endParaRPr>
          </a:p>
          <a:p>
            <a:pPr marL="2147570" lvl="8" indent="-308610" defTabSz="822325">
              <a:lnSpc>
                <a:spcPct val="80000"/>
              </a:lnSpc>
              <a:spcBef>
                <a:spcPts val="400"/>
              </a:spcBef>
              <a:defRPr sz="2000" b="1"/>
            </a:pPr>
            <a:r>
              <a:rPr lang="en-US" sz="2000">
                <a:latin typeface="Times New Roman"/>
                <a:cs typeface="Times New Roman"/>
              </a:rPr>
              <a:t>    Finland – 0% </a:t>
            </a:r>
            <a:endParaRPr/>
          </a:p>
          <a:p>
            <a:pPr marL="2147570" lvl="8" indent="-308610" defTabSz="822325">
              <a:lnSpc>
                <a:spcPct val="80000"/>
              </a:lnSpc>
              <a:spcBef>
                <a:spcPts val="400"/>
              </a:spcBef>
              <a:defRPr sz="2000" b="1"/>
            </a:pPr>
            <a:endParaRPr lang="en-US" sz="2000">
              <a:latin typeface="Times New Roman"/>
              <a:cs typeface="Times New Roman"/>
            </a:endParaRPr>
          </a:p>
          <a:p>
            <a:pPr marL="1267460" lvl="6" indent="-342900" defTabSz="822325">
              <a:lnSpc>
                <a:spcPct val="80000"/>
              </a:lnSpc>
              <a:spcBef>
                <a:spcPts val="400"/>
              </a:spcBef>
              <a:buFont typeface="Arial"/>
              <a:buChar char="•"/>
              <a:defRPr sz="2000" b="1"/>
            </a:pPr>
            <a:r>
              <a:rPr lang="en-US" sz="2500">
                <a:latin typeface="Times New Roman"/>
                <a:cs typeface="Times New Roman"/>
              </a:rPr>
              <a:t>&gt;600 million compromised readers</a:t>
            </a:r>
            <a:endParaRPr/>
          </a:p>
          <a:p>
            <a:pPr marL="1267460" lvl="6" indent="-342900" defTabSz="822325">
              <a:lnSpc>
                <a:spcPct val="80000"/>
              </a:lnSpc>
              <a:spcBef>
                <a:spcPts val="400"/>
              </a:spcBef>
              <a:buFont typeface="Arial"/>
              <a:buChar char="•"/>
              <a:defRPr sz="2000" b="1"/>
            </a:pPr>
            <a:endParaRPr lang="en-US" sz="2800">
              <a:latin typeface="Times New Roman"/>
              <a:cs typeface="Times New Roman"/>
            </a:endParaRPr>
          </a:p>
          <a:p>
            <a:pPr marL="1267460" lvl="6" indent="-342900" defTabSz="822325">
              <a:lnSpc>
                <a:spcPct val="80000"/>
              </a:lnSpc>
              <a:spcBef>
                <a:spcPts val="400"/>
              </a:spcBef>
              <a:buFont typeface="Arial"/>
              <a:buChar char="•"/>
              <a:defRPr sz="2000" b="1"/>
            </a:pPr>
            <a:r>
              <a:rPr lang="en-US" sz="2800">
                <a:latin typeface="Times New Roman"/>
                <a:cs typeface="Times New Roman"/>
              </a:rPr>
              <a:t>Many times more fail to become fully literate?</a:t>
            </a:r>
            <a:endParaRPr lang="en-US" sz="2000">
              <a:latin typeface="Times New Roman"/>
              <a:cs typeface="Times New Roman"/>
            </a:endParaRPr>
          </a:p>
          <a:p>
            <a:pPr marL="2147570" lvl="8" indent="-308610" defTabSz="822325">
              <a:lnSpc>
                <a:spcPct val="80000"/>
              </a:lnSpc>
              <a:spcBef>
                <a:spcPts val="400"/>
              </a:spcBef>
              <a:defRPr sz="2000" b="1"/>
            </a:pPr>
            <a:r>
              <a:rPr lang="en-US" sz="2000">
                <a:latin typeface="Times New Roman"/>
                <a:cs typeface="Times New Roman"/>
              </a:rPr>
              <a:t>    statistics tend to tell only the portions of children in a country who fail to acquire basic reading skills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29" name="Shape 529"/>
          <p:cNvSpPr/>
          <p:nvPr/>
        </p:nvSpPr>
        <p:spPr bwMode="auto">
          <a:xfrm>
            <a:off x="0" y="214289"/>
            <a:ext cx="9246870" cy="1415772"/>
          </a:xfrm>
          <a:prstGeom prst="rect">
            <a:avLst/>
          </a:prstGeom>
          <a:ln w="12700">
            <a:miter lim="400000"/>
          </a:ln>
        </p:spPr>
        <p:txBody>
          <a:bodyPr wrap="square" lIns="45719" rIns="45719">
            <a:spAutoFit/>
          </a:bodyPr>
          <a:lstStyle/>
          <a:p>
            <a:pPr marL="292100" marR="0" lvl="2" indent="88900" algn="l" defTabSz="914400">
              <a:lnSpc>
                <a:spcPct val="100000"/>
              </a:lnSpc>
              <a:spcBef>
                <a:spcPts val="0"/>
              </a:spcBef>
              <a:spcAft>
                <a:spcPts val="0"/>
              </a:spcAft>
              <a:buClrTx/>
              <a:buSzTx/>
              <a:buFontTx/>
              <a:buNone/>
              <a:defRPr sz="1600">
                <a:solidFill>
                  <a:srgbClr val="C0504D"/>
                </a:solidFill>
              </a:defRPr>
            </a:pPr>
            <a:r>
              <a:rPr sz="2200" b="1" i="0" u="none" strike="noStrike" cap="none" spc="0">
                <a:ln>
                  <a:noFill/>
                </a:ln>
                <a:solidFill>
                  <a:srgbClr val="000000"/>
                </a:solidFill>
                <a:latin typeface="Times New Roman"/>
                <a:cs typeface="Times New Roman"/>
              </a:rPr>
              <a:t>Dyslexia </a:t>
            </a:r>
            <a:r>
              <a:rPr lang="fi-FI" sz="2200" b="1" i="0" u="none" strike="noStrike" cap="none" spc="0">
                <a:ln>
                  <a:noFill/>
                </a:ln>
                <a:solidFill>
                  <a:srgbClr val="000000"/>
                </a:solidFill>
                <a:latin typeface="Times New Roman"/>
                <a:cs typeface="Times New Roman"/>
              </a:rPr>
              <a:t> (as it is </a:t>
            </a:r>
            <a:r>
              <a:rPr lang="fi-FI" sz="2200" b="1" i="0" u="none" strike="noStrike" cap="none" spc="0">
                <a:ln>
                  <a:noFill/>
                </a:ln>
                <a:solidFill>
                  <a:srgbClr val="000000"/>
                </a:solidFill>
                <a:latin typeface="Times New Roman"/>
                <a:cs typeface="Times New Roman"/>
              </a:rPr>
              <a:t>defined</a:t>
            </a:r>
            <a:r>
              <a:rPr lang="fi-FI" sz="2200" b="1" i="0" u="none" strike="noStrike" cap="none" spc="0">
                <a:ln>
                  <a:noFill/>
                </a:ln>
                <a:solidFill>
                  <a:srgbClr val="000000"/>
                </a:solidFill>
                <a:latin typeface="Times New Roman"/>
                <a:cs typeface="Times New Roman"/>
              </a:rPr>
              <a:t> </a:t>
            </a:r>
            <a:r>
              <a:rPr lang="fi-FI" sz="2200" b="1" i="0" u="none" strike="noStrike" cap="none" spc="0">
                <a:ln>
                  <a:noFill/>
                </a:ln>
                <a:solidFill>
                  <a:srgbClr val="000000"/>
                </a:solidFill>
                <a:latin typeface="Times New Roman"/>
                <a:cs typeface="Times New Roman"/>
              </a:rPr>
              <a:t>today</a:t>
            </a:r>
            <a:r>
              <a:rPr lang="fi-FI" sz="2200" b="1" i="0" u="none" strike="noStrike" cap="none" spc="0">
                <a:ln>
                  <a:noFill/>
                </a:ln>
                <a:solidFill>
                  <a:srgbClr val="000000"/>
                </a:solidFill>
                <a:latin typeface="Times New Roman"/>
                <a:cs typeface="Times New Roman"/>
              </a:rPr>
              <a:t> in </a:t>
            </a:r>
            <a:r>
              <a:rPr lang="fi-FI" sz="2200" b="1" i="0" u="none" strike="noStrike" cap="none" spc="0">
                <a:ln>
                  <a:noFill/>
                </a:ln>
                <a:solidFill>
                  <a:srgbClr val="000000"/>
                </a:solidFill>
                <a:latin typeface="Times New Roman"/>
                <a:cs typeface="Times New Roman"/>
              </a:rPr>
              <a:t>most</a:t>
            </a:r>
            <a:r>
              <a:rPr lang="fi-FI" sz="2200" b="1">
                <a:solidFill>
                  <a:srgbClr val="000000"/>
                </a:solidFill>
                <a:latin typeface="Times New Roman"/>
                <a:cs typeface="Times New Roman"/>
              </a:rPr>
              <a:t> English </a:t>
            </a:r>
            <a:r>
              <a:rPr lang="fi-FI" sz="2200" b="1">
                <a:solidFill>
                  <a:srgbClr val="000000"/>
                </a:solidFill>
                <a:latin typeface="Times New Roman"/>
                <a:cs typeface="Times New Roman"/>
              </a:rPr>
              <a:t>based</a:t>
            </a:r>
            <a:r>
              <a:rPr lang="fi-FI" sz="2200" b="1">
                <a:solidFill>
                  <a:srgbClr val="000000"/>
                </a:solidFill>
                <a:latin typeface="Times New Roman"/>
                <a:cs typeface="Times New Roman"/>
              </a:rPr>
              <a:t> </a:t>
            </a:r>
            <a:r>
              <a:rPr lang="fi-FI" sz="2200" b="1" i="0" u="none" strike="noStrike" cap="none" spc="0">
                <a:ln>
                  <a:noFill/>
                </a:ln>
                <a:solidFill>
                  <a:srgbClr val="000000"/>
                </a:solidFill>
                <a:latin typeface="Times New Roman"/>
                <a:cs typeface="Times New Roman"/>
              </a:rPr>
              <a:t>descriptions</a:t>
            </a:r>
            <a:r>
              <a:rPr lang="fi-FI" sz="2200" b="1" i="0" u="none" strike="noStrike" cap="none" spc="0">
                <a:ln>
                  <a:noFill/>
                </a:ln>
                <a:solidFill>
                  <a:srgbClr val="000000"/>
                </a:solidFill>
                <a:latin typeface="Times New Roman"/>
                <a:cs typeface="Times New Roman"/>
              </a:rPr>
              <a:t>)</a:t>
            </a:r>
            <a:endParaRPr sz="2200" b="1" i="0" u="none" strike="noStrike" cap="none" spc="0">
              <a:ln>
                <a:noFill/>
              </a:ln>
              <a:solidFill>
                <a:srgbClr val="000000"/>
              </a:solidFill>
              <a:latin typeface="Times New Roman"/>
              <a:cs typeface="Times New Roman"/>
            </a:endParaRPr>
          </a:p>
          <a:p>
            <a:pPr marL="292100" marR="0" lvl="2" indent="88900" algn="l" defTabSz="914400">
              <a:lnSpc>
                <a:spcPct val="100000"/>
              </a:lnSpc>
              <a:spcBef>
                <a:spcPts val="0"/>
              </a:spcBef>
              <a:spcAft>
                <a:spcPts val="0"/>
              </a:spcAft>
              <a:buClrTx/>
              <a:buSzTx/>
              <a:buFontTx/>
              <a:buNone/>
              <a:defRPr sz="1600">
                <a:solidFill>
                  <a:srgbClr val="C0504D"/>
                </a:solidFill>
              </a:defRPr>
            </a:pPr>
            <a:r>
              <a:rPr sz="1600" b="0" i="0" u="none" strike="noStrike" cap="none" spc="0">
                <a:ln>
                  <a:noFill/>
                </a:ln>
                <a:solidFill>
                  <a:srgbClr val="000000"/>
                </a:solidFill>
                <a:latin typeface="Calibri"/>
              </a:rPr>
              <a:t>–  developmental difficulty compromising the acquisition of accurate and fluent reading and spelling skill of one’s native langua</a:t>
            </a:r>
            <a:r>
              <a:rPr lang="en-US" sz="1600" b="0" i="0" u="none" strike="noStrike" cap="none" spc="0">
                <a:ln>
                  <a:noFill/>
                </a:ln>
                <a:solidFill>
                  <a:srgbClr val="000000"/>
                </a:solidFill>
                <a:latin typeface="Calibri"/>
              </a:rPr>
              <a:t>g</a:t>
            </a:r>
            <a:r>
              <a:rPr sz="1600" b="0" i="0" u="none" strike="noStrike" cap="none" spc="0">
                <a:ln>
                  <a:noFill/>
                </a:ln>
                <a:solidFill>
                  <a:srgbClr val="000000"/>
                </a:solidFill>
                <a:latin typeface="Calibri"/>
              </a:rPr>
              <a:t>e independent of adequate reading instruction</a:t>
            </a:r>
            <a:endParaRPr lang="en-US" sz="1600">
              <a:solidFill>
                <a:srgbClr val="C0504D"/>
              </a:solidFill>
              <a:latin typeface="Calibri"/>
            </a:endParaRPr>
          </a:p>
          <a:p>
            <a:pPr marL="292100" marR="0" lvl="2" indent="88900" algn="l" defTabSz="914400">
              <a:lnSpc>
                <a:spcPct val="100000"/>
              </a:lnSpc>
              <a:spcBef>
                <a:spcPts val="0"/>
              </a:spcBef>
              <a:spcAft>
                <a:spcPts val="0"/>
              </a:spcAft>
              <a:buClrTx/>
              <a:buSzTx/>
              <a:buFontTx/>
              <a:buNone/>
              <a:defRPr sz="1600">
                <a:solidFill>
                  <a:srgbClr val="C0504D"/>
                </a:solidFill>
              </a:defRPr>
            </a:pPr>
            <a:r>
              <a:rPr sz="1600" b="0" i="0" u="none" strike="noStrike" cap="none" spc="0">
                <a:ln>
                  <a:noFill/>
                </a:ln>
                <a:solidFill>
                  <a:srgbClr val="000000"/>
                </a:solidFill>
                <a:latin typeface="Calibri"/>
              </a:rPr>
              <a:t>belongs to a continuum of language disorders</a:t>
            </a:r>
            <a:endParaRPr/>
          </a:p>
          <a:p>
            <a:pPr marL="292100" marR="0" lvl="2" indent="88900" algn="l" defTabSz="914400">
              <a:lnSpc>
                <a:spcPct val="100000"/>
              </a:lnSpc>
              <a:spcBef>
                <a:spcPts val="0"/>
              </a:spcBef>
              <a:spcAft>
                <a:spcPts val="0"/>
              </a:spcAft>
              <a:buClrTx/>
              <a:buSzTx/>
              <a:buFontTx/>
              <a:buNone/>
              <a:defRPr sz="1600">
                <a:solidFill>
                  <a:srgbClr val="C0504D"/>
                </a:solidFill>
              </a:defRPr>
            </a:pPr>
            <a:r>
              <a:rPr sz="1600" b="0" i="0" u="none" strike="noStrike" cap="none" spc="0">
                <a:ln>
                  <a:noFill/>
                </a:ln>
                <a:solidFill>
                  <a:srgbClr val="000000"/>
                </a:solidFill>
                <a:latin typeface="Calibri"/>
              </a:rPr>
              <a:t>difficulties in single word decoding, usually reflecting  insufficient phonological abilities (Lyon, 1995) </a:t>
            </a:r>
            <a:endParaRPr/>
          </a:p>
        </p:txBody>
      </p:sp>
      <p:sp>
        <p:nvSpPr>
          <p:cNvPr id="530" name="Shape 530"/>
          <p:cNvSpPr/>
          <p:nvPr/>
        </p:nvSpPr>
        <p:spPr bwMode="auto">
          <a:xfrm>
            <a:off x="0" y="1505584"/>
            <a:ext cx="9246870" cy="1569660"/>
          </a:xfrm>
          <a:prstGeom prst="rect">
            <a:avLst/>
          </a:prstGeom>
          <a:ln w="12700">
            <a:miter lim="400000"/>
          </a:ln>
        </p:spPr>
        <p:txBody>
          <a:bodyPr wrap="square" lIns="45719" rIns="45719">
            <a:spAutoFit/>
          </a:bodyPr>
          <a:lstStyle/>
          <a:p>
            <a:pPr marL="292100" marR="0" lvl="2" indent="88900" algn="l" defTabSz="914400">
              <a:lnSpc>
                <a:spcPct val="100000"/>
              </a:lnSpc>
              <a:spcBef>
                <a:spcPts val="0"/>
              </a:spcBef>
              <a:spcAft>
                <a:spcPts val="0"/>
              </a:spcAft>
              <a:buClrTx/>
              <a:buSzTx/>
              <a:buFontTx/>
              <a:buNone/>
              <a:defRPr sz="1600">
                <a:solidFill>
                  <a:srgbClr val="C0504D"/>
                </a:solidFill>
              </a:defRPr>
            </a:pPr>
            <a:r>
              <a:rPr sz="1600" b="0" i="0" u="none" strike="noStrike" cap="none" spc="0">
                <a:ln>
                  <a:noFill/>
                </a:ln>
                <a:solidFill>
                  <a:srgbClr val="000000"/>
                </a:solidFill>
                <a:latin typeface="Calibri"/>
              </a:rPr>
              <a:t>phonological core difficulty?</a:t>
            </a:r>
            <a:endParaRPr sz="1400" b="0" i="0" u="none" strike="noStrike" cap="none" spc="0">
              <a:ln>
                <a:noFill/>
              </a:ln>
              <a:solidFill>
                <a:srgbClr val="FF0000"/>
              </a:solidFill>
              <a:latin typeface="Calibri"/>
            </a:endParaRPr>
          </a:p>
          <a:p>
            <a:pPr marL="673100" marR="0" lvl="2" indent="-292100" algn="l" defTabSz="914400">
              <a:lnSpc>
                <a:spcPct val="100000"/>
              </a:lnSpc>
              <a:spcBef>
                <a:spcPts val="0"/>
              </a:spcBef>
              <a:spcAft>
                <a:spcPts val="0"/>
              </a:spcAft>
              <a:buClr>
                <a:srgbClr val="CC0066"/>
              </a:buClr>
              <a:buSzPct val="120000"/>
              <a:buFont typeface="Helvetica"/>
              <a:buChar char=""/>
              <a:defRPr sz="1600"/>
            </a:pPr>
            <a:r>
              <a:rPr sz="1600" b="0" i="0" u="none" strike="noStrike" cap="none" spc="0">
                <a:ln>
                  <a:noFill/>
                </a:ln>
                <a:solidFill>
                  <a:srgbClr val="000000"/>
                </a:solidFill>
                <a:latin typeface="Calibri"/>
              </a:rPr>
              <a:t>Phonological processing &amp; awareness, pseudoword repetition, naming fluency, verbal short-term memory</a:t>
            </a:r>
            <a:endParaRPr sz="1400" b="0" i="0" u="none" strike="noStrike" cap="none" spc="0">
              <a:ln>
                <a:noFill/>
              </a:ln>
              <a:solidFill>
                <a:srgbClr val="FF0000"/>
              </a:solidFill>
              <a:latin typeface="Calibri"/>
            </a:endParaRPr>
          </a:p>
          <a:p>
            <a:pPr marL="673100" marR="0" lvl="2" indent="-292100" algn="l" defTabSz="914400">
              <a:lnSpc>
                <a:spcPct val="100000"/>
              </a:lnSpc>
              <a:spcBef>
                <a:spcPts val="0"/>
              </a:spcBef>
              <a:spcAft>
                <a:spcPts val="0"/>
              </a:spcAft>
              <a:buClr>
                <a:srgbClr val="CC0066"/>
              </a:buClr>
              <a:buSzPct val="120000"/>
              <a:buFont typeface="Helvetica"/>
              <a:buChar char=""/>
              <a:defRPr sz="1600">
                <a:solidFill>
                  <a:srgbClr val="CC0066"/>
                </a:solidFill>
              </a:defRPr>
            </a:pPr>
            <a:r>
              <a:rPr sz="2400" b="1" i="0" u="none" strike="noStrike" cap="none" spc="0">
                <a:ln>
                  <a:noFill/>
                </a:ln>
                <a:solidFill>
                  <a:srgbClr val="000000"/>
                </a:solidFill>
                <a:latin typeface="Times New Roman"/>
                <a:cs typeface="Times New Roman"/>
              </a:rPr>
              <a:t>Highly heritable </a:t>
            </a:r>
            <a:r>
              <a:rPr sz="2400" b="0" i="0" u="none" strike="noStrike" cap="none" spc="0">
                <a:ln>
                  <a:noFill/>
                </a:ln>
                <a:solidFill>
                  <a:srgbClr val="000000"/>
                </a:solidFill>
                <a:latin typeface="Times New Roman"/>
                <a:cs typeface="Times New Roman"/>
              </a:rPr>
              <a:t>- genetic differences affect the opportunity to benefit from environmental language input?</a:t>
            </a:r>
            <a:endParaRPr lang="zh-CN" sz="2400" b="0" i="0" u="none" strike="noStrike" cap="none" spc="0">
              <a:ln>
                <a:noFill/>
              </a:ln>
              <a:solidFill>
                <a:srgbClr val="FF0000"/>
              </a:solidFill>
              <a:latin typeface="Times New Roman"/>
              <a:cs typeface="Times New Roman"/>
            </a:endParaRPr>
          </a:p>
        </p:txBody>
      </p:sp>
      <p:sp>
        <p:nvSpPr>
          <p:cNvPr id="531" name="Shape 531"/>
          <p:cNvSpPr/>
          <p:nvPr/>
        </p:nvSpPr>
        <p:spPr bwMode="auto">
          <a:xfrm>
            <a:off x="857224" y="1845505"/>
            <a:ext cx="7358114" cy="553998"/>
          </a:xfrm>
          <a:prstGeom prst="rect">
            <a:avLst/>
          </a:prstGeom>
          <a:ln w="12700">
            <a:miter lim="400000"/>
          </a:ln>
        </p:spPr>
        <p:txBody>
          <a:bodyPr wrap="square" lIns="45719" rIns="45719">
            <a:spAutoFit/>
          </a:bodyPr>
          <a:lstStyle/>
          <a:p>
            <a:pPr marL="0" marR="0" lvl="0" indent="0" algn="l" defTabSz="914400">
              <a:lnSpc>
                <a:spcPct val="100000"/>
              </a:lnSpc>
              <a:spcBef>
                <a:spcPts val="0"/>
              </a:spcBef>
              <a:spcAft>
                <a:spcPts val="0"/>
              </a:spcAft>
              <a:buClrTx/>
              <a:buSzTx/>
              <a:buFontTx/>
              <a:buNone/>
              <a:defRPr sz="1400"/>
            </a:pPr>
            <a:endParaRPr sz="1400" b="0" i="0" u="none" strike="noStrike" cap="none" spc="0">
              <a:ln>
                <a:noFill/>
              </a:ln>
              <a:solidFill>
                <a:srgbClr val="000000"/>
              </a:solidFill>
              <a:latin typeface="Calibri"/>
            </a:endParaRPr>
          </a:p>
          <a:p>
            <a:pPr marL="0" marR="0" lvl="2" indent="0" algn="l" defTabSz="914400">
              <a:lnSpc>
                <a:spcPct val="100000"/>
              </a:lnSpc>
              <a:spcBef>
                <a:spcPts val="0"/>
              </a:spcBef>
              <a:spcAft>
                <a:spcPts val="0"/>
              </a:spcAft>
              <a:buClrTx/>
              <a:buSzTx/>
              <a:buFontTx/>
              <a:buNone/>
              <a:defRPr sz="1400">
                <a:solidFill>
                  <a:srgbClr val="C0504D"/>
                </a:solidFill>
              </a:defRPr>
            </a:pPr>
            <a:r>
              <a:rPr sz="1600" b="0" i="0" u="none" strike="noStrike" cap="none" spc="0">
                <a:ln>
                  <a:noFill/>
                </a:ln>
                <a:solidFill>
                  <a:srgbClr val="FF0000"/>
                </a:solidFill>
                <a:latin typeface="Calibri"/>
              </a:rPr>
              <a:t> </a:t>
            </a:r>
            <a:endParaRPr/>
          </a:p>
        </p:txBody>
      </p:sp>
      <p:sp>
        <p:nvSpPr>
          <p:cNvPr id="532" name="Shape 532"/>
          <p:cNvSpPr/>
          <p:nvPr/>
        </p:nvSpPr>
        <p:spPr bwMode="auto">
          <a:xfrm>
            <a:off x="857224" y="1505584"/>
            <a:ext cx="7358114" cy="1587"/>
          </a:xfrm>
          <a:prstGeom prst="line">
            <a:avLst/>
          </a:prstGeom>
          <a:ln>
            <a:solidFill>
              <a:srgbClr val="BE4B48"/>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34" name="Shape 534"/>
          <p:cNvSpPr/>
          <p:nvPr/>
        </p:nvSpPr>
        <p:spPr bwMode="auto">
          <a:xfrm>
            <a:off x="1000100" y="5417346"/>
            <a:ext cx="7358114" cy="1587"/>
          </a:xfrm>
          <a:prstGeom prst="line">
            <a:avLst/>
          </a:prstGeom>
          <a:ln>
            <a:solidFill>
              <a:srgbClr val="BE4B48"/>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35" name="Shape 535"/>
          <p:cNvSpPr/>
          <p:nvPr/>
        </p:nvSpPr>
        <p:spPr bwMode="auto">
          <a:xfrm>
            <a:off x="1000100" y="5143512"/>
            <a:ext cx="8143900" cy="523220"/>
          </a:xfrm>
          <a:prstGeom prst="rect">
            <a:avLst/>
          </a:prstGeom>
          <a:ln w="12700">
            <a:miter lim="400000"/>
          </a:ln>
        </p:spPr>
        <p:txBody>
          <a:bodyPr lIns="45719" rIns="45719">
            <a:spAutoFit/>
          </a:bodyPr>
          <a:lstStyle/>
          <a:p>
            <a:pPr marL="0" marR="0" lvl="0" indent="0" algn="l" defTabSz="914400">
              <a:lnSpc>
                <a:spcPct val="100000"/>
              </a:lnSpc>
              <a:spcBef>
                <a:spcPts val="0"/>
              </a:spcBef>
              <a:spcAft>
                <a:spcPts val="0"/>
              </a:spcAft>
              <a:buClrTx/>
              <a:buSzTx/>
              <a:buFontTx/>
              <a:buNone/>
              <a:defRPr sz="1400">
                <a:solidFill>
                  <a:srgbClr val="FF6699"/>
                </a:solidFill>
              </a:defRPr>
            </a:pPr>
            <a:endParaRPr sz="1400" b="0" i="0" u="none" strike="noStrike" cap="none" spc="0">
              <a:ln>
                <a:noFill/>
              </a:ln>
              <a:solidFill>
                <a:srgbClr val="000000"/>
              </a:solidFill>
              <a:latin typeface="Calibri"/>
            </a:endParaRPr>
          </a:p>
          <a:p>
            <a:pPr marL="0" marR="0" lvl="0" indent="0" algn="l" defTabSz="914400">
              <a:lnSpc>
                <a:spcPct val="100000"/>
              </a:lnSpc>
              <a:spcBef>
                <a:spcPts val="0"/>
              </a:spcBef>
              <a:spcAft>
                <a:spcPts val="0"/>
              </a:spcAft>
              <a:buClrTx/>
              <a:buSzPct val="100000"/>
              <a:buFont typeface="Wingdings"/>
              <a:buChar char="◆"/>
              <a:defRPr sz="1400"/>
            </a:pPr>
            <a:endParaRPr sz="1400" b="0" i="0" u="none" strike="noStrike" cap="none" spc="0">
              <a:ln>
                <a:noFill/>
              </a:ln>
              <a:solidFill>
                <a:srgbClr val="000000"/>
              </a:solidFill>
              <a:latin typeface="Calibri"/>
            </a:endParaRPr>
          </a:p>
        </p:txBody>
      </p:sp>
      <p:sp>
        <p:nvSpPr>
          <p:cNvPr id="2" name="Tekstiruutu 1"/>
          <p:cNvSpPr txBox="1"/>
          <p:nvPr/>
        </p:nvSpPr>
        <p:spPr bwMode="auto">
          <a:xfrm>
            <a:off x="260004" y="3075244"/>
            <a:ext cx="8986866" cy="3200874"/>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a:lnSpc>
                <a:spcPct val="100000"/>
              </a:lnSpc>
              <a:spcBef>
                <a:spcPts val="0"/>
              </a:spcBef>
              <a:spcAft>
                <a:spcPts val="0"/>
              </a:spcAft>
              <a:buClrTx/>
              <a:buSzTx/>
              <a:buFontTx/>
              <a:buNone/>
              <a:defRPr/>
            </a:pPr>
            <a:r>
              <a:rPr lang="fi-FI" sz="2600" b="1" i="0" u="none" strike="noStrike" cap="none" spc="0">
                <a:ln>
                  <a:noFill/>
                </a:ln>
                <a:solidFill>
                  <a:srgbClr val="000000"/>
                </a:solidFill>
                <a:latin typeface="Times New Roman"/>
                <a:ea typeface="Calibri"/>
                <a:cs typeface="Times New Roman"/>
              </a:rPr>
              <a:t>What</a:t>
            </a:r>
            <a:r>
              <a:rPr lang="fi-FI" sz="2600" b="1" i="0" u="none" strike="noStrike" cap="none" spc="0">
                <a:ln>
                  <a:noFill/>
                </a:ln>
                <a:solidFill>
                  <a:srgbClr val="000000"/>
                </a:solidFill>
                <a:latin typeface="Times New Roman"/>
                <a:ea typeface="Calibri"/>
                <a:cs typeface="Times New Roman"/>
              </a:rPr>
              <a:t> </a:t>
            </a:r>
            <a:r>
              <a:rPr lang="fi-FI" sz="2600" b="1" i="0" u="none" strike="noStrike" cap="none" spc="0">
                <a:ln>
                  <a:noFill/>
                </a:ln>
                <a:solidFill>
                  <a:srgbClr val="000000"/>
                </a:solidFill>
                <a:latin typeface="Times New Roman"/>
                <a:ea typeface="Calibri"/>
                <a:cs typeface="Times New Roman"/>
              </a:rPr>
              <a:t>if</a:t>
            </a:r>
            <a:r>
              <a:rPr lang="fi-FI" sz="2600" b="1" i="0" u="none" strike="noStrike" cap="none" spc="0">
                <a:ln>
                  <a:noFill/>
                </a:ln>
                <a:solidFill>
                  <a:srgbClr val="000000"/>
                </a:solidFill>
                <a:latin typeface="Times New Roman"/>
                <a:ea typeface="Calibri"/>
                <a:cs typeface="Times New Roman"/>
              </a:rPr>
              <a:t> I </a:t>
            </a:r>
            <a:r>
              <a:rPr lang="fi-FI" sz="2600" b="1" i="0" u="none" strike="noStrike" cap="none" spc="0">
                <a:ln>
                  <a:noFill/>
                </a:ln>
                <a:solidFill>
                  <a:srgbClr val="000000"/>
                </a:solidFill>
                <a:latin typeface="Times New Roman"/>
                <a:ea typeface="Calibri"/>
                <a:cs typeface="Times New Roman"/>
              </a:rPr>
              <a:t>write</a:t>
            </a:r>
            <a:r>
              <a:rPr lang="fi-FI" sz="2600" b="1" i="0" u="none" strike="noStrike" cap="none" spc="0">
                <a:ln>
                  <a:noFill/>
                </a:ln>
                <a:solidFill>
                  <a:srgbClr val="000000"/>
                </a:solidFill>
                <a:latin typeface="Times New Roman"/>
                <a:ea typeface="Calibri"/>
                <a:cs typeface="Times New Roman"/>
              </a:rPr>
              <a:t> my definition as </a:t>
            </a:r>
            <a:r>
              <a:rPr lang="fi-FI" sz="2600" b="1" i="0" u="none" strike="noStrike" cap="none" spc="0">
                <a:ln>
                  <a:noFill/>
                </a:ln>
                <a:solidFill>
                  <a:srgbClr val="000000"/>
                </a:solidFill>
                <a:latin typeface="Times New Roman"/>
                <a:ea typeface="Calibri"/>
                <a:cs typeface="Times New Roman"/>
              </a:rPr>
              <a:t>follows</a:t>
            </a:r>
            <a:r>
              <a:rPr lang="fi-FI" sz="2600" b="1" i="0" u="none" strike="noStrike" cap="none" spc="0">
                <a:ln>
                  <a:noFill/>
                </a:ln>
                <a:solidFill>
                  <a:srgbClr val="000000"/>
                </a:solidFill>
                <a:latin typeface="Times New Roman"/>
                <a:ea typeface="Calibri"/>
                <a:cs typeface="Times New Roman"/>
              </a:rPr>
              <a:t>?</a:t>
            </a:r>
            <a:endParaRPr/>
          </a:p>
          <a:p>
            <a:pPr marL="0" marR="0" indent="0" algn="l" defTabSz="914400">
              <a:lnSpc>
                <a:spcPct val="100000"/>
              </a:lnSpc>
              <a:spcBef>
                <a:spcPts val="0"/>
              </a:spcBef>
              <a:spcAft>
                <a:spcPts val="0"/>
              </a:spcAft>
              <a:buClrTx/>
              <a:buSzTx/>
              <a:buFontTx/>
              <a:buNone/>
              <a:defRPr/>
            </a:pPr>
            <a:r>
              <a:rPr lang="fi-FI" sz="2200" b="1" i="0" u="none" strike="noStrike" cap="none" spc="0">
                <a:ln>
                  <a:noFill/>
                </a:ln>
                <a:solidFill>
                  <a:srgbClr val="000000"/>
                </a:solidFill>
                <a:latin typeface="Times New Roman"/>
                <a:ea typeface="Calibri"/>
                <a:cs typeface="Times New Roman"/>
              </a:rPr>
              <a:t>Dyslexia</a:t>
            </a:r>
            <a:r>
              <a:rPr lang="fi-FI" sz="2200" b="1" i="0" u="none" strike="noStrike" cap="none" spc="0">
                <a:ln>
                  <a:noFill/>
                </a:ln>
                <a:solidFill>
                  <a:srgbClr val="000000"/>
                </a:solidFill>
                <a:latin typeface="Times New Roman"/>
                <a:ea typeface="Calibri"/>
                <a:cs typeface="Times New Roman"/>
              </a:rPr>
              <a:t> is </a:t>
            </a:r>
            <a:r>
              <a:rPr lang="fi-FI" sz="2200" b="1" i="0" u="none" strike="noStrike" cap="none" spc="0">
                <a:ln>
                  <a:noFill/>
                </a:ln>
                <a:solidFill>
                  <a:srgbClr val="000000"/>
                </a:solidFill>
                <a:latin typeface="Times New Roman"/>
                <a:ea typeface="Calibri"/>
                <a:cs typeface="Times New Roman"/>
              </a:rPr>
              <a:t>mostly</a:t>
            </a:r>
            <a:r>
              <a:rPr lang="fi-FI" sz="2200" b="1" i="0" u="none" strike="noStrike" cap="none" spc="0">
                <a:ln>
                  <a:noFill/>
                </a:ln>
                <a:solidFill>
                  <a:srgbClr val="000000"/>
                </a:solidFill>
                <a:latin typeface="Times New Roman"/>
                <a:ea typeface="Calibri"/>
                <a:cs typeface="Times New Roman"/>
              </a:rPr>
              <a:t> a </a:t>
            </a:r>
            <a:r>
              <a:rPr lang="fi-FI" sz="2200" b="1" i="0" u="none" strike="noStrike" cap="none" spc="0">
                <a:ln>
                  <a:noFill/>
                </a:ln>
                <a:solidFill>
                  <a:srgbClr val="000000"/>
                </a:solidFill>
                <a:latin typeface="Times New Roman"/>
                <a:ea typeface="Calibri"/>
                <a:cs typeface="Times New Roman"/>
              </a:rPr>
              <a:t>teaching</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problem</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if</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we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include</a:t>
            </a:r>
            <a:r>
              <a:rPr lang="fi-FI" sz="2200" b="1" i="0" u="none" strike="noStrike" cap="none" spc="0">
                <a:ln>
                  <a:noFill/>
                </a:ln>
                <a:solidFill>
                  <a:srgbClr val="000000"/>
                </a:solidFill>
                <a:latin typeface="Times New Roman"/>
                <a:ea typeface="Calibri"/>
                <a:cs typeface="Times New Roman"/>
              </a:rPr>
              <a:t> the </a:t>
            </a:r>
            <a:r>
              <a:rPr lang="fi-FI" sz="2200" b="1" i="0" u="none" strike="noStrike" cap="none" spc="0">
                <a:ln>
                  <a:noFill/>
                </a:ln>
                <a:solidFill>
                  <a:srgbClr val="000000"/>
                </a:solidFill>
                <a:latin typeface="Times New Roman"/>
                <a:ea typeface="Calibri"/>
                <a:cs typeface="Times New Roman"/>
              </a:rPr>
              <a:t>most</a:t>
            </a:r>
            <a:r>
              <a:rPr lang="fi-FI" sz="2200" b="1" i="0" u="none" strike="noStrike" cap="none" spc="0">
                <a:ln>
                  <a:noFill/>
                </a:ln>
                <a:solidFill>
                  <a:srgbClr val="000000"/>
                </a:solidFill>
                <a:latin typeface="Times New Roman"/>
                <a:ea typeface="Calibri"/>
                <a:cs typeface="Times New Roman"/>
              </a:rPr>
              <a:t> </a:t>
            </a:r>
            <a:endParaRPr/>
          </a:p>
          <a:p>
            <a:pPr marL="0" marR="0" indent="0" algn="l" defTabSz="914400">
              <a:lnSpc>
                <a:spcPct val="100000"/>
              </a:lnSpc>
              <a:spcBef>
                <a:spcPts val="0"/>
              </a:spcBef>
              <a:spcAft>
                <a:spcPts val="0"/>
              </a:spcAft>
              <a:buClrTx/>
              <a:buSzTx/>
              <a:buFontTx/>
              <a:buNone/>
              <a:defRPr/>
            </a:pPr>
            <a:r>
              <a:rPr lang="fi-FI" sz="2200" b="1">
                <a:solidFill>
                  <a:srgbClr val="000000"/>
                </a:solidFill>
                <a:latin typeface="Times New Roman"/>
                <a:ea typeface="Calibri"/>
                <a:cs typeface="Times New Roman"/>
              </a:rPr>
              <a:t>effective</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digital</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teaching</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tools</a:t>
            </a:r>
            <a:r>
              <a:rPr lang="fi-FI" sz="2200" b="1">
                <a:solidFill>
                  <a:srgbClr val="000000"/>
                </a:solidFill>
                <a:latin typeface="Times New Roman"/>
                <a:ea typeface="Calibri"/>
                <a:cs typeface="Times New Roman"/>
              </a:rPr>
              <a:t> to </a:t>
            </a:r>
            <a:r>
              <a:rPr lang="fi-FI" sz="2200" b="1">
                <a:solidFill>
                  <a:srgbClr val="000000"/>
                </a:solidFill>
                <a:latin typeface="Times New Roman"/>
                <a:ea typeface="Calibri"/>
                <a:cs typeface="Times New Roman"/>
              </a:rPr>
              <a:t>be</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available</a:t>
            </a:r>
            <a:r>
              <a:rPr lang="fi-FI" sz="2200" b="1">
                <a:solidFill>
                  <a:srgbClr val="000000"/>
                </a:solidFill>
                <a:latin typeface="Times New Roman"/>
                <a:ea typeface="Calibri"/>
                <a:cs typeface="Times New Roman"/>
              </a:rPr>
              <a:t> to </a:t>
            </a:r>
            <a:r>
              <a:rPr lang="fi-FI" sz="2200" b="1">
                <a:solidFill>
                  <a:srgbClr val="000000"/>
                </a:solidFill>
                <a:latin typeface="Times New Roman"/>
                <a:ea typeface="Calibri"/>
                <a:cs typeface="Times New Roman"/>
              </a:rPr>
              <a:t>teachers</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everywhere</a:t>
            </a:r>
            <a:r>
              <a:rPr lang="fi-FI" sz="2200" b="1">
                <a:solidFill>
                  <a:srgbClr val="000000"/>
                </a:solidFill>
                <a:latin typeface="Times New Roman"/>
                <a:ea typeface="Calibri"/>
                <a:cs typeface="Times New Roman"/>
              </a:rPr>
              <a:t>.</a:t>
            </a:r>
            <a:endParaRPr/>
          </a:p>
          <a:p>
            <a:pPr marL="0" marR="0" indent="0" algn="l" defTabSz="914400">
              <a:lnSpc>
                <a:spcPct val="100000"/>
              </a:lnSpc>
              <a:spcBef>
                <a:spcPts val="0"/>
              </a:spcBef>
              <a:spcAft>
                <a:spcPts val="0"/>
              </a:spcAft>
              <a:buClrTx/>
              <a:buSzTx/>
              <a:buFontTx/>
              <a:buNone/>
              <a:defRPr/>
            </a:pPr>
            <a:r>
              <a:rPr lang="fi-FI" sz="2200" b="1" i="0" u="none" strike="noStrike" cap="none" spc="0">
                <a:ln>
                  <a:noFill/>
                </a:ln>
                <a:solidFill>
                  <a:srgbClr val="000000"/>
                </a:solidFill>
                <a:latin typeface="Times New Roman"/>
                <a:ea typeface="Calibri"/>
                <a:cs typeface="Times New Roman"/>
              </a:rPr>
              <a:t>These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tools</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such</a:t>
            </a:r>
            <a:r>
              <a:rPr lang="fi-FI" sz="2200" b="1" i="0" u="none" strike="noStrike" cap="none" spc="0">
                <a:ln>
                  <a:noFill/>
                </a:ln>
                <a:solidFill>
                  <a:srgbClr val="000000"/>
                </a:solidFill>
                <a:latin typeface="Times New Roman"/>
                <a:ea typeface="Calibri"/>
                <a:cs typeface="Times New Roman"/>
              </a:rPr>
              <a:t> as </a:t>
            </a:r>
            <a:r>
              <a:rPr lang="fi-FI" sz="2200" b="1">
                <a:solidFill>
                  <a:srgbClr val="000000"/>
                </a:solidFill>
                <a:latin typeface="Times New Roman"/>
                <a:ea typeface="Calibri"/>
                <a:cs typeface="Times New Roman"/>
              </a:rPr>
              <a:t>the </a:t>
            </a:r>
            <a:r>
              <a:rPr lang="fi-FI" sz="2200" b="1">
                <a:solidFill>
                  <a:srgbClr val="000000"/>
                </a:solidFill>
                <a:latin typeface="Times New Roman"/>
                <a:ea typeface="Calibri"/>
                <a:cs typeface="Times New Roman"/>
              </a:rPr>
              <a:t>GraphoGame</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can</a:t>
            </a:r>
            <a:r>
              <a:rPr lang="fi-FI" sz="2200" b="1">
                <a:solidFill>
                  <a:srgbClr val="000000"/>
                </a:solidFill>
                <a:latin typeface="Times New Roman"/>
                <a:ea typeface="Calibri"/>
                <a:cs typeface="Times New Roman"/>
              </a:rPr>
              <a:t> open </a:t>
            </a:r>
            <a:r>
              <a:rPr lang="fi-FI" sz="2200" b="1">
                <a:solidFill>
                  <a:srgbClr val="000000"/>
                </a:solidFill>
                <a:latin typeface="Times New Roman"/>
                <a:ea typeface="Calibri"/>
                <a:cs typeface="Times New Roman"/>
              </a:rPr>
              <a:t>all</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bottlenecks</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making</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reading</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acquisition</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difficult</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independent</a:t>
            </a:r>
            <a:r>
              <a:rPr lang="fi-FI" sz="2200" b="1">
                <a:solidFill>
                  <a:srgbClr val="000000"/>
                </a:solidFill>
                <a:latin typeface="Times New Roman"/>
                <a:ea typeface="Calibri"/>
                <a:cs typeface="Times New Roman"/>
              </a:rPr>
              <a:t> of the </a:t>
            </a:r>
            <a:r>
              <a:rPr lang="fi-FI" sz="2200" b="1">
                <a:solidFill>
                  <a:srgbClr val="000000"/>
                </a:solidFill>
                <a:latin typeface="Times New Roman"/>
                <a:ea typeface="Calibri"/>
                <a:cs typeface="Times New Roman"/>
              </a:rPr>
              <a:t>reason</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why</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these</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do</a:t>
            </a:r>
            <a:r>
              <a:rPr lang="fi-FI" sz="2200" b="1">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so</a:t>
            </a:r>
            <a:r>
              <a:rPr lang="fi-FI" sz="2200" b="1">
                <a:solidFill>
                  <a:srgbClr val="000000"/>
                </a:solidFill>
                <a:latin typeface="Times New Roman"/>
                <a:ea typeface="Calibri"/>
                <a:cs typeface="Times New Roman"/>
              </a:rPr>
              <a:t>!</a:t>
            </a:r>
            <a:endParaRPr/>
          </a:p>
          <a:p>
            <a:pPr marL="0" marR="0" indent="0" algn="l" defTabSz="914400">
              <a:lnSpc>
                <a:spcPct val="100000"/>
              </a:lnSpc>
              <a:spcBef>
                <a:spcPts val="0"/>
              </a:spcBef>
              <a:spcAft>
                <a:spcPts val="0"/>
              </a:spcAft>
              <a:buClrTx/>
              <a:buSzTx/>
              <a:buFontTx/>
              <a:buNone/>
              <a:defRPr/>
            </a:pPr>
            <a:endParaRPr lang="fi-FI" sz="2200" b="1">
              <a:solidFill>
                <a:srgbClr val="000000"/>
              </a:solidFill>
              <a:latin typeface="Times New Roman"/>
              <a:ea typeface="Calibri"/>
              <a:cs typeface="Times New Roman"/>
            </a:endParaRPr>
          </a:p>
          <a:p>
            <a:pPr marL="0" marR="0" indent="0" algn="l" defTabSz="914400">
              <a:lnSpc>
                <a:spcPct val="100000"/>
              </a:lnSpc>
              <a:spcBef>
                <a:spcPts val="0"/>
              </a:spcBef>
              <a:spcAft>
                <a:spcPts val="0"/>
              </a:spcAft>
              <a:buClrTx/>
              <a:buSzTx/>
              <a:buFontTx/>
              <a:buNone/>
              <a:defRPr/>
            </a:pPr>
            <a:r>
              <a:rPr lang="fi-FI" sz="2200" b="1" i="0" u="none" strike="noStrike" cap="none" spc="0">
                <a:ln>
                  <a:noFill/>
                </a:ln>
                <a:solidFill>
                  <a:srgbClr val="000000"/>
                </a:solidFill>
                <a:latin typeface="Times New Roman"/>
                <a:ea typeface="Calibri"/>
                <a:cs typeface="Times New Roman"/>
              </a:rPr>
              <a:t>Also</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reading</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comprehension</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should</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be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included</a:t>
            </a:r>
            <a:r>
              <a:rPr lang="fi-FI" sz="2200" b="1" i="0" u="none" strike="noStrike" cap="none" spc="0">
                <a:ln>
                  <a:noFill/>
                </a:ln>
                <a:solidFill>
                  <a:srgbClr val="000000"/>
                </a:solidFill>
                <a:latin typeface="Times New Roman"/>
                <a:ea typeface="Calibri"/>
                <a:cs typeface="Times New Roman"/>
              </a:rPr>
              <a:t> </a:t>
            </a:r>
            <a:r>
              <a:rPr lang="fi-FI" sz="2200" b="1">
                <a:solidFill>
                  <a:srgbClr val="000000"/>
                </a:solidFill>
                <a:latin typeface="Times New Roman"/>
                <a:ea typeface="Calibri"/>
                <a:cs typeface="Times New Roman"/>
              </a:rPr>
              <a:t>in</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potential</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difficulties</a:t>
            </a:r>
            <a:r>
              <a:rPr lang="fi-FI" sz="2200" b="1" i="0" u="none" strike="noStrike" cap="none" spc="0">
                <a:ln>
                  <a:noFill/>
                </a:ln>
                <a:solidFill>
                  <a:srgbClr val="000000"/>
                </a:solidFill>
                <a:latin typeface="Times New Roman"/>
                <a:ea typeface="Calibri"/>
                <a:cs typeface="Times New Roman"/>
              </a:rPr>
              <a:t>.</a:t>
            </a:r>
            <a:endParaRPr/>
          </a:p>
          <a:p>
            <a:pPr marL="0" marR="0" indent="0" algn="l" defTabSz="914400">
              <a:lnSpc>
                <a:spcPct val="100000"/>
              </a:lnSpc>
              <a:spcBef>
                <a:spcPts val="0"/>
              </a:spcBef>
              <a:spcAft>
                <a:spcPts val="0"/>
              </a:spcAft>
              <a:buClrTx/>
              <a:buSzTx/>
              <a:buFontTx/>
              <a:buNone/>
              <a:defRPr/>
            </a:pPr>
            <a:r>
              <a:rPr lang="fi-FI" sz="2200" b="1" i="0" u="none" strike="noStrike" cap="none" spc="0">
                <a:ln>
                  <a:noFill/>
                </a:ln>
                <a:solidFill>
                  <a:srgbClr val="000000"/>
                </a:solidFill>
                <a:latin typeface="Times New Roman"/>
                <a:ea typeface="Calibri"/>
                <a:cs typeface="Times New Roman"/>
              </a:rPr>
              <a:t>Everyone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can</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be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helped</a:t>
            </a:r>
            <a:r>
              <a:rPr lang="fi-FI" sz="2200" b="1" i="0" u="none" strike="noStrike" cap="none" spc="0">
                <a:ln>
                  <a:noFill/>
                </a:ln>
                <a:solidFill>
                  <a:srgbClr val="000000"/>
                </a:solidFill>
                <a:latin typeface="Times New Roman"/>
                <a:ea typeface="Calibri"/>
                <a:cs typeface="Times New Roman"/>
              </a:rPr>
              <a:t> to </a:t>
            </a:r>
            <a:r>
              <a:rPr lang="fi-FI" sz="2200" b="1" i="0" u="none" strike="noStrike" cap="none" spc="0">
                <a:ln>
                  <a:noFill/>
                </a:ln>
                <a:solidFill>
                  <a:srgbClr val="000000"/>
                </a:solidFill>
                <a:latin typeface="Times New Roman"/>
                <a:ea typeface="Calibri"/>
                <a:cs typeface="Times New Roman"/>
              </a:rPr>
              <a:t>comprehend</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written</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language</a:t>
            </a:r>
            <a:r>
              <a:rPr lang="fi-FI" sz="2200" b="1" i="0" u="none" strike="noStrike" cap="none" spc="0">
                <a:ln>
                  <a:noFill/>
                </a:ln>
                <a:solidFill>
                  <a:srgbClr val="000000"/>
                </a:solidFill>
                <a:latin typeface="Times New Roman"/>
                <a:ea typeface="Calibri"/>
                <a:cs typeface="Times New Roman"/>
              </a:rPr>
              <a:t> as </a:t>
            </a:r>
            <a:r>
              <a:rPr lang="fi-FI" sz="2200" b="1" i="0" u="none" strike="noStrike" cap="none" spc="0">
                <a:ln>
                  <a:noFill/>
                </a:ln>
                <a:solidFill>
                  <a:srgbClr val="000000"/>
                </a:solidFill>
                <a:latin typeface="Times New Roman"/>
                <a:ea typeface="Calibri"/>
                <a:cs typeface="Times New Roman"/>
              </a:rPr>
              <a:t>well</a:t>
            </a:r>
            <a:r>
              <a:rPr lang="fi-FI" sz="2200" b="1" i="0" u="none" strike="noStrike" cap="none" spc="0">
                <a:ln>
                  <a:noFill/>
                </a:ln>
                <a:solidFill>
                  <a:srgbClr val="000000"/>
                </a:solidFill>
                <a:latin typeface="Times New Roman"/>
                <a:ea typeface="Calibri"/>
                <a:cs typeface="Times New Roman"/>
              </a:rPr>
              <a:t> as </a:t>
            </a:r>
            <a:r>
              <a:rPr lang="fi-FI" sz="2200" b="1" i="0" u="none" strike="noStrike" cap="none" spc="0">
                <a:ln>
                  <a:noFill/>
                </a:ln>
                <a:solidFill>
                  <a:srgbClr val="000000"/>
                </a:solidFill>
                <a:latin typeface="Times New Roman"/>
                <a:ea typeface="Calibri"/>
                <a:cs typeface="Times New Roman"/>
              </a:rPr>
              <a:t>one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comprehends</a:t>
            </a:r>
            <a:r>
              <a:rPr lang="fi-FI" sz="2200" b="1" i="0" u="none" strike="noStrike" cap="none" spc="0">
                <a:ln>
                  <a:noFill/>
                </a:ln>
                <a:solidFill>
                  <a:srgbClr val="000000"/>
                </a:solidFill>
                <a:latin typeface="Times New Roman"/>
                <a:ea typeface="Calibri"/>
                <a:cs typeface="Times New Roman"/>
              </a:rPr>
              <a:t> the </a:t>
            </a:r>
            <a:r>
              <a:rPr lang="fi-FI" sz="2200" b="1" i="0" u="none" strike="noStrike" cap="none" spc="0">
                <a:ln>
                  <a:noFill/>
                </a:ln>
                <a:solidFill>
                  <a:srgbClr val="000000"/>
                </a:solidFill>
                <a:latin typeface="Times New Roman"/>
                <a:ea typeface="Calibri"/>
                <a:cs typeface="Times New Roman"/>
              </a:rPr>
              <a:t>same</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given</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orally</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by</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using</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such</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new</a:t>
            </a:r>
            <a:r>
              <a:rPr lang="fi-FI" sz="2200" b="1" i="0" u="none" strike="noStrike" cap="none" spc="0">
                <a:ln>
                  <a:noFill/>
                </a:ln>
                <a:solidFill>
                  <a:srgbClr val="000000"/>
                </a:solidFill>
                <a:latin typeface="Times New Roman"/>
                <a:ea typeface="Calibri"/>
                <a:cs typeface="Times New Roman"/>
              </a:rPr>
              <a:t> </a:t>
            </a:r>
            <a:r>
              <a:rPr lang="fi-FI" sz="2200" b="1" i="0" u="none" strike="noStrike" cap="none" spc="0">
                <a:ln>
                  <a:noFill/>
                </a:ln>
                <a:solidFill>
                  <a:srgbClr val="000000"/>
                </a:solidFill>
                <a:latin typeface="Times New Roman"/>
                <a:ea typeface="Calibri"/>
                <a:cs typeface="Times New Roman"/>
              </a:rPr>
              <a:t>tools</a:t>
            </a:r>
            <a:endParaRPr lang="fi-FI" sz="2200" b="1" i="0" u="none" strike="noStrike" cap="none" spc="0">
              <a:ln>
                <a:noFill/>
              </a:ln>
              <a:solidFill>
                <a:srgbClr val="000000"/>
              </a:solidFill>
              <a:latin typeface="Times New Roman"/>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dur="indefinite" fill="hold"/>
                                        <p:tgtEl>
                                          <p:spTgt spid="530"/>
                                        </p:tgtEl>
                                        <p:attrNameLst>
                                          <p:attrName>style.visibility</p:attrName>
                                        </p:attrNameLst>
                                      </p:cBhvr>
                                      <p:to>
                                        <p:strVal val="visible"/>
                                      </p:to>
                                    </p:set>
                                    <p:anim calcmode="lin" valueType="num">
                                      <p:cBhvr>
                                        <p:cTn id="7" dur="500" fill="hold"/>
                                        <p:tgtEl>
                                          <p:spTgt spid="530"/>
                                        </p:tgtEl>
                                        <p:attrNameLst>
                                          <p:attrName>ppt_x</p:attrName>
                                        </p:attrNameLst>
                                      </p:cBhvr>
                                      <p:tavLst>
                                        <p:tav tm="0">
                                          <p:val>
                                            <p:strVal val="0-#ppt_w/2"/>
                                          </p:val>
                                        </p:tav>
                                        <p:tav tm="100000">
                                          <p:val>
                                            <p:strVal val="#ppt_x"/>
                                          </p:val>
                                        </p:tav>
                                      </p:tavLst>
                                    </p:anim>
                                    <p:anim calcmode="lin" valueType="num">
                                      <p:cBhvr>
                                        <p:cTn id="8" dur="500" fill="hold"/>
                                        <p:tgtEl>
                                          <p:spTgt spid="5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39" name="Shape 539"/>
          <p:cNvSpPr>
            <a:spLocks noGrp="1"/>
          </p:cNvSpPr>
          <p:nvPr>
            <p:ph type="title"/>
          </p:nvPr>
        </p:nvSpPr>
        <p:spPr bwMode="auto">
          <a:xfrm>
            <a:off x="199899" y="1877813"/>
            <a:ext cx="8944100" cy="79043"/>
          </a:xfrm>
          <a:prstGeom prst="rect">
            <a:avLst/>
          </a:prstGeom>
        </p:spPr>
        <p:txBody>
          <a:bodyPr>
            <a:noAutofit/>
          </a:bodyPr>
          <a:lstStyle>
            <a:lvl1pPr algn="l">
              <a:lnSpc>
                <a:spcPct val="120000"/>
              </a:lnSpc>
              <a:defRPr sz="1000"/>
            </a:lvl1pPr>
          </a:lstStyle>
          <a:p>
            <a:pPr>
              <a:defRPr/>
            </a:pPr>
            <a:r>
              <a:rPr lang="en-US" sz="1800" b="1">
                <a:latin typeface="Times New Roman"/>
                <a:cs typeface="Times New Roman"/>
              </a:rPr>
              <a:t>The Jyväskylä Longitudinal study of Dyslexia (JLD):</a:t>
            </a:r>
            <a:br>
              <a:rPr lang="en-US" sz="1800" b="1">
                <a:latin typeface="Times New Roman"/>
                <a:cs typeface="Times New Roman"/>
              </a:rPr>
            </a:br>
            <a:r>
              <a:rPr lang="en-US" sz="1800" b="1">
                <a:latin typeface="Times New Roman"/>
                <a:cs typeface="Times New Roman"/>
              </a:rPr>
              <a:t>An intensive follow-up of children at familial risk for dyslexia from birth to adulthood</a:t>
            </a:r>
            <a:endParaRPr sz="1800" b="1">
              <a:latin typeface="Times New Roman"/>
              <a:cs typeface="Times New Roman"/>
            </a:endParaRPr>
          </a:p>
        </p:txBody>
      </p:sp>
      <p:sp>
        <p:nvSpPr>
          <p:cNvPr id="540" name="Shape 540"/>
          <p:cNvSpPr>
            <a:spLocks noGrp="1"/>
          </p:cNvSpPr>
          <p:nvPr>
            <p:ph type="body" sz="half" idx="1"/>
          </p:nvPr>
        </p:nvSpPr>
        <p:spPr bwMode="auto">
          <a:xfrm>
            <a:off x="1" y="3581965"/>
            <a:ext cx="9036498" cy="2502925"/>
          </a:xfrm>
          <a:prstGeom prst="rect">
            <a:avLst/>
          </a:prstGeom>
        </p:spPr>
        <p:txBody>
          <a:bodyPr>
            <a:normAutofit fontScale="92500" lnSpcReduction="10000"/>
          </a:bodyPr>
          <a:lstStyle/>
          <a:p>
            <a:pPr marL="335915" indent="-671830" algn="just" defTabSz="895985">
              <a:lnSpc>
                <a:spcPct val="120000"/>
              </a:lnSpc>
              <a:spcBef>
                <a:spcPts val="1000"/>
              </a:spcBef>
              <a:buSzTx/>
              <a:buNone/>
              <a:defRPr sz="2150" b="1">
                <a:latin typeface="Arial"/>
                <a:ea typeface="Arial"/>
                <a:cs typeface="Arial"/>
              </a:defRPr>
            </a:pPr>
            <a:r>
              <a:rPr sz="1600"/>
              <a:t>&gt; </a:t>
            </a:r>
            <a:r>
              <a:rPr lang="en-US" sz="2200">
                <a:latin typeface="Times New Roman"/>
                <a:cs typeface="Times New Roman"/>
              </a:rPr>
              <a:t>Graphogame</a:t>
            </a:r>
            <a:r>
              <a:rPr lang="en-US" sz="2200">
                <a:latin typeface="Times New Roman"/>
                <a:cs typeface="Times New Roman"/>
              </a:rPr>
              <a:t> (</a:t>
            </a:r>
            <a:r>
              <a:rPr lang="en-US" sz="2200">
                <a:latin typeface="Times New Roman"/>
                <a:cs typeface="Times New Roman"/>
              </a:rPr>
              <a:t>Ekapeli</a:t>
            </a:r>
            <a:r>
              <a:rPr lang="en-US" sz="2200">
                <a:latin typeface="Times New Roman"/>
                <a:cs typeface="Times New Roman"/>
              </a:rPr>
              <a:t>, EP) in Finland, 2004-), the Finnish participants</a:t>
            </a:r>
            <a:endParaRPr sz="2200">
              <a:solidFill>
                <a:srgbClr val="FF0000"/>
              </a:solidFill>
              <a:latin typeface="Times New Roman"/>
              <a:cs typeface="Times New Roman"/>
            </a:endParaRPr>
          </a:p>
          <a:p>
            <a:pPr marL="335915" indent="-671830" algn="just" defTabSz="895985">
              <a:spcBef>
                <a:spcPts val="0"/>
              </a:spcBef>
              <a:buSzTx/>
              <a:buNone/>
              <a:defRPr sz="1550">
                <a:latin typeface="Arial"/>
                <a:ea typeface="Arial"/>
                <a:cs typeface="Arial"/>
              </a:defRPr>
            </a:pPr>
            <a:r>
              <a:rPr/>
              <a:t>Ekapeli</a:t>
            </a:r>
            <a:r>
              <a:rPr/>
              <a:t>/</a:t>
            </a:r>
            <a:r>
              <a:rPr/>
              <a:t>Graphogame</a:t>
            </a:r>
            <a:r>
              <a:rPr/>
              <a:t> (ks.</a:t>
            </a:r>
            <a:r>
              <a:rPr u="sng">
                <a:solidFill>
                  <a:srgbClr val="0000FF"/>
                </a:solidFill>
              </a:rPr>
              <a:t>www.lukimat.fi</a:t>
            </a:r>
            <a:r>
              <a:rPr>
                <a:solidFill>
                  <a:srgbClr val="002060"/>
                </a:solidFill>
              </a:rPr>
              <a:t>;</a:t>
            </a:r>
            <a:r>
              <a:rPr/>
              <a:t> </a:t>
            </a:r>
            <a:r>
              <a:rPr>
                <a:solidFill>
                  <a:srgbClr val="FF0000"/>
                </a:solidFill>
              </a:rPr>
              <a:t>grapho</a:t>
            </a:r>
            <a:r>
              <a:rPr lang="fi-FI">
                <a:solidFill>
                  <a:srgbClr val="FF0000"/>
                </a:solidFill>
              </a:rPr>
              <a:t>learn</a:t>
            </a:r>
            <a:r>
              <a:rPr lang="fi-FI">
                <a:solidFill>
                  <a:srgbClr val="FF0000"/>
                </a:solidFill>
              </a:rPr>
              <a:t>.</a:t>
            </a:r>
            <a:r>
              <a:rPr>
                <a:solidFill>
                  <a:srgbClr val="FF0000"/>
                </a:solidFill>
              </a:rPr>
              <a:t>info</a:t>
            </a:r>
            <a:r>
              <a:rPr/>
              <a:t>):</a:t>
            </a:r>
            <a:endParaRPr lang="fi-FI"/>
          </a:p>
          <a:p>
            <a:pPr marL="0" indent="-671830" algn="just" defTabSz="895985">
              <a:spcBef>
                <a:spcPts val="0"/>
              </a:spcBef>
              <a:buSzTx/>
              <a:buNone/>
              <a:defRPr sz="1550">
                <a:latin typeface="Arial"/>
                <a:ea typeface="Arial"/>
                <a:cs typeface="Arial"/>
              </a:defRPr>
            </a:pPr>
            <a:r>
              <a:rPr lang="fi-FI" sz="1600">
                <a:latin typeface="Times New Roman"/>
                <a:cs typeface="Times New Roman"/>
              </a:rPr>
              <a:t>Researchers</a:t>
            </a:r>
            <a:r>
              <a:rPr lang="fi-FI" sz="1600">
                <a:latin typeface="Times New Roman"/>
                <a:cs typeface="Times New Roman"/>
              </a:rPr>
              <a:t>: Mikko Aro, Jane Erskine, Jarkko Hautala, Riikka Heikkilä, Sini Hintikka (</a:t>
            </a:r>
            <a:r>
              <a:rPr lang="fi-FI" sz="1600">
                <a:latin typeface="Times New Roman"/>
                <a:cs typeface="Times New Roman"/>
              </a:rPr>
              <a:t>Huemer</a:t>
            </a:r>
            <a:r>
              <a:rPr lang="fi-FI" sz="1600">
                <a:latin typeface="Times New Roman"/>
                <a:cs typeface="Times New Roman"/>
              </a:rPr>
              <a:t>), Ritva Ketonen, Janne Kujala, Juha-Matti Latvala, Lea Niemelä, Marko Niemelä, Emma Ojanen, Mikko Pitkänen, </a:t>
            </a:r>
            <a:r>
              <a:rPr lang="fi-FI" sz="1600">
                <a:latin typeface="Times New Roman"/>
                <a:cs typeface="Times New Roman"/>
              </a:rPr>
              <a:t>Suzanne</a:t>
            </a:r>
            <a:r>
              <a:rPr lang="fi-FI" sz="1600">
                <a:latin typeface="Times New Roman"/>
                <a:cs typeface="Times New Roman"/>
              </a:rPr>
              <a:t> Puhakka, Miia Ronimus, Nina </a:t>
            </a:r>
            <a:r>
              <a:rPr lang="fi-FI" sz="1600">
                <a:latin typeface="Times New Roman"/>
                <a:cs typeface="Times New Roman"/>
              </a:rPr>
              <a:t>Saine</a:t>
            </a:r>
            <a:r>
              <a:rPr lang="fi-FI" sz="1600">
                <a:latin typeface="Times New Roman"/>
                <a:cs typeface="Times New Roman"/>
              </a:rPr>
              <a:t>, Paula Salmi, Vesa Rantanen, </a:t>
            </a:r>
            <a:r>
              <a:rPr lang="fi-FI" sz="1600" b="1">
                <a:latin typeface="Times New Roman"/>
                <a:cs typeface="Times New Roman"/>
              </a:rPr>
              <a:t>Ulla Richardso</a:t>
            </a:r>
            <a:r>
              <a:rPr lang="fi-FI" sz="1600" b="1" i="1">
                <a:latin typeface="Times New Roman"/>
                <a:cs typeface="Times New Roman"/>
              </a:rPr>
              <a:t>n</a:t>
            </a:r>
            <a:endParaRPr lang="fi-FI" sz="1600">
              <a:latin typeface="Times New Roman"/>
              <a:cs typeface="Times New Roman"/>
            </a:endParaRPr>
          </a:p>
          <a:p>
            <a:pPr marL="0" indent="-671830" algn="just" defTabSz="895985">
              <a:spcBef>
                <a:spcPts val="0"/>
              </a:spcBef>
              <a:buSzTx/>
              <a:buNone/>
              <a:defRPr sz="1550">
                <a:latin typeface="Arial"/>
                <a:ea typeface="Arial"/>
                <a:cs typeface="Arial"/>
              </a:defRPr>
            </a:pPr>
            <a:r>
              <a:rPr sz="1600">
                <a:latin typeface="Times New Roman"/>
                <a:cs typeface="Times New Roman"/>
              </a:rPr>
              <a:t> </a:t>
            </a:r>
            <a:r>
              <a:rPr lang="fi-FI" sz="1600">
                <a:latin typeface="Times New Roman"/>
                <a:cs typeface="Times New Roman"/>
              </a:rPr>
              <a:t>P</a:t>
            </a:r>
            <a:r>
              <a:rPr sz="1600">
                <a:latin typeface="Times New Roman"/>
                <a:cs typeface="Times New Roman"/>
              </a:rPr>
              <a:t>rogrammers</a:t>
            </a:r>
            <a:r>
              <a:rPr sz="1600" i="0">
                <a:latin typeface="Times New Roman"/>
                <a:cs typeface="Times New Roman"/>
              </a:rPr>
              <a:t>: Iivo Kapanen, Ville </a:t>
            </a:r>
            <a:r>
              <a:rPr sz="1600" i="0">
                <a:latin typeface="Times New Roman"/>
                <a:cs typeface="Times New Roman"/>
              </a:rPr>
              <a:t>Mönkkönen</a:t>
            </a:r>
            <a:r>
              <a:rPr sz="1600" i="0">
                <a:latin typeface="Times New Roman"/>
                <a:cs typeface="Times New Roman"/>
              </a:rPr>
              <a:t>, Miika Pekkarinen</a:t>
            </a:r>
            <a:endParaRPr lang="fi-FI" i="0"/>
          </a:p>
          <a:p>
            <a:pPr marL="0" indent="-671830" algn="just" defTabSz="895985">
              <a:spcBef>
                <a:spcPts val="0"/>
              </a:spcBef>
              <a:buSzTx/>
              <a:buNone/>
              <a:defRPr sz="1550">
                <a:latin typeface="Arial"/>
                <a:ea typeface="Arial"/>
                <a:cs typeface="Arial"/>
              </a:defRPr>
            </a:pPr>
            <a:r>
              <a:rPr lang="fi-FI" sz="2200">
                <a:latin typeface="Times New Roman"/>
                <a:cs typeface="Times New Roman"/>
              </a:rPr>
              <a:t>&gt; </a:t>
            </a:r>
            <a:r>
              <a:rPr lang="fi-FI" sz="2200" b="1">
                <a:latin typeface="Times New Roman"/>
                <a:cs typeface="Times New Roman"/>
              </a:rPr>
              <a:t>ComprehensionGame</a:t>
            </a:r>
            <a:r>
              <a:rPr lang="fi-FI" sz="2200" b="1">
                <a:latin typeface="Times New Roman"/>
                <a:cs typeface="Times New Roman"/>
              </a:rPr>
              <a:t> (</a:t>
            </a:r>
            <a:r>
              <a:rPr lang="fi-FI" sz="2200" b="1">
                <a:latin typeface="Times New Roman"/>
                <a:cs typeface="Times New Roman"/>
              </a:rPr>
              <a:t>from</a:t>
            </a:r>
            <a:r>
              <a:rPr lang="fi-FI" sz="2200" b="1">
                <a:latin typeface="Times New Roman"/>
                <a:cs typeface="Times New Roman"/>
              </a:rPr>
              <a:t> 2022- </a:t>
            </a:r>
            <a:r>
              <a:rPr lang="fi-FI" sz="2200" b="1">
                <a:latin typeface="Times New Roman"/>
                <a:cs typeface="Times New Roman"/>
              </a:rPr>
              <a:t>see</a:t>
            </a:r>
            <a:r>
              <a:rPr lang="fi-FI" sz="2200" b="1">
                <a:latin typeface="Times New Roman"/>
                <a:cs typeface="Times New Roman"/>
              </a:rPr>
              <a:t> comprehensiongame.info)</a:t>
            </a:r>
            <a:endParaRPr/>
          </a:p>
          <a:p>
            <a:pPr marL="0" indent="-671830" algn="just" defTabSz="895985">
              <a:spcBef>
                <a:spcPts val="0"/>
              </a:spcBef>
              <a:buSzTx/>
              <a:buNone/>
              <a:defRPr sz="1550">
                <a:latin typeface="Arial"/>
                <a:ea typeface="Arial"/>
                <a:cs typeface="Arial"/>
              </a:defRPr>
            </a:pPr>
            <a:r>
              <a:rPr lang="fi-FI" sz="1600" i="0">
                <a:latin typeface="Times New Roman"/>
                <a:cs typeface="Times New Roman"/>
              </a:rPr>
              <a:t>Definition of the </a:t>
            </a:r>
            <a:r>
              <a:rPr lang="fi-FI" sz="1600" i="0">
                <a:latin typeface="Times New Roman"/>
                <a:cs typeface="Times New Roman"/>
              </a:rPr>
              <a:t>demand</a:t>
            </a:r>
            <a:r>
              <a:rPr lang="fi-FI" sz="1600" i="0">
                <a:latin typeface="Times New Roman"/>
                <a:cs typeface="Times New Roman"/>
              </a:rPr>
              <a:t> </a:t>
            </a:r>
            <a:r>
              <a:rPr lang="fi-FI" sz="1600" i="0">
                <a:latin typeface="Times New Roman"/>
                <a:cs typeface="Times New Roman"/>
              </a:rPr>
              <a:t>characteristics</a:t>
            </a:r>
            <a:r>
              <a:rPr lang="fi-FI" sz="1600" i="0">
                <a:latin typeface="Times New Roman"/>
                <a:cs typeface="Times New Roman"/>
              </a:rPr>
              <a:t>; and </a:t>
            </a:r>
            <a:r>
              <a:rPr lang="fi-FI" sz="1600" i="0">
                <a:latin typeface="Times New Roman"/>
                <a:cs typeface="Times New Roman"/>
              </a:rPr>
              <a:t>research</a:t>
            </a:r>
            <a:r>
              <a:rPr lang="fi-FI" sz="1600" i="0">
                <a:latin typeface="Times New Roman"/>
                <a:cs typeface="Times New Roman"/>
              </a:rPr>
              <a:t>: Heikki Lyytinen</a:t>
            </a:r>
            <a:endParaRPr/>
          </a:p>
          <a:p>
            <a:pPr marL="0" indent="-671830" algn="just" defTabSz="895985">
              <a:spcBef>
                <a:spcPts val="0"/>
              </a:spcBef>
              <a:buSzTx/>
              <a:buNone/>
              <a:defRPr sz="1550">
                <a:latin typeface="Arial"/>
                <a:ea typeface="Arial"/>
                <a:cs typeface="Arial"/>
              </a:defRPr>
            </a:pPr>
            <a:r>
              <a:rPr lang="fi-FI" sz="1600">
                <a:latin typeface="Times New Roman"/>
                <a:cs typeface="Times New Roman"/>
              </a:rPr>
              <a:t>Programming: Kristian Jeskanen, Panu Nummelin &amp; Pyry Lappalainen</a:t>
            </a:r>
            <a:endParaRPr/>
          </a:p>
          <a:p>
            <a:pPr marL="0" indent="-671830" algn="just" defTabSz="895985">
              <a:spcBef>
                <a:spcPts val="0"/>
              </a:spcBef>
              <a:buSzTx/>
              <a:buNone/>
              <a:defRPr sz="1550">
                <a:latin typeface="Arial"/>
                <a:ea typeface="Arial"/>
                <a:cs typeface="Arial"/>
              </a:defRPr>
            </a:pPr>
            <a:r>
              <a:rPr lang="fi-FI" sz="1600" i="0">
                <a:latin typeface="Times New Roman"/>
                <a:cs typeface="Times New Roman"/>
              </a:rPr>
              <a:t>Content </a:t>
            </a:r>
            <a:r>
              <a:rPr lang="fi-FI" sz="1600" i="0">
                <a:latin typeface="Times New Roman"/>
                <a:cs typeface="Times New Roman"/>
              </a:rPr>
              <a:t>creation</a:t>
            </a:r>
            <a:r>
              <a:rPr lang="fi-FI" sz="1600" i="0">
                <a:latin typeface="Times New Roman"/>
                <a:cs typeface="Times New Roman"/>
              </a:rPr>
              <a:t>: a </a:t>
            </a:r>
            <a:r>
              <a:rPr lang="fi-FI" sz="1600" i="0">
                <a:latin typeface="Times New Roman"/>
                <a:cs typeface="Times New Roman"/>
              </a:rPr>
              <a:t>large</a:t>
            </a:r>
            <a:r>
              <a:rPr lang="fi-FI" sz="1600" i="0">
                <a:latin typeface="Times New Roman"/>
                <a:cs typeface="Times New Roman"/>
              </a:rPr>
              <a:t> </a:t>
            </a:r>
            <a:r>
              <a:rPr lang="fi-FI" sz="1600" i="0">
                <a:latin typeface="Times New Roman"/>
                <a:cs typeface="Times New Roman"/>
              </a:rPr>
              <a:t>nu</a:t>
            </a:r>
            <a:r>
              <a:rPr lang="fi-FI" sz="1600">
                <a:latin typeface="Times New Roman"/>
                <a:cs typeface="Times New Roman"/>
              </a:rPr>
              <a:t>mber</a:t>
            </a:r>
            <a:r>
              <a:rPr lang="fi-FI" sz="1600">
                <a:latin typeface="Times New Roman"/>
                <a:cs typeface="Times New Roman"/>
              </a:rPr>
              <a:t> of </a:t>
            </a:r>
            <a:r>
              <a:rPr lang="fi-FI" sz="1600">
                <a:latin typeface="Times New Roman"/>
                <a:cs typeface="Times New Roman"/>
              </a:rPr>
              <a:t>students</a:t>
            </a:r>
            <a:r>
              <a:rPr lang="fi-FI" sz="1600">
                <a:latin typeface="Times New Roman"/>
                <a:cs typeface="Times New Roman"/>
              </a:rPr>
              <a:t> of </a:t>
            </a:r>
            <a:r>
              <a:rPr lang="fi-FI" sz="1600">
                <a:latin typeface="Times New Roman"/>
                <a:cs typeface="Times New Roman"/>
              </a:rPr>
              <a:t>different</a:t>
            </a:r>
            <a:r>
              <a:rPr lang="fi-FI" sz="1600">
                <a:latin typeface="Times New Roman"/>
                <a:cs typeface="Times New Roman"/>
              </a:rPr>
              <a:t> </a:t>
            </a:r>
            <a:r>
              <a:rPr lang="fi-FI" sz="1600">
                <a:latin typeface="Times New Roman"/>
                <a:cs typeface="Times New Roman"/>
              </a:rPr>
              <a:t>disciplines</a:t>
            </a:r>
            <a:r>
              <a:rPr lang="fi-FI" sz="1600">
                <a:latin typeface="Times New Roman"/>
                <a:cs typeface="Times New Roman"/>
              </a:rPr>
              <a:t> of </a:t>
            </a:r>
            <a:r>
              <a:rPr lang="fi-FI" sz="1600">
                <a:latin typeface="Times New Roman"/>
                <a:cs typeface="Times New Roman"/>
              </a:rPr>
              <a:t>University</a:t>
            </a:r>
            <a:r>
              <a:rPr lang="fi-FI" sz="1600">
                <a:latin typeface="Times New Roman"/>
                <a:cs typeface="Times New Roman"/>
              </a:rPr>
              <a:t> of Jyväskylä, Finland</a:t>
            </a:r>
            <a:endParaRPr lang="fi-FI" sz="1600" i="0">
              <a:latin typeface="Times New Roman"/>
              <a:cs typeface="Times New Roman"/>
            </a:endParaRPr>
          </a:p>
        </p:txBody>
      </p:sp>
      <p:pic>
        <p:nvPicPr>
          <p:cNvPr id="541" name="image3.png"/>
          <p:cNvPicPr>
            <a:picLocks noChangeAspect="1"/>
          </p:cNvPicPr>
          <p:nvPr/>
        </p:nvPicPr>
        <p:blipFill>
          <a:blip r:embed="rId3"/>
          <a:stretch/>
        </p:blipFill>
        <p:spPr bwMode="auto">
          <a:xfrm>
            <a:off x="7612380" y="1"/>
            <a:ext cx="1580766" cy="1587524"/>
          </a:xfrm>
          <a:prstGeom prst="rect">
            <a:avLst/>
          </a:prstGeom>
          <a:ln w="12700">
            <a:miter lim="400000"/>
            <a:headEnd/>
            <a:tailEnd/>
          </a:ln>
        </p:spPr>
      </p:pic>
      <p:sp>
        <p:nvSpPr>
          <p:cNvPr id="542" name="Shape 542"/>
          <p:cNvSpPr/>
          <p:nvPr/>
        </p:nvSpPr>
        <p:spPr bwMode="auto">
          <a:xfrm>
            <a:off x="0" y="2584745"/>
            <a:ext cx="9143999" cy="1077218"/>
          </a:xfrm>
          <a:prstGeom prst="rect">
            <a:avLst/>
          </a:prstGeom>
          <a:ln w="12700">
            <a:miter lim="400000"/>
          </a:ln>
        </p:spPr>
        <p:txBody>
          <a:bodyPr wrap="square" lIns="45719" rIns="45719">
            <a:spAutoFit/>
          </a:bodyPr>
          <a:lstStyle>
            <a:lvl1pPr>
              <a:defRPr>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lang="fi-FI" sz="1600" b="0" i="0" u="none" strike="noStrike" cap="none" spc="0">
                <a:ln>
                  <a:noFill/>
                </a:ln>
                <a:solidFill>
                  <a:srgbClr val="000000"/>
                </a:solidFill>
                <a:latin typeface="Times New Roman"/>
                <a:cs typeface="Times New Roman"/>
              </a:rPr>
              <a:t>Researchers</a:t>
            </a:r>
            <a:r>
              <a:rPr lang="fi-FI" sz="1600" b="0" i="0" u="none" strike="noStrike" cap="none" spc="0">
                <a:ln>
                  <a:noFill/>
                </a:ln>
                <a:solidFill>
                  <a:srgbClr val="000000"/>
                </a:solidFill>
                <a:latin typeface="Times New Roman"/>
                <a:cs typeface="Times New Roman"/>
              </a:rPr>
              <a:t>:</a:t>
            </a:r>
            <a:r>
              <a:rPr sz="1600" b="0" i="0" u="none" strike="noStrike" cap="none" spc="0">
                <a:ln>
                  <a:noFill/>
                </a:ln>
                <a:solidFill>
                  <a:srgbClr val="000000"/>
                </a:solidFill>
                <a:latin typeface="Times New Roman"/>
                <a:cs typeface="Times New Roman"/>
              </a:rPr>
              <a:t>Timo Ahonen, Mikko Aro, Kenneth Eklund, Jane Erskine, Tomi </a:t>
            </a:r>
            <a:r>
              <a:rPr sz="1600" b="0" i="0" u="none" strike="noStrike" cap="none" spc="0">
                <a:ln>
                  <a:noFill/>
                </a:ln>
                <a:solidFill>
                  <a:srgbClr val="000000"/>
                </a:solidFill>
                <a:latin typeface="Times New Roman"/>
                <a:cs typeface="Times New Roman"/>
              </a:rPr>
              <a:t>Guttorm</a:t>
            </a:r>
            <a:r>
              <a:rPr sz="1600" b="0" i="0" u="none" strike="noStrike" cap="none" spc="0">
                <a:ln>
                  <a:noFill/>
                </a:ln>
                <a:solidFill>
                  <a:srgbClr val="000000"/>
                </a:solidFill>
                <a:latin typeface="Times New Roman"/>
                <a:cs typeface="Times New Roman"/>
              </a:rPr>
              <a:t>,  Leena Holopainen, Jarmo Hämäläinen, Ritva Ketonen, Marja-Leena Laakso, </a:t>
            </a:r>
            <a:r>
              <a:rPr sz="1600" b="0" i="0" u="none" strike="noStrike" cap="none" spc="0">
                <a:ln>
                  <a:noFill/>
                </a:ln>
                <a:solidFill>
                  <a:srgbClr val="000000"/>
                </a:solidFill>
                <a:latin typeface="Times New Roman"/>
                <a:cs typeface="Times New Roman"/>
              </a:rPr>
              <a:t>Seija</a:t>
            </a:r>
            <a:r>
              <a:rPr sz="1600" b="0" i="0" u="none" strike="noStrike" cap="none" spc="0">
                <a:ln>
                  <a:noFill/>
                </a:ln>
                <a:solidFill>
                  <a:srgbClr val="000000"/>
                </a:solidFill>
                <a:latin typeface="Times New Roman"/>
                <a:cs typeface="Times New Roman"/>
              </a:rPr>
              <a:t> Leinonen, </a:t>
            </a:r>
            <a:r>
              <a:rPr lang="fi-FI" sz="1600" b="0" i="0" u="none" strike="noStrike" cap="none" spc="0">
                <a:ln>
                  <a:noFill/>
                </a:ln>
                <a:solidFill>
                  <a:srgbClr val="000000"/>
                </a:solidFill>
                <a:latin typeface="Times New Roman"/>
                <a:cs typeface="Times New Roman"/>
              </a:rPr>
              <a:t>P</a:t>
            </a:r>
            <a:r>
              <a:rPr sz="1600" b="0" i="0" u="none" strike="noStrike" cap="none" spc="0">
                <a:ln>
                  <a:noFill/>
                </a:ln>
                <a:solidFill>
                  <a:srgbClr val="000000"/>
                </a:solidFill>
                <a:latin typeface="Times New Roman"/>
                <a:cs typeface="Times New Roman"/>
              </a:rPr>
              <a:t>aavo</a:t>
            </a:r>
            <a:r>
              <a:rPr sz="1600" b="0" i="0" u="none" strike="noStrike" cap="none" spc="0">
                <a:ln>
                  <a:noFill/>
                </a:ln>
                <a:solidFill>
                  <a:srgbClr val="000000"/>
                </a:solidFill>
                <a:latin typeface="Times New Roman"/>
                <a:cs typeface="Times New Roman"/>
              </a:rPr>
              <a:t> Leppänen, Matti </a:t>
            </a:r>
            <a:r>
              <a:rPr sz="1600" b="0" i="0" u="none" strike="noStrike" cap="none" spc="0">
                <a:ln>
                  <a:noFill/>
                </a:ln>
                <a:solidFill>
                  <a:srgbClr val="000000"/>
                </a:solidFill>
                <a:latin typeface="Times New Roman"/>
                <a:cs typeface="Times New Roman"/>
              </a:rPr>
              <a:t>Leiwo</a:t>
            </a:r>
            <a:r>
              <a:rPr sz="1600" b="0" i="0" u="none" strike="noStrike" cap="none" spc="0">
                <a:ln>
                  <a:noFill/>
                </a:ln>
                <a:solidFill>
                  <a:srgbClr val="000000"/>
                </a:solidFill>
                <a:latin typeface="Times New Roman"/>
                <a:cs typeface="Times New Roman"/>
              </a:rPr>
              <a:t>, Marja-Kristiina Lerkkanen, Kaisa Lohvansuu, Paula Lyytinen, Kurt Muller, Anna-Maija Poikkeus, Anne Puolakanaho, Ulla Richardson, Paula Salmi, Asko Tolvanen,</a:t>
            </a:r>
            <a:r>
              <a:rPr lang="fi-FI" sz="1600" b="0" i="0" u="none" strike="noStrike" cap="none" spc="0">
                <a:ln>
                  <a:noFill/>
                </a:ln>
                <a:solidFill>
                  <a:srgbClr val="000000"/>
                </a:solidFill>
                <a:latin typeface="Times New Roman"/>
                <a:cs typeface="Times New Roman"/>
              </a:rPr>
              <a:t> </a:t>
            </a:r>
            <a:r>
              <a:rPr sz="1600" b="0" i="0" u="none" strike="noStrike" cap="none" spc="0">
                <a:ln>
                  <a:noFill/>
                </a:ln>
                <a:solidFill>
                  <a:srgbClr val="000000"/>
                </a:solidFill>
                <a:latin typeface="Times New Roman"/>
                <a:cs typeface="Times New Roman"/>
              </a:rPr>
              <a:t>Minna Torppa, Helena </a:t>
            </a:r>
            <a:r>
              <a:rPr sz="1600" b="0" i="0" u="none" strike="noStrike" cap="none" spc="0">
                <a:ln>
                  <a:noFill/>
                </a:ln>
                <a:solidFill>
                  <a:srgbClr val="000000"/>
                </a:solidFill>
                <a:latin typeface="Times New Roman"/>
                <a:cs typeface="Times New Roman"/>
              </a:rPr>
              <a:t>Viholainen</a:t>
            </a:r>
            <a:r>
              <a:rPr sz="1600" b="0" i="0" u="none" strike="noStrike" cap="none" spc="0">
                <a:ln>
                  <a:noFill/>
                </a:ln>
                <a:solidFill>
                  <a:srgbClr val="000000"/>
                </a:solidFill>
                <a:latin typeface="Times New Roman"/>
                <a:cs typeface="Times New Roman"/>
              </a:rPr>
              <a:t> </a:t>
            </a:r>
            <a:endParaRPr/>
          </a:p>
        </p:txBody>
      </p:sp>
      <p:sp>
        <p:nvSpPr>
          <p:cNvPr id="543" name="Shape 543"/>
          <p:cNvSpPr/>
          <p:nvPr/>
        </p:nvSpPr>
        <p:spPr bwMode="auto">
          <a:xfrm>
            <a:off x="156651" y="300016"/>
            <a:ext cx="9036495" cy="1415772"/>
          </a:xfrm>
          <a:prstGeom prst="rect">
            <a:avLst/>
          </a:prstGeom>
          <a:ln w="12700">
            <a:miter lim="400000"/>
          </a:ln>
        </p:spPr>
        <p:txBody>
          <a:bodyPr lIns="45719" rIns="45719">
            <a:spAutoFit/>
          </a:bodyPr>
          <a:lstStyle>
            <a:lvl1pPr>
              <a:defRPr sz="1200" b="1">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2200" b="1" i="0" u="none" strike="noStrike" cap="none" spc="0">
                <a:ln>
                  <a:noFill/>
                </a:ln>
                <a:solidFill>
                  <a:srgbClr val="000000"/>
                </a:solidFill>
                <a:latin typeface="Times New Roman"/>
                <a:cs typeface="Times New Roman"/>
              </a:rPr>
              <a:t>Early identification o</a:t>
            </a:r>
            <a:r>
              <a:rPr lang="fi-FI" sz="2200" b="1" i="0" u="none" strike="noStrike" cap="none" spc="0">
                <a:ln>
                  <a:noFill/>
                </a:ln>
                <a:solidFill>
                  <a:srgbClr val="000000"/>
                </a:solidFill>
                <a:latin typeface="Times New Roman"/>
                <a:cs typeface="Times New Roman"/>
              </a:rPr>
              <a:t>f </a:t>
            </a:r>
            <a:r>
              <a:rPr lang="fi-FI" sz="2200" b="1" i="0" u="none" strike="noStrike" cap="none" spc="0">
                <a:ln>
                  <a:noFill/>
                </a:ln>
                <a:solidFill>
                  <a:srgbClr val="000000"/>
                </a:solidFill>
                <a:latin typeface="Times New Roman"/>
                <a:cs typeface="Times New Roman"/>
              </a:rPr>
              <a:t>children</a:t>
            </a:r>
            <a:r>
              <a:rPr lang="fi-FI" sz="2200" b="1" i="0" u="none" strike="noStrike" cap="none" spc="0">
                <a:ln>
                  <a:noFill/>
                </a:ln>
                <a:solidFill>
                  <a:srgbClr val="000000"/>
                </a:solidFill>
                <a:latin typeface="Times New Roman"/>
                <a:cs typeface="Times New Roman"/>
              </a:rPr>
              <a:t> </a:t>
            </a:r>
            <a:r>
              <a:rPr lang="fi-FI" sz="2200" b="1" i="0" u="none" strike="noStrike" cap="none" spc="0">
                <a:ln>
                  <a:noFill/>
                </a:ln>
                <a:solidFill>
                  <a:srgbClr val="000000"/>
                </a:solidFill>
                <a:latin typeface="Times New Roman"/>
                <a:cs typeface="Times New Roman"/>
              </a:rPr>
              <a:t>who</a:t>
            </a:r>
            <a:r>
              <a:rPr lang="fi-FI" sz="2200" b="1" i="0" u="none" strike="noStrike" cap="none" spc="0">
                <a:ln>
                  <a:noFill/>
                </a:ln>
                <a:solidFill>
                  <a:srgbClr val="000000"/>
                </a:solidFill>
                <a:latin typeface="Times New Roman"/>
                <a:cs typeface="Times New Roman"/>
              </a:rPr>
              <a:t> </a:t>
            </a:r>
            <a:r>
              <a:rPr lang="fi-FI" sz="2200" b="1" i="0" u="none" strike="noStrike" cap="none" spc="0">
                <a:ln>
                  <a:noFill/>
                </a:ln>
                <a:solidFill>
                  <a:srgbClr val="000000"/>
                </a:solidFill>
                <a:latin typeface="Times New Roman"/>
                <a:cs typeface="Times New Roman"/>
              </a:rPr>
              <a:t>need</a:t>
            </a:r>
            <a:r>
              <a:rPr lang="fi-FI" sz="2200" b="1" i="0" u="none" strike="noStrike" cap="none" spc="0">
                <a:ln>
                  <a:noFill/>
                </a:ln>
                <a:solidFill>
                  <a:srgbClr val="000000"/>
                </a:solidFill>
                <a:latin typeface="Times New Roman"/>
                <a:cs typeface="Times New Roman"/>
              </a:rPr>
              <a:t> help </a:t>
            </a:r>
            <a:r>
              <a:rPr lang="fi-FI" sz="2200" b="1" i="0" u="none" strike="noStrike" cap="none" spc="0">
                <a:ln>
                  <a:noFill/>
                </a:ln>
                <a:solidFill>
                  <a:srgbClr val="000000"/>
                </a:solidFill>
                <a:latin typeface="Times New Roman"/>
                <a:cs typeface="Times New Roman"/>
              </a:rPr>
              <a:t>due</a:t>
            </a:r>
            <a:r>
              <a:rPr lang="fi-FI" sz="2200" b="1" i="0" u="none" strike="noStrike" cap="none" spc="0">
                <a:ln>
                  <a:noFill/>
                </a:ln>
                <a:solidFill>
                  <a:srgbClr val="000000"/>
                </a:solidFill>
                <a:latin typeface="Times New Roman"/>
                <a:cs typeface="Times New Roman"/>
              </a:rPr>
              <a:t> to </a:t>
            </a:r>
            <a:r>
              <a:rPr lang="fi-FI" sz="2200">
                <a:solidFill>
                  <a:srgbClr val="000000"/>
                </a:solidFill>
                <a:latin typeface="Times New Roman"/>
                <a:cs typeface="Times New Roman"/>
              </a:rPr>
              <a:t>d</a:t>
            </a:r>
            <a:r>
              <a:rPr sz="2200" b="1" i="0" u="none" strike="noStrike" cap="none" spc="0">
                <a:ln>
                  <a:noFill/>
                </a:ln>
                <a:solidFill>
                  <a:srgbClr val="000000"/>
                </a:solidFill>
                <a:latin typeface="Times New Roman"/>
                <a:cs typeface="Times New Roman"/>
              </a:rPr>
              <a:t>yslexia</a:t>
            </a:r>
            <a:r>
              <a:rPr sz="2200" b="1" i="0" u="none" strike="noStrike" cap="none" spc="0">
                <a:ln>
                  <a:noFill/>
                </a:ln>
                <a:solidFill>
                  <a:srgbClr val="000000"/>
                </a:solidFill>
                <a:latin typeface="Times New Roman"/>
                <a:cs typeface="Times New Roman"/>
              </a:rPr>
              <a:t> </a:t>
            </a:r>
            <a:endParaRPr lang="fi-FI" sz="2200" b="1" i="0" u="none" strike="noStrike" cap="none" spc="0">
              <a:ln>
                <a:noFill/>
              </a:ln>
              <a:solidFill>
                <a:srgbClr val="000000"/>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sz="2200" b="1" i="0" u="none" strike="noStrike" cap="none" spc="0">
                <a:ln>
                  <a:noFill/>
                </a:ln>
                <a:solidFill>
                  <a:srgbClr val="000000"/>
                </a:solidFill>
                <a:latin typeface="Times New Roman"/>
                <a:cs typeface="Times New Roman"/>
              </a:rPr>
              <a:t>&amp;</a:t>
            </a:r>
            <a:endParaRPr lang="fi-FI" sz="2200" b="1" i="0" u="none" strike="noStrike" cap="none" spc="0">
              <a:ln>
                <a:noFill/>
              </a:ln>
              <a:solidFill>
                <a:srgbClr val="000000"/>
              </a:solidFill>
              <a:latin typeface="Times New Roman"/>
              <a:cs typeface="Times New Roman"/>
            </a:endParaRPr>
          </a:p>
          <a:p>
            <a:pPr marL="0" marR="0" lvl="0" indent="0" algn="l" defTabSz="914400">
              <a:lnSpc>
                <a:spcPct val="100000"/>
              </a:lnSpc>
              <a:spcBef>
                <a:spcPts val="0"/>
              </a:spcBef>
              <a:spcAft>
                <a:spcPts val="0"/>
              </a:spcAft>
              <a:buClrTx/>
              <a:buSzTx/>
              <a:buFontTx/>
              <a:buNone/>
              <a:defRPr/>
            </a:pPr>
            <a:r>
              <a:rPr sz="2200" b="1" i="0" u="none" strike="noStrike" cap="none" spc="0">
                <a:ln>
                  <a:noFill/>
                </a:ln>
                <a:solidFill>
                  <a:srgbClr val="000000"/>
                </a:solidFill>
                <a:latin typeface="Times New Roman"/>
                <a:cs typeface="Times New Roman"/>
              </a:rPr>
              <a:t>Graphogame</a:t>
            </a:r>
            <a:r>
              <a:rPr lang="fi-FI" sz="2200" b="1" i="0" u="none" strike="noStrike" cap="none" spc="0">
                <a:ln>
                  <a:noFill/>
                </a:ln>
                <a:solidFill>
                  <a:srgbClr val="000000"/>
                </a:solidFill>
                <a:latin typeface="Times New Roman"/>
                <a:cs typeface="Times New Roman"/>
              </a:rPr>
              <a:t> &amp; </a:t>
            </a:r>
            <a:r>
              <a:rPr lang="fi-FI" sz="2200" b="1" i="0" u="none" strike="noStrike" cap="none" spc="0">
                <a:ln>
                  <a:noFill/>
                </a:ln>
                <a:solidFill>
                  <a:srgbClr val="000000"/>
                </a:solidFill>
                <a:latin typeface="Times New Roman"/>
                <a:cs typeface="Times New Roman"/>
              </a:rPr>
              <a:t>ComprehensionGame</a:t>
            </a:r>
            <a:r>
              <a:rPr sz="2200" b="1" i="0" u="none" strike="noStrike" cap="none" spc="0">
                <a:ln>
                  <a:noFill/>
                </a:ln>
                <a:solidFill>
                  <a:srgbClr val="000000"/>
                </a:solidFill>
                <a:latin typeface="Times New Roman"/>
                <a:cs typeface="Times New Roman"/>
              </a:rPr>
              <a:t> </a:t>
            </a:r>
            <a:r>
              <a:rPr b="1" i="0" u="none" strike="noStrike" cap="none" spc="0">
                <a:ln>
                  <a:noFill/>
                </a:ln>
                <a:solidFill>
                  <a:srgbClr val="000000"/>
                </a:solidFill>
                <a:latin typeface="Times New Roman"/>
                <a:cs typeface="Times New Roman"/>
              </a:rPr>
              <a:t>– our tool</a:t>
            </a:r>
            <a:r>
              <a:rPr lang="fi-FI" b="1" i="0" u="none" strike="noStrike" cap="none" spc="0">
                <a:ln>
                  <a:noFill/>
                </a:ln>
                <a:solidFill>
                  <a:srgbClr val="000000"/>
                </a:solidFill>
                <a:latin typeface="Times New Roman"/>
                <a:cs typeface="Times New Roman"/>
              </a:rPr>
              <a:t>s</a:t>
            </a:r>
            <a:r>
              <a:rPr b="1" i="0" u="none" strike="noStrike" cap="none" spc="0">
                <a:ln>
                  <a:noFill/>
                </a:ln>
                <a:solidFill>
                  <a:srgbClr val="000000"/>
                </a:solidFill>
                <a:latin typeface="Times New Roman"/>
                <a:cs typeface="Times New Roman"/>
              </a:rPr>
              <a:t> </a:t>
            </a:r>
            <a:r>
              <a:rPr lang="fi-FI" b="1" i="0" u="none" strike="noStrike" cap="none" spc="0">
                <a:ln>
                  <a:noFill/>
                </a:ln>
                <a:solidFill>
                  <a:srgbClr val="000000"/>
                </a:solidFill>
                <a:latin typeface="Times New Roman"/>
                <a:cs typeface="Times New Roman"/>
              </a:rPr>
              <a:t> to help</a:t>
            </a:r>
            <a:r>
              <a:rPr lang="fi-FI">
                <a:solidFill>
                  <a:srgbClr val="000000"/>
                </a:solidFill>
                <a:latin typeface="Times New Roman"/>
                <a:cs typeface="Times New Roman"/>
              </a:rPr>
              <a:t> via </a:t>
            </a:r>
            <a:r>
              <a:rPr b="1" i="0" u="none" strike="noStrike" cap="none" spc="0">
                <a:ln>
                  <a:noFill/>
                </a:ln>
                <a:solidFill>
                  <a:srgbClr val="000000"/>
                </a:solidFill>
                <a:latin typeface="Times New Roman"/>
                <a:cs typeface="Times New Roman"/>
              </a:rPr>
              <a:t>prevention of RDs</a:t>
            </a:r>
            <a:endParaRPr lang="fi-FI" b="1" i="0" u="none" strike="noStrike" cap="none" spc="0">
              <a:ln>
                <a:noFill/>
              </a:ln>
              <a:solidFill>
                <a:srgbClr val="000000"/>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sz="2000" b="1" i="0" u="none" strike="noStrike" cap="none" spc="0">
              <a:ln>
                <a:noFill/>
              </a:ln>
              <a:solidFill>
                <a:srgbClr val="000000"/>
              </a:solidFill>
              <a:latin typeface="Times New Roman"/>
              <a:cs typeface="Times New Roman"/>
            </a:endParaRPr>
          </a:p>
        </p:txBody>
      </p:sp>
      <p:sp>
        <p:nvSpPr>
          <p:cNvPr id="544" name="Shape 544"/>
          <p:cNvSpPr/>
          <p:nvPr/>
        </p:nvSpPr>
        <p:spPr bwMode="auto">
          <a:xfrm>
            <a:off x="199899" y="2311688"/>
            <a:ext cx="5727527" cy="353943"/>
          </a:xfrm>
          <a:prstGeom prst="rect">
            <a:avLst/>
          </a:prstGeom>
          <a:ln w="12700">
            <a:miter lim="400000"/>
          </a:ln>
        </p:spPr>
        <p:txBody>
          <a:bodyPr lIns="45719" rIns="45719">
            <a:spAutoFit/>
          </a:bodyPr>
          <a:lstStyle/>
          <a:p>
            <a:pPr marL="0" marR="0" lvl="0" indent="0" algn="l" defTabSz="914400">
              <a:lnSpc>
                <a:spcPct val="100000"/>
              </a:lnSpc>
              <a:spcBef>
                <a:spcPts val="0"/>
              </a:spcBef>
              <a:spcAft>
                <a:spcPts val="0"/>
              </a:spcAft>
              <a:buClrTx/>
              <a:buSzTx/>
              <a:buFontTx/>
              <a:buNone/>
              <a:defRPr sz="2400" b="1">
                <a:latin typeface="Arial"/>
                <a:ea typeface="Arial"/>
                <a:cs typeface="Arial"/>
              </a:defRPr>
            </a:pPr>
            <a:r>
              <a:rPr sz="1700" b="1" i="0" u="none" strike="noStrike" cap="none" spc="0">
                <a:ln>
                  <a:noFill/>
                </a:ln>
                <a:solidFill>
                  <a:srgbClr val="000000"/>
                </a:solidFill>
                <a:latin typeface="Arial"/>
                <a:cs typeface="Arial"/>
              </a:rPr>
              <a:t>&gt; JLD 1994- </a:t>
            </a:r>
            <a:r>
              <a:rPr lang="fi-FI" sz="1700" b="1" i="0" u="none" strike="noStrike" cap="none" spc="0">
                <a:ln>
                  <a:noFill/>
                </a:ln>
                <a:solidFill>
                  <a:srgbClr val="000000"/>
                </a:solidFill>
                <a:latin typeface="Arial"/>
                <a:cs typeface="Arial"/>
              </a:rPr>
              <a:t> </a:t>
            </a:r>
            <a:endParaRPr sz="1700" b="1" i="0" u="none" strike="noStrike" cap="none" spc="0">
              <a:ln>
                <a:noFill/>
              </a:ln>
              <a:solidFill>
                <a:srgbClr val="FF0000"/>
              </a:solidFill>
              <a:latin typeface="Arial"/>
              <a:ea typeface="Arial"/>
              <a:cs typeface="Arial"/>
            </a:endParaRPr>
          </a:p>
        </p:txBody>
      </p:sp>
      <p:sp>
        <p:nvSpPr>
          <p:cNvPr id="545" name="Shape 545"/>
          <p:cNvSpPr/>
          <p:nvPr/>
        </p:nvSpPr>
        <p:spPr bwMode="auto">
          <a:xfrm>
            <a:off x="0" y="5866513"/>
            <a:ext cx="9252522" cy="784830"/>
          </a:xfrm>
          <a:prstGeom prst="rect">
            <a:avLst/>
          </a:prstGeom>
          <a:ln w="12700">
            <a:miter lim="400000"/>
          </a:ln>
        </p:spPr>
        <p:txBody>
          <a:bodyPr lIns="45719" rIns="45719">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endParaRPr lang="fi-FI" sz="1500" b="0" i="0" u="none" strike="noStrike" cap="none" spc="0">
              <a:ln>
                <a:noFill/>
              </a:ln>
              <a:solidFill>
                <a:srgbClr val="000000"/>
              </a:solidFill>
              <a:latin typeface="Arial"/>
              <a:cs typeface="Arial"/>
            </a:endParaRPr>
          </a:p>
          <a:p>
            <a:pPr marL="0" marR="0" lvl="0" indent="0" defTabSz="914400">
              <a:lnSpc>
                <a:spcPct val="100000"/>
              </a:lnSpc>
              <a:spcBef>
                <a:spcPts val="0"/>
              </a:spcBef>
              <a:spcAft>
                <a:spcPts val="0"/>
              </a:spcAft>
              <a:buClrTx/>
              <a:buSzTx/>
              <a:buFontTx/>
              <a:buNone/>
              <a:defRPr/>
            </a:pPr>
            <a:r>
              <a:rPr lang="fi-FI">
                <a:solidFill>
                  <a:srgbClr val="000000"/>
                </a:solidFill>
              </a:rPr>
              <a:t>JLD&amp;EP </a:t>
            </a:r>
            <a:r>
              <a:rPr sz="1500" b="0" i="0" u="none" strike="noStrike" cap="none" spc="0">
                <a:ln>
                  <a:noFill/>
                </a:ln>
                <a:solidFill>
                  <a:srgbClr val="000000"/>
                </a:solidFill>
                <a:latin typeface="Arial"/>
                <a:cs typeface="Arial"/>
              </a:rPr>
              <a:t>Suppor</a:t>
            </a:r>
            <a:r>
              <a:rPr lang="fi-FI" sz="1500" b="0" i="0" u="none" strike="noStrike" cap="none" spc="0">
                <a:ln>
                  <a:noFill/>
                </a:ln>
                <a:solidFill>
                  <a:srgbClr val="000000"/>
                </a:solidFill>
                <a:latin typeface="Arial"/>
                <a:cs typeface="Arial"/>
              </a:rPr>
              <a:t>ters</a:t>
            </a:r>
            <a:r>
              <a:rPr sz="1500" b="0" i="0" u="none" strike="noStrike" cap="none" spc="0">
                <a:ln>
                  <a:noFill/>
                </a:ln>
                <a:solidFill>
                  <a:srgbClr val="000000"/>
                </a:solidFill>
                <a:latin typeface="Arial"/>
                <a:cs typeface="Arial"/>
              </a:rPr>
              <a:t> EU, </a:t>
            </a:r>
            <a:r>
              <a:rPr sz="1500" b="0" i="0" u="none" strike="noStrike" cap="none" spc="0">
                <a:ln>
                  <a:noFill/>
                </a:ln>
                <a:solidFill>
                  <a:srgbClr val="000000"/>
                </a:solidFill>
                <a:latin typeface="Arial"/>
                <a:cs typeface="Arial"/>
              </a:rPr>
              <a:t>Niilo</a:t>
            </a:r>
            <a:r>
              <a:rPr sz="1500" b="0" i="0" u="none" strike="noStrike" cap="none" spc="0">
                <a:ln>
                  <a:noFill/>
                </a:ln>
                <a:solidFill>
                  <a:srgbClr val="000000"/>
                </a:solidFill>
                <a:latin typeface="Arial"/>
                <a:cs typeface="Arial"/>
              </a:rPr>
              <a:t> </a:t>
            </a:r>
            <a:r>
              <a:rPr sz="1500" b="0" i="0" u="none" strike="noStrike" cap="none" spc="0">
                <a:ln>
                  <a:noFill/>
                </a:ln>
                <a:solidFill>
                  <a:srgbClr val="000000"/>
                </a:solidFill>
                <a:latin typeface="Arial"/>
                <a:cs typeface="Arial"/>
              </a:rPr>
              <a:t>Mäk</a:t>
            </a:r>
            <a:r>
              <a:rPr lang="fi-FI" sz="1500" b="0" i="0" u="none" strike="noStrike" cap="none" spc="0">
                <a:ln>
                  <a:noFill/>
                </a:ln>
                <a:solidFill>
                  <a:srgbClr val="000000"/>
                </a:solidFill>
                <a:latin typeface="Arial"/>
                <a:cs typeface="Arial"/>
              </a:rPr>
              <a:t>i Institute</a:t>
            </a:r>
            <a:r>
              <a:rPr sz="1500" b="0" i="0" u="none" strike="noStrike" cap="none" spc="0">
                <a:ln>
                  <a:noFill/>
                </a:ln>
                <a:solidFill>
                  <a:srgbClr val="000000"/>
                </a:solidFill>
                <a:latin typeface="Arial"/>
                <a:cs typeface="Arial"/>
              </a:rPr>
              <a:t>, Academy of Finland, Univ. of Jyväskylä, Tekes, RAY, Ministries of </a:t>
            </a:r>
            <a:r>
              <a:rPr sz="1500" b="0" i="0" u="none" strike="noStrike" cap="none" spc="0">
                <a:ln>
                  <a:noFill/>
                </a:ln>
                <a:solidFill>
                  <a:srgbClr val="000000"/>
                </a:solidFill>
                <a:latin typeface="Arial"/>
                <a:cs typeface="Arial"/>
              </a:rPr>
              <a:t>Education&amp;Foreign</a:t>
            </a:r>
            <a:r>
              <a:rPr sz="1500" b="0" i="0" u="none" strike="noStrike" cap="none" spc="0">
                <a:ln>
                  <a:noFill/>
                </a:ln>
                <a:solidFill>
                  <a:srgbClr val="000000"/>
                </a:solidFill>
                <a:latin typeface="Arial"/>
                <a:cs typeface="Arial"/>
              </a:rPr>
              <a:t> Affairs Finland, Kela, Finnish Cultural Funds, Nokia Oy, Kone Oy, </a:t>
            </a:r>
            <a:r>
              <a:rPr sz="1500" b="0" i="0" u="none" strike="noStrike" cap="none" spc="0">
                <a:ln>
                  <a:noFill/>
                </a:ln>
                <a:solidFill>
                  <a:srgbClr val="000000"/>
                </a:solidFill>
                <a:latin typeface="Arial"/>
                <a:cs typeface="Arial"/>
              </a:rPr>
              <a:t>Wärtsilä</a:t>
            </a:r>
            <a:r>
              <a:rPr sz="1500" b="0" i="0" u="none" strike="noStrike" cap="none" spc="0">
                <a:ln>
                  <a:noFill/>
                </a:ln>
                <a:solidFill>
                  <a:srgbClr val="000000"/>
                </a:solidFill>
                <a:latin typeface="Arial"/>
                <a:cs typeface="Arial"/>
              </a:rPr>
              <a:t> Oy. </a:t>
            </a:r>
            <a:endParaRPr/>
          </a:p>
        </p:txBody>
      </p:sp>
      <p:sp>
        <p:nvSpPr>
          <p:cNvPr id="546" name="Shape 546"/>
          <p:cNvSpPr/>
          <p:nvPr/>
        </p:nvSpPr>
        <p:spPr bwMode="auto">
          <a:xfrm>
            <a:off x="4291329" y="3266058"/>
            <a:ext cx="561341" cy="325884"/>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47" name="Shape 547"/>
          <p:cNvSpPr/>
          <p:nvPr/>
        </p:nvSpPr>
        <p:spPr bwMode="auto">
          <a:xfrm>
            <a:off x="107503" y="590305"/>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ndParaRPr>
          </a:p>
        </p:txBody>
      </p:sp>
      <p:sp>
        <p:nvSpPr>
          <p:cNvPr id="548" name="Shape 548"/>
          <p:cNvSpPr/>
          <p:nvPr/>
        </p:nvSpPr>
        <p:spPr bwMode="auto">
          <a:xfrm>
            <a:off x="107503" y="1587525"/>
            <a:ext cx="6988241" cy="369332"/>
          </a:xfrm>
          <a:prstGeom prst="rect">
            <a:avLst/>
          </a:prstGeom>
          <a:ln w="12700">
            <a:miter lim="400000"/>
          </a:ln>
        </p:spPr>
        <p:txBody>
          <a:bodyPr wrap="squar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51" name="Shape 551"/>
          <p:cNvSpPr>
            <a:spLocks noGrp="1"/>
          </p:cNvSpPr>
          <p:nvPr>
            <p:ph type="title"/>
          </p:nvPr>
        </p:nvSpPr>
        <p:spPr bwMode="auto">
          <a:xfrm>
            <a:off x="161764" y="-73025"/>
            <a:ext cx="8982236" cy="1295400"/>
          </a:xfrm>
          <a:prstGeom prst="rect">
            <a:avLst/>
          </a:prstGeom>
        </p:spPr>
        <p:txBody>
          <a:bodyPr>
            <a:normAutofit/>
          </a:bodyPr>
          <a:lstStyle>
            <a:lvl1pPr algn="l">
              <a:defRPr sz="1800" b="1"/>
            </a:lvl1pPr>
          </a:lstStyle>
          <a:p>
            <a:pPr>
              <a:defRPr/>
            </a:pPr>
            <a:r>
              <a:rPr lang="en-US" sz="2900">
                <a:latin typeface="Times New Roman"/>
                <a:cs typeface="Times New Roman"/>
              </a:rPr>
              <a:t>The </a:t>
            </a:r>
            <a:r>
              <a:rPr lang="en-US" sz="2900" u="sng">
                <a:latin typeface="Times New Roman"/>
                <a:cs typeface="Times New Roman"/>
              </a:rPr>
              <a:t>goals</a:t>
            </a:r>
            <a:r>
              <a:rPr lang="en-US" sz="2900">
                <a:latin typeface="Times New Roman"/>
                <a:cs typeface="Times New Roman"/>
              </a:rPr>
              <a:t> of the JLD which has followed children </a:t>
            </a:r>
            <a:br>
              <a:rPr lang="en-US" sz="2900">
                <a:latin typeface="Times New Roman"/>
                <a:cs typeface="Times New Roman"/>
              </a:rPr>
            </a:br>
            <a:r>
              <a:rPr lang="en-US" sz="2900">
                <a:latin typeface="Times New Roman"/>
                <a:cs typeface="Times New Roman"/>
              </a:rPr>
              <a:t>with familial risk for dyslexia from birth to adulthood</a:t>
            </a:r>
            <a:endParaRPr/>
          </a:p>
        </p:txBody>
      </p:sp>
      <p:sp>
        <p:nvSpPr>
          <p:cNvPr id="552" name="Shape 552"/>
          <p:cNvSpPr/>
          <p:nvPr/>
        </p:nvSpPr>
        <p:spPr bwMode="auto">
          <a:xfrm>
            <a:off x="1" y="1701852"/>
            <a:ext cx="9144000" cy="4293483"/>
          </a:xfrm>
          <a:prstGeom prst="rect">
            <a:avLst/>
          </a:prstGeom>
          <a:ln w="12700">
            <a:miter lim="400000"/>
          </a:ln>
        </p:spPr>
        <p:txBody>
          <a:bodyPr wrap="square" lIns="45719" rIns="45719">
            <a:spAutoFit/>
          </a:bodyPr>
          <a:lstStyle/>
          <a:p>
            <a:pPr marL="342900" marR="0" lvl="0" indent="-342900" algn="l" defTabSz="914400">
              <a:lnSpc>
                <a:spcPct val="100000"/>
              </a:lnSpc>
              <a:spcBef>
                <a:spcPts val="2100"/>
              </a:spcBef>
              <a:spcAft>
                <a:spcPts val="0"/>
              </a:spcAft>
              <a:buClrTx/>
              <a:buSzPct val="100000"/>
              <a:buFont typeface="Arial"/>
              <a:buChar char="•"/>
              <a:defRPr sz="3600" b="1">
                <a:latin typeface="Times New Roman"/>
                <a:ea typeface="Times New Roman"/>
                <a:cs typeface="Times New Roman"/>
              </a:defRPr>
            </a:pPr>
            <a:r>
              <a:rPr lang="fi-FI" sz="2400" b="1">
                <a:solidFill>
                  <a:srgbClr val="000000"/>
                </a:solidFill>
                <a:latin typeface="Times New Roman"/>
                <a:cs typeface="Times New Roman"/>
              </a:rPr>
              <a:t>o</a:t>
            </a:r>
            <a:r>
              <a:rPr lang="fi-FI" sz="2400" b="1" i="0" u="none" strike="noStrike" cap="none" spc="0">
                <a:ln>
                  <a:noFill/>
                </a:ln>
                <a:solidFill>
                  <a:srgbClr val="000000"/>
                </a:solidFill>
                <a:latin typeface="Times New Roman"/>
                <a:cs typeface="Times New Roman"/>
              </a:rPr>
              <a:t>bserving</a:t>
            </a:r>
            <a:r>
              <a:rPr lang="fi-FI" sz="2400" b="1" i="0" u="none" strike="noStrike" cap="none" spc="0">
                <a:ln>
                  <a:noFill/>
                </a:ln>
                <a:solidFill>
                  <a:srgbClr val="000000"/>
                </a:solidFill>
                <a:latin typeface="Times New Roman"/>
                <a:cs typeface="Times New Roman"/>
              </a:rPr>
              <a:t> </a:t>
            </a:r>
            <a:r>
              <a:rPr sz="2400" b="1" i="0" u="none" strike="noStrike" cap="none" spc="0">
                <a:ln>
                  <a:noFill/>
                </a:ln>
                <a:solidFill>
                  <a:srgbClr val="000000"/>
                </a:solidFill>
                <a:latin typeface="Times New Roman"/>
                <a:cs typeface="Times New Roman"/>
              </a:rPr>
              <a:t>precursors of dyslexia</a:t>
            </a:r>
            <a:r>
              <a:rPr lang="fi-FI"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behavioral</a:t>
            </a:r>
            <a:r>
              <a:rPr lang="fi-FI"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causes</a:t>
            </a:r>
            <a:r>
              <a:rPr lang="fi-FI" sz="2400" b="1" i="0" u="none" strike="noStrike" cap="none" spc="0">
                <a:ln>
                  <a:noFill/>
                </a:ln>
                <a:solidFill>
                  <a:srgbClr val="000000"/>
                </a:solidFill>
                <a:latin typeface="Times New Roman"/>
                <a:cs typeface="Times New Roman"/>
              </a:rPr>
              <a:t>” of </a:t>
            </a:r>
            <a:r>
              <a:rPr lang="fi-FI" sz="2400" b="1" i="0" u="none" strike="noStrike" cap="none" spc="0">
                <a:ln>
                  <a:noFill/>
                </a:ln>
                <a:solidFill>
                  <a:srgbClr val="000000"/>
                </a:solidFill>
                <a:latin typeface="Times New Roman"/>
                <a:cs typeface="Times New Roman"/>
              </a:rPr>
              <a:t>dyslexia</a:t>
            </a:r>
            <a:r>
              <a:rPr lang="fi-FI" sz="2400" b="1" i="0" u="none" strike="noStrike" cap="none" spc="0">
                <a:ln>
                  <a:noFill/>
                </a:ln>
                <a:solidFill>
                  <a:srgbClr val="000000"/>
                </a:solidFill>
                <a:latin typeface="Times New Roman"/>
                <a:cs typeface="Times New Roman"/>
              </a:rPr>
              <a:t>)</a:t>
            </a:r>
            <a:endParaRPr sz="2400" b="1" i="0" u="none" strike="noStrike" cap="none" spc="0">
              <a:ln>
                <a:noFill/>
              </a:ln>
              <a:solidFill>
                <a:srgbClr val="000000"/>
              </a:solidFill>
              <a:latin typeface="Times New Roman"/>
              <a:cs typeface="Times New Roman"/>
            </a:endParaRPr>
          </a:p>
          <a:p>
            <a:pPr marL="342900" marR="0" lvl="0" indent="-342900" algn="l" defTabSz="914400">
              <a:lnSpc>
                <a:spcPct val="100000"/>
              </a:lnSpc>
              <a:spcBef>
                <a:spcPts val="2100"/>
              </a:spcBef>
              <a:spcAft>
                <a:spcPts val="0"/>
              </a:spcAft>
              <a:buClrTx/>
              <a:buSzPct val="100000"/>
              <a:buFont typeface="Arial"/>
              <a:buChar char="•"/>
              <a:defRPr sz="3600" b="1">
                <a:latin typeface="Times New Roman"/>
                <a:ea typeface="Times New Roman"/>
                <a:cs typeface="Times New Roman"/>
              </a:defRPr>
            </a:pPr>
            <a:r>
              <a:rPr sz="2400" b="1" i="0" u="none" strike="noStrike" cap="none" spc="0">
                <a:ln>
                  <a:noFill/>
                </a:ln>
                <a:solidFill>
                  <a:srgbClr val="000000"/>
                </a:solidFill>
                <a:latin typeface="Times New Roman"/>
                <a:cs typeface="Times New Roman"/>
              </a:rPr>
              <a:t>predict</a:t>
            </a:r>
            <a:r>
              <a:rPr lang="fi-FI" sz="2400" b="1" i="0" u="none" strike="noStrike" cap="none" spc="0">
                <a:ln>
                  <a:noFill/>
                </a:ln>
                <a:solidFill>
                  <a:srgbClr val="000000"/>
                </a:solidFill>
                <a:latin typeface="Times New Roman"/>
                <a:cs typeface="Times New Roman"/>
              </a:rPr>
              <a:t>ing</a:t>
            </a:r>
            <a:r>
              <a:rPr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a:t>
            </a:r>
            <a:r>
              <a:rPr lang="fi-FI" sz="2400" b="1" i="0" u="none" strike="noStrike" cap="none" spc="0">
                <a:ln>
                  <a:noFill/>
                </a:ln>
                <a:solidFill>
                  <a:srgbClr val="000000"/>
                </a:solidFill>
                <a:latin typeface="Times New Roman"/>
                <a:cs typeface="Times New Roman"/>
              </a:rPr>
              <a:t>developmental</a:t>
            </a:r>
            <a:r>
              <a:rPr lang="fi-FI"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correlates</a:t>
            </a:r>
            <a:r>
              <a:rPr lang="fi-FI" sz="2400" b="1" i="0" u="none" strike="noStrike" cap="none" spc="0">
                <a:ln>
                  <a:noFill/>
                </a:ln>
                <a:solidFill>
                  <a:srgbClr val="000000"/>
                </a:solidFill>
                <a:latin typeface="Times New Roman"/>
                <a:cs typeface="Times New Roman"/>
              </a:rPr>
              <a:t> of) </a:t>
            </a:r>
            <a:r>
              <a:rPr sz="2400" b="1" i="0" u="none" strike="noStrike" cap="none" spc="0">
                <a:ln>
                  <a:noFill/>
                </a:ln>
                <a:solidFill>
                  <a:srgbClr val="000000"/>
                </a:solidFill>
                <a:latin typeface="Times New Roman"/>
                <a:cs typeface="Times New Roman"/>
              </a:rPr>
              <a:t>compromised acquisition</a:t>
            </a:r>
            <a:endParaRPr/>
          </a:p>
          <a:p>
            <a:pPr marL="342900" marR="0" lvl="0" indent="-342900" algn="l" defTabSz="914400">
              <a:lnSpc>
                <a:spcPct val="100000"/>
              </a:lnSpc>
              <a:spcBef>
                <a:spcPts val="2100"/>
              </a:spcBef>
              <a:spcAft>
                <a:spcPts val="0"/>
              </a:spcAft>
              <a:buClrTx/>
              <a:buSzPct val="100000"/>
              <a:buFont typeface="Arial"/>
              <a:buChar char="•"/>
              <a:defRPr sz="3600" b="1">
                <a:latin typeface="Times New Roman"/>
                <a:ea typeface="Times New Roman"/>
                <a:cs typeface="Times New Roman"/>
              </a:defRPr>
            </a:pPr>
            <a:r>
              <a:rPr lang="fi-FI" sz="2400" b="1">
                <a:solidFill>
                  <a:srgbClr val="000000"/>
                </a:solidFill>
                <a:latin typeface="Times New Roman"/>
                <a:cs typeface="Times New Roman"/>
              </a:rPr>
              <a:t>defining</a:t>
            </a:r>
            <a:r>
              <a:rPr lang="fi-FI" sz="2400" b="1">
                <a:solidFill>
                  <a:srgbClr val="000000"/>
                </a:solidFill>
                <a:latin typeface="Times New Roman"/>
                <a:cs typeface="Times New Roman"/>
              </a:rPr>
              <a:t> </a:t>
            </a:r>
            <a:r>
              <a:rPr sz="2400" b="1" i="0" u="none" strike="noStrike" cap="none" spc="0">
                <a:ln>
                  <a:noFill/>
                </a:ln>
                <a:solidFill>
                  <a:srgbClr val="000000"/>
                </a:solidFill>
                <a:latin typeface="Times New Roman"/>
                <a:cs typeface="Times New Roman"/>
              </a:rPr>
              <a:t>developmental paths </a:t>
            </a:r>
            <a:r>
              <a:rPr lang="fi-FI" sz="2400" b="1">
                <a:solidFill>
                  <a:srgbClr val="000000"/>
                </a:solidFill>
                <a:latin typeface="Times New Roman"/>
                <a:cs typeface="Times New Roman"/>
              </a:rPr>
              <a:t>anticipating</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steps</a:t>
            </a:r>
            <a:r>
              <a:rPr lang="fi-FI" sz="2400" b="1">
                <a:solidFill>
                  <a:srgbClr val="000000"/>
                </a:solidFill>
                <a:latin typeface="Times New Roman"/>
                <a:cs typeface="Times New Roman"/>
              </a:rPr>
              <a:t> of </a:t>
            </a:r>
            <a:r>
              <a:rPr lang="fi-FI" sz="2400" b="1">
                <a:solidFill>
                  <a:srgbClr val="000000"/>
                </a:solidFill>
                <a:latin typeface="Times New Roman"/>
                <a:cs typeface="Times New Roman"/>
              </a:rPr>
              <a:t>learning</a:t>
            </a:r>
            <a:r>
              <a:rPr lang="fi-FI" sz="2400" b="1">
                <a:solidFill>
                  <a:srgbClr val="000000"/>
                </a:solidFill>
                <a:latin typeface="Times New Roman"/>
                <a:cs typeface="Times New Roman"/>
              </a:rPr>
              <a:t> to</a:t>
            </a:r>
            <a:r>
              <a:rPr lang="fi-FI"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read</a:t>
            </a:r>
            <a:endParaRPr lang="fi-FI" sz="2400" b="1" i="0" u="none" strike="noStrike" cap="none" spc="0">
              <a:ln>
                <a:noFill/>
              </a:ln>
              <a:solidFill>
                <a:srgbClr val="000000"/>
              </a:solidFill>
              <a:latin typeface="Times New Roman"/>
              <a:cs typeface="Times New Roman"/>
            </a:endParaRPr>
          </a:p>
          <a:p>
            <a:pPr marL="342900" indent="-342900">
              <a:spcBef>
                <a:spcPts val="2100"/>
              </a:spcBef>
              <a:buSzPct val="100000"/>
              <a:buFont typeface="Arial"/>
              <a:buChar char="•"/>
              <a:defRPr sz="3600" b="1">
                <a:latin typeface="Times New Roman"/>
                <a:ea typeface="Times New Roman"/>
                <a:cs typeface="Times New Roman"/>
              </a:defRPr>
            </a:pPr>
            <a:r>
              <a:rPr lang="en-US" sz="2400" b="1" i="0" u="none" strike="noStrike" cap="none" spc="0">
                <a:ln>
                  <a:noFill/>
                </a:ln>
                <a:solidFill>
                  <a:srgbClr val="000000"/>
                </a:solidFill>
                <a:latin typeface="Times New Roman"/>
                <a:cs typeface="Times New Roman"/>
              </a:rPr>
              <a:t>identifying </a:t>
            </a:r>
            <a:r>
              <a:rPr lang="en-US" sz="2400" b="1">
                <a:solidFill>
                  <a:srgbClr val="000000"/>
                </a:solidFill>
                <a:latin typeface="Times New Roman"/>
                <a:cs typeface="Times New Roman"/>
              </a:rPr>
              <a:t>as early as possible </a:t>
            </a:r>
            <a:r>
              <a:rPr lang="en-US" sz="2400" b="1" i="0" u="none" strike="noStrike" cap="none" spc="0">
                <a:ln>
                  <a:noFill/>
                </a:ln>
                <a:solidFill>
                  <a:srgbClr val="000000"/>
                </a:solidFill>
                <a:latin typeface="Times New Roman"/>
                <a:cs typeface="Times New Roman"/>
              </a:rPr>
              <a:t>children </a:t>
            </a:r>
            <a:r>
              <a:rPr lang="en-US" sz="2400" b="1">
                <a:solidFill>
                  <a:srgbClr val="000000"/>
                </a:solidFill>
                <a:latin typeface="Times New Roman"/>
                <a:cs typeface="Times New Roman"/>
              </a:rPr>
              <a:t>needing help in reading ac.</a:t>
            </a:r>
            <a:endParaRPr sz="2400" b="1" i="0" u="none" strike="noStrike" cap="none" spc="0">
              <a:ln>
                <a:noFill/>
              </a:ln>
              <a:solidFill>
                <a:srgbClr val="000000"/>
              </a:solidFill>
              <a:latin typeface="Times New Roman"/>
              <a:cs typeface="Times New Roman"/>
            </a:endParaRPr>
          </a:p>
          <a:p>
            <a:pPr marL="342900" marR="0" lvl="0" indent="-342900" algn="l" defTabSz="914400">
              <a:lnSpc>
                <a:spcPct val="100000"/>
              </a:lnSpc>
              <a:spcBef>
                <a:spcPts val="2100"/>
              </a:spcBef>
              <a:spcAft>
                <a:spcPts val="0"/>
              </a:spcAft>
              <a:buClrTx/>
              <a:buSzTx/>
              <a:buFont typeface="Arial"/>
              <a:buChar char="•"/>
              <a:defRPr sz="3600" b="1">
                <a:latin typeface="Times New Roman"/>
                <a:ea typeface="Times New Roman"/>
                <a:cs typeface="Times New Roman"/>
              </a:defRPr>
            </a:pPr>
            <a:r>
              <a:rPr sz="2400" b="1" i="0" u="none" strike="noStrike" cap="none" spc="0">
                <a:ln>
                  <a:noFill/>
                </a:ln>
                <a:solidFill>
                  <a:srgbClr val="000000"/>
                </a:solidFill>
                <a:latin typeface="Times New Roman"/>
                <a:cs typeface="Times New Roman"/>
              </a:rPr>
              <a:t>The last step:</a:t>
            </a:r>
            <a:r>
              <a:rPr lang="fi-FI" sz="2400" b="1" i="0" u="none" strike="noStrike" cap="none" spc="0">
                <a:ln>
                  <a:noFill/>
                </a:ln>
                <a:solidFill>
                  <a:srgbClr val="000000"/>
                </a:solidFill>
                <a:latin typeface="Times New Roman"/>
                <a:cs typeface="Times New Roman"/>
              </a:rPr>
              <a:t> </a:t>
            </a:r>
            <a:r>
              <a:rPr sz="2400" b="1" i="0" u="none" strike="noStrike" cap="none" spc="0">
                <a:ln>
                  <a:noFill/>
                </a:ln>
                <a:solidFill>
                  <a:srgbClr val="000000"/>
                </a:solidFill>
                <a:latin typeface="Times New Roman"/>
                <a:cs typeface="Times New Roman"/>
              </a:rPr>
              <a:t>develop</a:t>
            </a:r>
            <a:r>
              <a:rPr lang="fi-FI" sz="2400" b="1" i="0" u="none" strike="noStrike" cap="none" spc="0">
                <a:ln>
                  <a:noFill/>
                </a:ln>
                <a:solidFill>
                  <a:srgbClr val="000000"/>
                </a:solidFill>
                <a:latin typeface="Times New Roman"/>
                <a:cs typeface="Times New Roman"/>
              </a:rPr>
              <a:t>ing</a:t>
            </a:r>
            <a:r>
              <a:rPr sz="2400" b="1" i="0" u="none" strike="noStrike" cap="none" spc="0">
                <a:ln>
                  <a:noFill/>
                </a:ln>
                <a:solidFill>
                  <a:srgbClr val="000000"/>
                </a:solidFill>
                <a:latin typeface="Times New Roman"/>
                <a:cs typeface="Times New Roman"/>
              </a:rPr>
              <a:t> preventive measures</a:t>
            </a:r>
            <a:r>
              <a:rPr lang="fi-FI"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helping</a:t>
            </a:r>
            <a:r>
              <a:rPr lang="fi-FI" sz="2400" b="1" i="0" u="none" strike="noStrike" cap="none" spc="0">
                <a:ln>
                  <a:noFill/>
                </a:ln>
                <a:solidFill>
                  <a:srgbClr val="000000"/>
                </a:solidFill>
                <a:latin typeface="Times New Roman"/>
                <a:cs typeface="Times New Roman"/>
              </a:rPr>
              <a:t> </a:t>
            </a:r>
            <a:r>
              <a:rPr lang="fi-FI" sz="2400" b="1" i="0" u="none" strike="noStrike" cap="none" spc="0">
                <a:ln>
                  <a:noFill/>
                </a:ln>
                <a:solidFill>
                  <a:srgbClr val="000000"/>
                </a:solidFill>
                <a:latin typeface="Times New Roman"/>
                <a:cs typeface="Times New Roman"/>
              </a:rPr>
              <a:t>chidren</a:t>
            </a:r>
            <a:r>
              <a:rPr lang="fi-FI" sz="2400" b="1" i="0" u="none" strike="noStrike" cap="none" spc="0">
                <a:ln>
                  <a:noFill/>
                </a:ln>
                <a:solidFill>
                  <a:srgbClr val="000000"/>
                </a:solidFill>
                <a:latin typeface="Times New Roman"/>
                <a:cs typeface="Times New Roman"/>
              </a:rPr>
              <a:t> in</a:t>
            </a:r>
            <a:endParaRPr/>
          </a:p>
          <a:p>
            <a:pPr marL="800100" lvl="1" indent="-342900">
              <a:spcBef>
                <a:spcPts val="2100"/>
              </a:spcBef>
              <a:buFont typeface="Arial"/>
              <a:buChar char="•"/>
              <a:defRPr sz="3600" b="1">
                <a:latin typeface="Times New Roman"/>
                <a:ea typeface="Times New Roman"/>
                <a:cs typeface="Times New Roman"/>
              </a:defRPr>
            </a:pPr>
            <a:r>
              <a:rPr lang="fi-FI" sz="2400" b="1" i="0" u="none" strike="noStrike" cap="none" spc="0">
                <a:ln>
                  <a:noFill/>
                </a:ln>
                <a:solidFill>
                  <a:srgbClr val="000000"/>
                </a:solidFill>
                <a:latin typeface="Times New Roman"/>
                <a:cs typeface="Times New Roman"/>
              </a:rPr>
              <a:t>a</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overcoming</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difficulties</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related</a:t>
            </a:r>
            <a:r>
              <a:rPr lang="fi-FI" sz="2400" b="1">
                <a:solidFill>
                  <a:srgbClr val="000000"/>
                </a:solidFill>
                <a:latin typeface="Times New Roman"/>
                <a:cs typeface="Times New Roman"/>
              </a:rPr>
              <a:t> to </a:t>
            </a:r>
            <a:r>
              <a:rPr lang="fi-FI" sz="2400" b="1">
                <a:solidFill>
                  <a:srgbClr val="000000"/>
                </a:solidFill>
                <a:latin typeface="Times New Roman"/>
                <a:cs typeface="Times New Roman"/>
              </a:rPr>
              <a:t>learning</a:t>
            </a:r>
            <a:r>
              <a:rPr lang="fi-FI" sz="2400" b="1">
                <a:solidFill>
                  <a:srgbClr val="000000"/>
                </a:solidFill>
                <a:latin typeface="Times New Roman"/>
                <a:cs typeface="Times New Roman"/>
              </a:rPr>
              <a:t> to </a:t>
            </a:r>
            <a:r>
              <a:rPr lang="fi-FI" sz="2400" b="1">
                <a:solidFill>
                  <a:srgbClr val="000000"/>
                </a:solidFill>
                <a:latin typeface="Times New Roman"/>
                <a:cs typeface="Times New Roman"/>
              </a:rPr>
              <a:t>decode</a:t>
            </a:r>
            <a:endParaRPr lang="fi-FI" sz="2400" b="1">
              <a:solidFill>
                <a:srgbClr val="000000"/>
              </a:solidFill>
              <a:latin typeface="Times New Roman"/>
              <a:cs typeface="Times New Roman"/>
            </a:endParaRPr>
          </a:p>
          <a:p>
            <a:pPr marL="800100" lvl="1" indent="-342900">
              <a:spcBef>
                <a:spcPts val="2100"/>
              </a:spcBef>
              <a:buFont typeface="Arial"/>
              <a:buChar char="•"/>
              <a:defRPr sz="3600" b="1">
                <a:latin typeface="Times New Roman"/>
                <a:ea typeface="Times New Roman"/>
                <a:cs typeface="Times New Roman"/>
              </a:defRPr>
            </a:pPr>
            <a:r>
              <a:rPr lang="fi-FI" sz="2400" b="1">
                <a:solidFill>
                  <a:srgbClr val="000000"/>
                </a:solidFill>
                <a:latin typeface="Times New Roman"/>
                <a:cs typeface="Times New Roman"/>
              </a:rPr>
              <a:t>b) </a:t>
            </a:r>
            <a:r>
              <a:rPr lang="fi-FI" sz="2400" b="1">
                <a:solidFill>
                  <a:srgbClr val="000000"/>
                </a:solidFill>
                <a:latin typeface="Times New Roman"/>
                <a:cs typeface="Times New Roman"/>
              </a:rPr>
              <a:t>supporting</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readinesses</a:t>
            </a:r>
            <a:r>
              <a:rPr lang="fi-FI" sz="2400" b="1">
                <a:solidFill>
                  <a:srgbClr val="000000"/>
                </a:solidFill>
                <a:latin typeface="Times New Roman"/>
                <a:cs typeface="Times New Roman"/>
              </a:rPr>
              <a:t> to </a:t>
            </a:r>
            <a:r>
              <a:rPr lang="fi-FI" sz="2400" b="1">
                <a:solidFill>
                  <a:srgbClr val="000000"/>
                </a:solidFill>
                <a:latin typeface="Times New Roman"/>
                <a:cs typeface="Times New Roman"/>
              </a:rPr>
              <a:t>learn</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by</a:t>
            </a:r>
            <a:r>
              <a:rPr lang="fi-FI" sz="2400" b="1">
                <a:solidFill>
                  <a:srgbClr val="000000"/>
                </a:solidFill>
                <a:latin typeface="Times New Roman"/>
                <a:cs typeface="Times New Roman"/>
              </a:rPr>
              <a:t> </a:t>
            </a:r>
            <a:r>
              <a:rPr lang="fi-FI" sz="2400" b="1">
                <a:solidFill>
                  <a:srgbClr val="000000"/>
                </a:solidFill>
                <a:latin typeface="Times New Roman"/>
                <a:cs typeface="Times New Roman"/>
              </a:rPr>
              <a:t>reading</a:t>
            </a:r>
            <a:r>
              <a:rPr lang="fi-FI" sz="2400" b="1">
                <a:solidFill>
                  <a:srgbClr val="000000"/>
                </a:solidFill>
                <a:latin typeface="Times New Roman"/>
                <a:cs typeface="Times New Roman"/>
              </a:rPr>
              <a:t> e.g. </a:t>
            </a:r>
            <a:r>
              <a:rPr lang="fi-FI" sz="2400" b="1">
                <a:solidFill>
                  <a:srgbClr val="000000"/>
                </a:solidFill>
                <a:latin typeface="Times New Roman"/>
                <a:cs typeface="Times New Roman"/>
              </a:rPr>
              <a:t>schoolbooks</a:t>
            </a:r>
            <a:endParaRPr sz="2400" b="1" i="0" u="none" strike="noStrike" cap="none" spc="0">
              <a:ln>
                <a:noFill/>
              </a:ln>
              <a:solidFill>
                <a:srgbClr val="000000"/>
              </a:solidFill>
              <a:latin typeface="Times New Roman"/>
              <a:cs typeface="Times New Roman"/>
            </a:endParaRPr>
          </a:p>
        </p:txBody>
      </p:sp>
      <p:sp>
        <p:nvSpPr>
          <p:cNvPr id="553" name="Shape 553"/>
          <p:cNvSpPr/>
          <p:nvPr/>
        </p:nvSpPr>
        <p:spPr bwMode="auto">
          <a:xfrm>
            <a:off x="155777" y="840358"/>
            <a:ext cx="92396" cy="400110"/>
          </a:xfrm>
          <a:prstGeom prst="rect">
            <a:avLst/>
          </a:prstGeom>
          <a:ln w="12700">
            <a:miter lim="400000"/>
          </a:ln>
        </p:spPr>
        <p:txBody>
          <a:bodyPr wrap="none" lIns="45719" rIns="45719">
            <a:spAutoFit/>
          </a:bodyPr>
          <a:lstStyle>
            <a:lvl1pPr>
              <a:defRPr sz="2100" b="1">
                <a:latin typeface="Arial"/>
                <a:ea typeface="Arial"/>
                <a:cs typeface="Arial"/>
              </a:defRPr>
            </a:lvl1pPr>
          </a:lstStyle>
          <a:p>
            <a:pPr marL="0" marR="0" lvl="0" indent="0" algn="l" defTabSz="914400">
              <a:lnSpc>
                <a:spcPct val="100000"/>
              </a:lnSpc>
              <a:spcBef>
                <a:spcPts val="0"/>
              </a:spcBef>
              <a:spcAft>
                <a:spcPts val="0"/>
              </a:spcAft>
              <a:buClrTx/>
              <a:buSzTx/>
              <a:buFontTx/>
              <a:buNone/>
              <a:defRPr/>
            </a:pPr>
            <a:endParaRPr sz="2000" b="1" i="0" u="none" strike="noStrike" cap="none" spc="0">
              <a:ln>
                <a:noFill/>
              </a:ln>
              <a:solidFill>
                <a:srgbClr val="FF0000"/>
              </a:solidFill>
              <a:latin typeface="Arial"/>
              <a:cs typeface="Arial"/>
            </a:endParaRPr>
          </a:p>
        </p:txBody>
      </p:sp>
      <p:sp>
        <p:nvSpPr>
          <p:cNvPr id="554" name="Shape 554"/>
          <p:cNvSpPr/>
          <p:nvPr/>
        </p:nvSpPr>
        <p:spPr bwMode="auto">
          <a:xfrm>
            <a:off x="506730" y="2095867"/>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lang="zh-CN" sz="1800" b="0" i="0" u="none" strike="noStrike" cap="none" spc="0">
              <a:ln>
                <a:noFill/>
              </a:ln>
              <a:solidFill>
                <a:srgbClr val="FF0000"/>
              </a:solidFill>
              <a:latin typeface="Calibri"/>
            </a:endParaRPr>
          </a:p>
        </p:txBody>
      </p:sp>
      <p:sp>
        <p:nvSpPr>
          <p:cNvPr id="555" name="Shape 555"/>
          <p:cNvSpPr/>
          <p:nvPr/>
        </p:nvSpPr>
        <p:spPr bwMode="auto">
          <a:xfrm>
            <a:off x="506730" y="2739499"/>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ndParaRPr>
          </a:p>
        </p:txBody>
      </p:sp>
      <p:sp>
        <p:nvSpPr>
          <p:cNvPr id="556" name="Shape 556"/>
          <p:cNvSpPr/>
          <p:nvPr/>
        </p:nvSpPr>
        <p:spPr bwMode="auto">
          <a:xfrm>
            <a:off x="506730" y="3397750"/>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ndParaRPr>
          </a:p>
        </p:txBody>
      </p:sp>
      <p:sp>
        <p:nvSpPr>
          <p:cNvPr id="557" name="Shape 557"/>
          <p:cNvSpPr/>
          <p:nvPr/>
        </p:nvSpPr>
        <p:spPr bwMode="auto">
          <a:xfrm>
            <a:off x="506730" y="4001505"/>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lang="zh-CN" sz="1800" b="0" i="0" u="none" strike="noStrike" cap="none" spc="0">
              <a:ln>
                <a:noFill/>
              </a:ln>
              <a:solidFill>
                <a:srgbClr val="FF0000"/>
              </a:solidFill>
              <a:latin typeface="Calibri"/>
            </a:endParaRPr>
          </a:p>
        </p:txBody>
      </p:sp>
      <p:sp>
        <p:nvSpPr>
          <p:cNvPr id="558" name="Shape 558"/>
          <p:cNvSpPr/>
          <p:nvPr/>
        </p:nvSpPr>
        <p:spPr bwMode="auto">
          <a:xfrm>
            <a:off x="506730" y="4674118"/>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pSp>
        <p:nvGrpSpPr>
          <p:cNvPr id="587" name="Group 587"/>
          <p:cNvGrpSpPr/>
          <p:nvPr/>
        </p:nvGrpSpPr>
        <p:grpSpPr bwMode="auto">
          <a:xfrm>
            <a:off x="5916221" y="4288155"/>
            <a:ext cx="2570307" cy="1837639"/>
            <a:chOff x="0" y="0"/>
            <a:chExt cx="2533650" cy="1524000"/>
          </a:xfrm>
        </p:grpSpPr>
        <p:sp>
          <p:nvSpPr>
            <p:cNvPr id="560" name="Shape 560"/>
            <p:cNvSpPr/>
            <p:nvPr/>
          </p:nvSpPr>
          <p:spPr bwMode="auto">
            <a:xfrm>
              <a:off x="0" y="0"/>
              <a:ext cx="2533650" cy="1524000"/>
            </a:xfrm>
            <a:prstGeom prst="rect">
              <a:avLst/>
            </a:prstGeom>
            <a:solidFill>
              <a:srgbClr val="FFFFFF"/>
            </a:solidFill>
            <a:ln w="3175"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1" name="Shape 561"/>
            <p:cNvSpPr/>
            <p:nvPr/>
          </p:nvSpPr>
          <p:spPr bwMode="auto">
            <a:xfrm>
              <a:off x="276224" y="161924"/>
              <a:ext cx="390526" cy="1589"/>
            </a:xfrm>
            <a:prstGeom prst="line">
              <a:avLst/>
            </a:prstGeom>
            <a:noFill/>
            <a:ln w="952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2" name="Shape 562"/>
            <p:cNvSpPr/>
            <p:nvPr/>
          </p:nvSpPr>
          <p:spPr bwMode="auto">
            <a:xfrm>
              <a:off x="428625" y="123825"/>
              <a:ext cx="66676" cy="66676"/>
            </a:xfrm>
            <a:prstGeom prst="ellipse">
              <a:avLst/>
            </a:prstGeom>
            <a:solidFill>
              <a:srgbClr val="000000"/>
            </a:solidFill>
            <a:ln w="952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3" name="Shape 563"/>
            <p:cNvSpPr/>
            <p:nvPr/>
          </p:nvSpPr>
          <p:spPr bwMode="auto">
            <a:xfrm>
              <a:off x="738187" y="44450"/>
              <a:ext cx="1107022" cy="135546"/>
            </a:xfrm>
            <a:prstGeom prst="rect">
              <a:avLst/>
            </a:prstGeom>
            <a:noFill/>
            <a:ln w="12700" cap="flat">
              <a:noFill/>
              <a:miter lim="400000"/>
            </a:ln>
            <a:effectLst/>
          </p:spPr>
          <p:txBody>
            <a:bodyPr wrap="none" lIns="0" tIns="0" rIns="0" bIns="0" numCol="1" anchor="t">
              <a:spAutoFit/>
            </a:bodyPr>
            <a:lstStyle>
              <a:lvl1pPr>
                <a:defRPr sz="10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000" b="0" i="0" u="none" strike="noStrike" cap="none" spc="0">
                  <a:ln>
                    <a:noFill/>
                  </a:ln>
                  <a:solidFill>
                    <a:srgbClr val="000000"/>
                  </a:solidFill>
                  <a:latin typeface="Arial"/>
                  <a:cs typeface="Arial"/>
                </a:rPr>
                <a:t>Phonological deficit</a:t>
              </a:r>
              <a:endParaRPr/>
            </a:p>
          </p:txBody>
        </p:sp>
        <p:sp>
          <p:nvSpPr>
            <p:cNvPr id="564" name="Shape 564"/>
            <p:cNvSpPr/>
            <p:nvPr/>
          </p:nvSpPr>
          <p:spPr bwMode="auto">
            <a:xfrm>
              <a:off x="276224" y="466724"/>
              <a:ext cx="390526" cy="1589"/>
            </a:xfrm>
            <a:prstGeom prst="line">
              <a:avLst/>
            </a:prstGeom>
            <a:noFill/>
            <a:ln w="952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5" name="Shape 565"/>
            <p:cNvSpPr/>
            <p:nvPr/>
          </p:nvSpPr>
          <p:spPr bwMode="auto">
            <a:xfrm>
              <a:off x="428625" y="428625"/>
              <a:ext cx="66675" cy="66675"/>
            </a:xfrm>
            <a:prstGeom prst="rect">
              <a:avLst/>
            </a:prstGeom>
            <a:solidFill>
              <a:srgbClr val="000000"/>
            </a:solidFill>
            <a:ln w="9525"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6" name="Shape 566"/>
            <p:cNvSpPr/>
            <p:nvPr/>
          </p:nvSpPr>
          <p:spPr bwMode="auto">
            <a:xfrm>
              <a:off x="739775" y="349250"/>
              <a:ext cx="1113905" cy="135546"/>
            </a:xfrm>
            <a:prstGeom prst="rect">
              <a:avLst/>
            </a:prstGeom>
            <a:noFill/>
            <a:ln w="12700" cap="flat">
              <a:noFill/>
              <a:miter lim="400000"/>
            </a:ln>
            <a:effectLst/>
          </p:spPr>
          <p:txBody>
            <a:bodyPr wrap="none" lIns="0" tIns="0" rIns="0" bIns="0" numCol="1" anchor="t">
              <a:spAutoFit/>
            </a:bodyPr>
            <a:lstStyle>
              <a:lvl1pPr>
                <a:defRPr sz="10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lang="fi-FI" sz="1000" b="0" i="0" u="none" strike="noStrike" cap="none" spc="0">
                  <a:ln>
                    <a:noFill/>
                  </a:ln>
                  <a:solidFill>
                    <a:srgbClr val="000000"/>
                  </a:solidFill>
                  <a:latin typeface="Arial"/>
                  <a:cs typeface="Arial"/>
                </a:rPr>
                <a:t>Orthographic</a:t>
              </a:r>
              <a:r>
                <a:rPr lang="fi-FI" sz="1000" b="0" i="0" u="none" strike="noStrike" cap="none" spc="0">
                  <a:ln>
                    <a:noFill/>
                  </a:ln>
                  <a:solidFill>
                    <a:srgbClr val="000000"/>
                  </a:solidFill>
                  <a:latin typeface="Arial"/>
                  <a:cs typeface="Arial"/>
                </a:rPr>
                <a:t> </a:t>
              </a:r>
              <a:r>
                <a:rPr lang="fi-FI" sz="1000" b="0" i="0" u="none" strike="noStrike" cap="none" spc="0">
                  <a:ln>
                    <a:noFill/>
                  </a:ln>
                  <a:solidFill>
                    <a:srgbClr val="000000"/>
                  </a:solidFill>
                  <a:latin typeface="Arial"/>
                  <a:cs typeface="Arial"/>
                </a:rPr>
                <a:t>defi</a:t>
              </a:r>
              <a:r>
                <a:rPr sz="1000" b="0" i="0" u="none" strike="noStrike" cap="none" spc="0">
                  <a:ln>
                    <a:noFill/>
                  </a:ln>
                  <a:solidFill>
                    <a:srgbClr val="000000"/>
                  </a:solidFill>
                  <a:latin typeface="Arial"/>
                  <a:cs typeface="Arial"/>
                </a:rPr>
                <a:t>cit</a:t>
              </a:r>
              <a:endParaRPr sz="1000" b="0" i="0" u="none" strike="noStrike" cap="none" spc="0">
                <a:ln>
                  <a:noFill/>
                </a:ln>
                <a:solidFill>
                  <a:srgbClr val="000000"/>
                </a:solidFill>
                <a:latin typeface="Arial"/>
                <a:cs typeface="Arial"/>
              </a:endParaRPr>
            </a:p>
          </p:txBody>
        </p:sp>
        <p:sp>
          <p:nvSpPr>
            <p:cNvPr id="567" name="Shape 567"/>
            <p:cNvSpPr/>
            <p:nvPr/>
          </p:nvSpPr>
          <p:spPr bwMode="auto">
            <a:xfrm>
              <a:off x="276225" y="752475"/>
              <a:ext cx="66675"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8" name="Shape 568"/>
            <p:cNvSpPr/>
            <p:nvPr/>
          </p:nvSpPr>
          <p:spPr bwMode="auto">
            <a:xfrm>
              <a:off x="381000" y="7524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69" name="Shape 569"/>
            <p:cNvSpPr/>
            <p:nvPr/>
          </p:nvSpPr>
          <p:spPr bwMode="auto">
            <a:xfrm>
              <a:off x="438149" y="7524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0" name="Shape 570"/>
            <p:cNvSpPr/>
            <p:nvPr/>
          </p:nvSpPr>
          <p:spPr bwMode="auto">
            <a:xfrm>
              <a:off x="495300" y="752475"/>
              <a:ext cx="66675"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1" name="Shape 571"/>
            <p:cNvSpPr/>
            <p:nvPr/>
          </p:nvSpPr>
          <p:spPr bwMode="auto">
            <a:xfrm>
              <a:off x="600075" y="7524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2" name="Shape 572"/>
            <p:cNvSpPr/>
            <p:nvPr/>
          </p:nvSpPr>
          <p:spPr bwMode="auto">
            <a:xfrm>
              <a:off x="655637" y="752475"/>
              <a:ext cx="127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3" name="Shape 573"/>
            <p:cNvSpPr/>
            <p:nvPr/>
          </p:nvSpPr>
          <p:spPr bwMode="auto">
            <a:xfrm>
              <a:off x="428625" y="723900"/>
              <a:ext cx="76200" cy="76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w="952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4" name="Shape 574"/>
            <p:cNvSpPr/>
            <p:nvPr/>
          </p:nvSpPr>
          <p:spPr bwMode="auto">
            <a:xfrm>
              <a:off x="738187" y="646112"/>
              <a:ext cx="1664383" cy="135546"/>
            </a:xfrm>
            <a:prstGeom prst="rect">
              <a:avLst/>
            </a:prstGeom>
            <a:noFill/>
            <a:ln w="12700" cap="flat">
              <a:noFill/>
              <a:miter lim="400000"/>
            </a:ln>
            <a:effectLst/>
          </p:spPr>
          <p:txBody>
            <a:bodyPr wrap="none" lIns="0" tIns="0" rIns="0" bIns="0" numCol="1" anchor="t">
              <a:spAutoFit/>
            </a:bodyPr>
            <a:lstStyle>
              <a:lvl1pPr>
                <a:defRPr sz="10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000" b="0" i="0" u="none" strike="noStrike" cap="none" spc="0">
                  <a:ln>
                    <a:noFill/>
                  </a:ln>
                  <a:solidFill>
                    <a:srgbClr val="000000"/>
                  </a:solidFill>
                  <a:latin typeface="Arial"/>
                  <a:cs typeface="Arial"/>
                </a:rPr>
                <a:t>Orthographic-semantic deficit</a:t>
              </a:r>
              <a:endParaRPr/>
            </a:p>
          </p:txBody>
        </p:sp>
        <p:sp>
          <p:nvSpPr>
            <p:cNvPr id="575" name="Shape 575"/>
            <p:cNvSpPr/>
            <p:nvPr/>
          </p:nvSpPr>
          <p:spPr bwMode="auto">
            <a:xfrm>
              <a:off x="27622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6" name="Shape 576"/>
            <p:cNvSpPr/>
            <p:nvPr/>
          </p:nvSpPr>
          <p:spPr bwMode="auto">
            <a:xfrm>
              <a:off x="33337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7" name="Shape 577"/>
            <p:cNvSpPr/>
            <p:nvPr/>
          </p:nvSpPr>
          <p:spPr bwMode="auto">
            <a:xfrm>
              <a:off x="39052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8" name="Shape 578"/>
            <p:cNvSpPr/>
            <p:nvPr/>
          </p:nvSpPr>
          <p:spPr bwMode="auto">
            <a:xfrm>
              <a:off x="44767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79" name="Shape 579"/>
            <p:cNvSpPr/>
            <p:nvPr/>
          </p:nvSpPr>
          <p:spPr bwMode="auto">
            <a:xfrm>
              <a:off x="50482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80" name="Shape 580"/>
            <p:cNvSpPr/>
            <p:nvPr/>
          </p:nvSpPr>
          <p:spPr bwMode="auto">
            <a:xfrm>
              <a:off x="56197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81" name="Shape 581"/>
            <p:cNvSpPr/>
            <p:nvPr/>
          </p:nvSpPr>
          <p:spPr bwMode="auto">
            <a:xfrm>
              <a:off x="619125" y="1057275"/>
              <a:ext cx="19050"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82" name="Shape 582"/>
            <p:cNvSpPr/>
            <p:nvPr/>
          </p:nvSpPr>
          <p:spPr bwMode="auto">
            <a:xfrm>
              <a:off x="428625" y="1028700"/>
              <a:ext cx="66675" cy="66675"/>
            </a:xfrm>
            <a:prstGeom prst="rect">
              <a:avLst/>
            </a:prstGeom>
            <a:noFill/>
            <a:ln w="9525"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83" name="Shape 583"/>
            <p:cNvSpPr/>
            <p:nvPr/>
          </p:nvSpPr>
          <p:spPr bwMode="auto">
            <a:xfrm>
              <a:off x="738187" y="949325"/>
              <a:ext cx="880865" cy="135546"/>
            </a:xfrm>
            <a:prstGeom prst="rect">
              <a:avLst/>
            </a:prstGeom>
            <a:noFill/>
            <a:ln w="12700" cap="flat">
              <a:noFill/>
              <a:miter lim="400000"/>
            </a:ln>
            <a:effectLst/>
          </p:spPr>
          <p:txBody>
            <a:bodyPr wrap="none" lIns="0" tIns="0" rIns="0" bIns="0" numCol="1" anchor="t">
              <a:spAutoFit/>
            </a:bodyPr>
            <a:lstStyle>
              <a:lvl1pPr>
                <a:defRPr sz="10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000" b="0" i="0" u="none" strike="noStrike" cap="none" spc="0">
                  <a:ln>
                    <a:noFill/>
                  </a:ln>
                  <a:solidFill>
                    <a:srgbClr val="000000"/>
                  </a:solidFill>
                  <a:latin typeface="Arial"/>
                  <a:cs typeface="Arial"/>
                </a:rPr>
                <a:t>Multiple deficits</a:t>
              </a:r>
              <a:endParaRPr/>
            </a:p>
          </p:txBody>
        </p:sp>
        <p:sp>
          <p:nvSpPr>
            <p:cNvPr id="584" name="Shape 584"/>
            <p:cNvSpPr/>
            <p:nvPr/>
          </p:nvSpPr>
          <p:spPr bwMode="auto">
            <a:xfrm>
              <a:off x="276224" y="1362074"/>
              <a:ext cx="390526" cy="1589"/>
            </a:xfrm>
            <a:prstGeom prst="line">
              <a:avLst/>
            </a:prstGeom>
            <a:noFill/>
            <a:ln w="952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85" name="Shape 585"/>
            <p:cNvSpPr/>
            <p:nvPr/>
          </p:nvSpPr>
          <p:spPr bwMode="auto">
            <a:xfrm>
              <a:off x="428625" y="1323974"/>
              <a:ext cx="76200" cy="76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noFill/>
            <a:ln w="952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86" name="Shape 586"/>
            <p:cNvSpPr/>
            <p:nvPr/>
          </p:nvSpPr>
          <p:spPr bwMode="auto">
            <a:xfrm>
              <a:off x="678313" y="1274406"/>
              <a:ext cx="1163452" cy="135546"/>
            </a:xfrm>
            <a:prstGeom prst="rect">
              <a:avLst/>
            </a:prstGeom>
            <a:noFill/>
            <a:ln w="12700" cap="flat">
              <a:noFill/>
              <a:miter lim="400000"/>
            </a:ln>
            <a:effectLst/>
          </p:spPr>
          <p:txBody>
            <a:bodyPr wrap="none" lIns="0" tIns="0" rIns="0" bIns="0" numCol="1" anchor="t">
              <a:spAutoFit/>
            </a:bodyPr>
            <a:lstStyle>
              <a:lvl1pPr>
                <a:defRPr sz="10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000" b="0" i="0" u="none" strike="noStrike" cap="none" spc="0">
                  <a:ln>
                    <a:noFill/>
                  </a:ln>
                  <a:solidFill>
                    <a:srgbClr val="000000"/>
                  </a:solidFill>
                  <a:latin typeface="Arial"/>
                  <a:cs typeface="Arial"/>
                </a:rPr>
                <a:t>Segmentation deficit</a:t>
              </a:r>
              <a:endParaRPr/>
            </a:p>
          </p:txBody>
        </p:sp>
      </p:grpSp>
      <p:sp>
        <p:nvSpPr>
          <p:cNvPr id="588" name="Shape 588"/>
          <p:cNvSpPr/>
          <p:nvPr/>
        </p:nvSpPr>
        <p:spPr bwMode="auto">
          <a:xfrm>
            <a:off x="2843213" y="1196975"/>
            <a:ext cx="253424"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-4,5</a:t>
            </a:r>
            <a:endParaRPr/>
          </a:p>
        </p:txBody>
      </p:sp>
      <p:sp>
        <p:nvSpPr>
          <p:cNvPr id="589" name="Shape 589"/>
          <p:cNvSpPr/>
          <p:nvPr/>
        </p:nvSpPr>
        <p:spPr bwMode="auto">
          <a:xfrm>
            <a:off x="3346450" y="1196975"/>
            <a:ext cx="253424"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-3,5</a:t>
            </a:r>
            <a:endParaRPr/>
          </a:p>
        </p:txBody>
      </p:sp>
      <p:sp>
        <p:nvSpPr>
          <p:cNvPr id="590" name="Shape 590"/>
          <p:cNvSpPr/>
          <p:nvPr/>
        </p:nvSpPr>
        <p:spPr bwMode="auto">
          <a:xfrm>
            <a:off x="3635375" y="1196975"/>
            <a:ext cx="136916"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-3</a:t>
            </a:r>
            <a:endParaRPr/>
          </a:p>
        </p:txBody>
      </p:sp>
      <p:sp>
        <p:nvSpPr>
          <p:cNvPr id="591" name="Shape 591"/>
          <p:cNvSpPr/>
          <p:nvPr/>
        </p:nvSpPr>
        <p:spPr bwMode="auto">
          <a:xfrm>
            <a:off x="3851275" y="1196975"/>
            <a:ext cx="253424"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-2,5</a:t>
            </a:r>
            <a:endParaRPr/>
          </a:p>
        </p:txBody>
      </p:sp>
      <p:sp>
        <p:nvSpPr>
          <p:cNvPr id="592" name="Shape 592"/>
          <p:cNvSpPr/>
          <p:nvPr/>
        </p:nvSpPr>
        <p:spPr bwMode="auto">
          <a:xfrm>
            <a:off x="4138612" y="1196975"/>
            <a:ext cx="136917"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-2</a:t>
            </a:r>
            <a:endParaRPr/>
          </a:p>
        </p:txBody>
      </p:sp>
      <p:sp>
        <p:nvSpPr>
          <p:cNvPr id="593" name="Shape 593"/>
          <p:cNvSpPr/>
          <p:nvPr/>
        </p:nvSpPr>
        <p:spPr bwMode="auto">
          <a:xfrm>
            <a:off x="4354512" y="1196975"/>
            <a:ext cx="253425"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-1,5</a:t>
            </a:r>
            <a:endParaRPr/>
          </a:p>
        </p:txBody>
      </p:sp>
      <p:sp>
        <p:nvSpPr>
          <p:cNvPr id="594" name="Shape 594"/>
          <p:cNvSpPr/>
          <p:nvPr/>
        </p:nvSpPr>
        <p:spPr bwMode="auto">
          <a:xfrm>
            <a:off x="4714875" y="1196975"/>
            <a:ext cx="136916"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-1</a:t>
            </a:r>
            <a:endParaRPr/>
          </a:p>
        </p:txBody>
      </p:sp>
      <p:sp>
        <p:nvSpPr>
          <p:cNvPr id="595" name="Shape 595"/>
          <p:cNvSpPr/>
          <p:nvPr/>
        </p:nvSpPr>
        <p:spPr bwMode="auto">
          <a:xfrm>
            <a:off x="4930775" y="1196975"/>
            <a:ext cx="253424"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-0,5</a:t>
            </a:r>
            <a:endParaRPr/>
          </a:p>
        </p:txBody>
      </p:sp>
      <p:sp>
        <p:nvSpPr>
          <p:cNvPr id="596" name="Shape 596"/>
          <p:cNvSpPr/>
          <p:nvPr/>
        </p:nvSpPr>
        <p:spPr bwMode="auto">
          <a:xfrm>
            <a:off x="5292725" y="1196975"/>
            <a:ext cx="127000"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0</a:t>
            </a:r>
            <a:endParaRPr/>
          </a:p>
        </p:txBody>
      </p:sp>
      <p:sp>
        <p:nvSpPr>
          <p:cNvPr id="597" name="Shape 597"/>
          <p:cNvSpPr/>
          <p:nvPr/>
        </p:nvSpPr>
        <p:spPr bwMode="auto">
          <a:xfrm>
            <a:off x="3130550" y="1196975"/>
            <a:ext cx="136916"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-4</a:t>
            </a:r>
            <a:endParaRPr/>
          </a:p>
        </p:txBody>
      </p:sp>
      <p:sp>
        <p:nvSpPr>
          <p:cNvPr id="598" name="Shape 598"/>
          <p:cNvSpPr/>
          <p:nvPr/>
        </p:nvSpPr>
        <p:spPr bwMode="auto">
          <a:xfrm rot="5400000">
            <a:off x="1827213" y="2609850"/>
            <a:ext cx="4629151" cy="2305050"/>
          </a:xfrm>
          <a:prstGeom prst="rect">
            <a:avLst/>
          </a:prstGeom>
          <a:ln>
            <a:solidFill>
              <a:srgbClr val="80808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99" name="Shape 599"/>
          <p:cNvSpPr/>
          <p:nvPr/>
        </p:nvSpPr>
        <p:spPr bwMode="auto">
          <a:xfrm flipH="1">
            <a:off x="2989262" y="1446213"/>
            <a:ext cx="230505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0" name="Shape 600"/>
          <p:cNvSpPr/>
          <p:nvPr/>
        </p:nvSpPr>
        <p:spPr bwMode="auto">
          <a:xfrm flipH="1">
            <a:off x="2986086"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1" name="Shape 601"/>
          <p:cNvSpPr/>
          <p:nvPr/>
        </p:nvSpPr>
        <p:spPr bwMode="auto">
          <a:xfrm flipH="1">
            <a:off x="3243262"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2" name="Shape 602"/>
          <p:cNvSpPr/>
          <p:nvPr/>
        </p:nvSpPr>
        <p:spPr bwMode="auto">
          <a:xfrm flipH="1">
            <a:off x="3500438"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3" name="Shape 603"/>
          <p:cNvSpPr/>
          <p:nvPr/>
        </p:nvSpPr>
        <p:spPr bwMode="auto">
          <a:xfrm flipH="1">
            <a:off x="3757613"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4" name="Shape 604"/>
          <p:cNvSpPr/>
          <p:nvPr/>
        </p:nvSpPr>
        <p:spPr bwMode="auto">
          <a:xfrm flipH="1">
            <a:off x="4014788"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5" name="Shape 605"/>
          <p:cNvSpPr/>
          <p:nvPr/>
        </p:nvSpPr>
        <p:spPr bwMode="auto">
          <a:xfrm flipH="1">
            <a:off x="4262438"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6" name="Shape 606"/>
          <p:cNvSpPr/>
          <p:nvPr/>
        </p:nvSpPr>
        <p:spPr bwMode="auto">
          <a:xfrm flipH="1">
            <a:off x="4519613"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7" name="Shape 607"/>
          <p:cNvSpPr/>
          <p:nvPr/>
        </p:nvSpPr>
        <p:spPr bwMode="auto">
          <a:xfrm flipH="1">
            <a:off x="4776788"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8" name="Shape 608"/>
          <p:cNvSpPr/>
          <p:nvPr/>
        </p:nvSpPr>
        <p:spPr bwMode="auto">
          <a:xfrm flipH="1">
            <a:off x="5033963"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09" name="Shape 609"/>
          <p:cNvSpPr/>
          <p:nvPr/>
        </p:nvSpPr>
        <p:spPr bwMode="auto">
          <a:xfrm flipH="1">
            <a:off x="5291138" y="1409699"/>
            <a:ext cx="1587" cy="36514"/>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0" name="Shape 610"/>
          <p:cNvSpPr/>
          <p:nvPr/>
        </p:nvSpPr>
        <p:spPr bwMode="auto">
          <a:xfrm flipH="1">
            <a:off x="2986088" y="1447799"/>
            <a:ext cx="1587" cy="4629151"/>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1" name="Shape 611"/>
          <p:cNvSpPr/>
          <p:nvPr/>
        </p:nvSpPr>
        <p:spPr bwMode="auto">
          <a:xfrm>
            <a:off x="2951162" y="1446213"/>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2" name="Shape 612"/>
          <p:cNvSpPr/>
          <p:nvPr/>
        </p:nvSpPr>
        <p:spPr bwMode="auto">
          <a:xfrm>
            <a:off x="2951162" y="1836738"/>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3" name="Shape 613"/>
          <p:cNvSpPr/>
          <p:nvPr/>
        </p:nvSpPr>
        <p:spPr bwMode="auto">
          <a:xfrm>
            <a:off x="2951162" y="2224088"/>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4" name="Shape 614"/>
          <p:cNvSpPr/>
          <p:nvPr/>
        </p:nvSpPr>
        <p:spPr bwMode="auto">
          <a:xfrm>
            <a:off x="2951162" y="2603499"/>
            <a:ext cx="38101" cy="1589"/>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5" name="Shape 615"/>
          <p:cNvSpPr/>
          <p:nvPr/>
        </p:nvSpPr>
        <p:spPr bwMode="auto">
          <a:xfrm>
            <a:off x="2951162" y="2990849"/>
            <a:ext cx="38101" cy="1589"/>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6" name="Shape 616"/>
          <p:cNvSpPr/>
          <p:nvPr/>
        </p:nvSpPr>
        <p:spPr bwMode="auto">
          <a:xfrm>
            <a:off x="2951162" y="3379788"/>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7" name="Shape 617"/>
          <p:cNvSpPr/>
          <p:nvPr/>
        </p:nvSpPr>
        <p:spPr bwMode="auto">
          <a:xfrm>
            <a:off x="2951162" y="3767138"/>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8" name="Shape 618"/>
          <p:cNvSpPr/>
          <p:nvPr/>
        </p:nvSpPr>
        <p:spPr bwMode="auto">
          <a:xfrm>
            <a:off x="2951162" y="4146550"/>
            <a:ext cx="38101" cy="1589"/>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19" name="Shape 619"/>
          <p:cNvSpPr/>
          <p:nvPr/>
        </p:nvSpPr>
        <p:spPr bwMode="auto">
          <a:xfrm>
            <a:off x="2951162" y="4533900"/>
            <a:ext cx="38101" cy="1589"/>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0" name="Shape 620"/>
          <p:cNvSpPr/>
          <p:nvPr/>
        </p:nvSpPr>
        <p:spPr bwMode="auto">
          <a:xfrm>
            <a:off x="2951162" y="4922838"/>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1" name="Shape 621"/>
          <p:cNvSpPr/>
          <p:nvPr/>
        </p:nvSpPr>
        <p:spPr bwMode="auto">
          <a:xfrm>
            <a:off x="2951162" y="5310188"/>
            <a:ext cx="38101" cy="1587"/>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2" name="Shape 622"/>
          <p:cNvSpPr/>
          <p:nvPr/>
        </p:nvSpPr>
        <p:spPr bwMode="auto">
          <a:xfrm>
            <a:off x="2951162" y="5689600"/>
            <a:ext cx="38101" cy="1589"/>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3" name="Shape 623"/>
          <p:cNvSpPr/>
          <p:nvPr/>
        </p:nvSpPr>
        <p:spPr bwMode="auto">
          <a:xfrm>
            <a:off x="2951162" y="6076950"/>
            <a:ext cx="38101" cy="1589"/>
          </a:xfrm>
          <a:prstGeom prst="line">
            <a:avLst/>
          </a:prstGeom>
          <a:ln w="3175">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4" name="Shape 624"/>
          <p:cNvSpPr/>
          <p:nvPr/>
        </p:nvSpPr>
        <p:spPr bwMode="auto">
          <a:xfrm>
            <a:off x="3798887" y="1643063"/>
            <a:ext cx="1905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5" name="Shape 625"/>
          <p:cNvSpPr/>
          <p:nvPr/>
        </p:nvSpPr>
        <p:spPr bwMode="auto">
          <a:xfrm>
            <a:off x="3817937" y="2028825"/>
            <a:ext cx="990601" cy="379414"/>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6" name="Shape 626"/>
          <p:cNvSpPr/>
          <p:nvPr/>
        </p:nvSpPr>
        <p:spPr bwMode="auto">
          <a:xfrm flipH="1">
            <a:off x="4789487" y="2408238"/>
            <a:ext cx="1905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7" name="Shape 627"/>
          <p:cNvSpPr/>
          <p:nvPr/>
        </p:nvSpPr>
        <p:spPr bwMode="auto">
          <a:xfrm flipH="1">
            <a:off x="4665663" y="2795587"/>
            <a:ext cx="123826" cy="388938"/>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8" name="Shape 628"/>
          <p:cNvSpPr/>
          <p:nvPr/>
        </p:nvSpPr>
        <p:spPr bwMode="auto">
          <a:xfrm>
            <a:off x="4665663" y="3186112"/>
            <a:ext cx="16192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29" name="Shape 629"/>
          <p:cNvSpPr/>
          <p:nvPr/>
        </p:nvSpPr>
        <p:spPr bwMode="auto">
          <a:xfrm>
            <a:off x="4827588" y="3573463"/>
            <a:ext cx="152401"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0" name="Shape 630"/>
          <p:cNvSpPr/>
          <p:nvPr/>
        </p:nvSpPr>
        <p:spPr bwMode="auto">
          <a:xfrm>
            <a:off x="4979988" y="3952874"/>
            <a:ext cx="952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1" name="Shape 631"/>
          <p:cNvSpPr/>
          <p:nvPr/>
        </p:nvSpPr>
        <p:spPr bwMode="auto">
          <a:xfrm flipH="1">
            <a:off x="4986338" y="4340224"/>
            <a:ext cx="1587" cy="388939"/>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2" name="Shape 632"/>
          <p:cNvSpPr/>
          <p:nvPr/>
        </p:nvSpPr>
        <p:spPr bwMode="auto">
          <a:xfrm flipH="1">
            <a:off x="3960812" y="4729162"/>
            <a:ext cx="102870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3" name="Shape 633"/>
          <p:cNvSpPr/>
          <p:nvPr/>
        </p:nvSpPr>
        <p:spPr bwMode="auto">
          <a:xfrm>
            <a:off x="3960813" y="5116512"/>
            <a:ext cx="428626"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4" name="Shape 634"/>
          <p:cNvSpPr/>
          <p:nvPr/>
        </p:nvSpPr>
        <p:spPr bwMode="auto">
          <a:xfrm flipH="1">
            <a:off x="4227513" y="5495924"/>
            <a:ext cx="16192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5" name="Shape 635"/>
          <p:cNvSpPr/>
          <p:nvPr/>
        </p:nvSpPr>
        <p:spPr bwMode="auto">
          <a:xfrm flipH="1">
            <a:off x="4827587" y="1641474"/>
            <a:ext cx="38101" cy="38735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6" name="Shape 636"/>
          <p:cNvSpPr/>
          <p:nvPr/>
        </p:nvSpPr>
        <p:spPr bwMode="auto">
          <a:xfrm>
            <a:off x="4827588" y="2028824"/>
            <a:ext cx="276226" cy="379414"/>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7" name="Shape 637"/>
          <p:cNvSpPr/>
          <p:nvPr/>
        </p:nvSpPr>
        <p:spPr bwMode="auto">
          <a:xfrm flipH="1">
            <a:off x="4398962" y="2408238"/>
            <a:ext cx="704852"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8" name="Shape 638"/>
          <p:cNvSpPr/>
          <p:nvPr/>
        </p:nvSpPr>
        <p:spPr bwMode="auto">
          <a:xfrm flipH="1">
            <a:off x="4208462" y="2795588"/>
            <a:ext cx="190501" cy="388938"/>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39" name="Shape 639"/>
          <p:cNvSpPr/>
          <p:nvPr/>
        </p:nvSpPr>
        <p:spPr bwMode="auto">
          <a:xfrm>
            <a:off x="4208463" y="3186113"/>
            <a:ext cx="81915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0" name="Shape 640"/>
          <p:cNvSpPr/>
          <p:nvPr/>
        </p:nvSpPr>
        <p:spPr bwMode="auto">
          <a:xfrm>
            <a:off x="5027613" y="3573463"/>
            <a:ext cx="152401"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1" name="Shape 641"/>
          <p:cNvSpPr/>
          <p:nvPr/>
        </p:nvSpPr>
        <p:spPr bwMode="auto">
          <a:xfrm flipH="1">
            <a:off x="4979988" y="3952874"/>
            <a:ext cx="20002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2" name="Shape 642"/>
          <p:cNvSpPr/>
          <p:nvPr/>
        </p:nvSpPr>
        <p:spPr bwMode="auto">
          <a:xfrm>
            <a:off x="4979988" y="4340224"/>
            <a:ext cx="180976" cy="388939"/>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3" name="Shape 643"/>
          <p:cNvSpPr/>
          <p:nvPr/>
        </p:nvSpPr>
        <p:spPr bwMode="auto">
          <a:xfrm flipH="1">
            <a:off x="4903788" y="4729162"/>
            <a:ext cx="257175"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4" name="Shape 644"/>
          <p:cNvSpPr/>
          <p:nvPr/>
        </p:nvSpPr>
        <p:spPr bwMode="auto">
          <a:xfrm flipH="1">
            <a:off x="4818063" y="5116512"/>
            <a:ext cx="85726"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5" name="Shape 645"/>
          <p:cNvSpPr/>
          <p:nvPr/>
        </p:nvSpPr>
        <p:spPr bwMode="auto">
          <a:xfrm flipH="1">
            <a:off x="4389438" y="5495924"/>
            <a:ext cx="42862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6" name="Shape 646"/>
          <p:cNvSpPr/>
          <p:nvPr/>
        </p:nvSpPr>
        <p:spPr bwMode="auto">
          <a:xfrm rot="5400000">
            <a:off x="4795837" y="1663700"/>
            <a:ext cx="635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7" name="Shape 647"/>
          <p:cNvSpPr/>
          <p:nvPr/>
        </p:nvSpPr>
        <p:spPr bwMode="auto">
          <a:xfrm rot="5400000">
            <a:off x="4828380" y="174228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8" name="Shape 648"/>
          <p:cNvSpPr/>
          <p:nvPr/>
        </p:nvSpPr>
        <p:spPr bwMode="auto">
          <a:xfrm rot="5400000">
            <a:off x="4828382" y="179784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49" name="Shape 649"/>
          <p:cNvSpPr/>
          <p:nvPr/>
        </p:nvSpPr>
        <p:spPr bwMode="auto">
          <a:xfrm rot="5400000">
            <a:off x="4805362" y="1876425"/>
            <a:ext cx="635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0" name="Shape 650"/>
          <p:cNvSpPr/>
          <p:nvPr/>
        </p:nvSpPr>
        <p:spPr bwMode="auto">
          <a:xfrm rot="5400000">
            <a:off x="4837905" y="1955007"/>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1" name="Shape 651"/>
          <p:cNvSpPr/>
          <p:nvPr/>
        </p:nvSpPr>
        <p:spPr bwMode="auto">
          <a:xfrm rot="5400000">
            <a:off x="4837907" y="2010568"/>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2" name="Shape 652"/>
          <p:cNvSpPr/>
          <p:nvPr/>
        </p:nvSpPr>
        <p:spPr bwMode="auto">
          <a:xfrm rot="5400000">
            <a:off x="4823619" y="2032793"/>
            <a:ext cx="65089" cy="38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8439" y="0"/>
                </a:lnTo>
                <a:lnTo>
                  <a:pt x="21600" y="5400"/>
                </a:lnTo>
                <a:lnTo>
                  <a:pt x="3161" y="21600"/>
                </a:lnTo>
                <a:lnTo>
                  <a:pt x="0" y="162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3" name="Shape 653"/>
          <p:cNvSpPr/>
          <p:nvPr/>
        </p:nvSpPr>
        <p:spPr bwMode="auto">
          <a:xfrm rot="5400000">
            <a:off x="4880769" y="2116932"/>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0"/>
                </a:lnTo>
                <a:lnTo>
                  <a:pt x="21600" y="10800"/>
                </a:lnTo>
                <a:lnTo>
                  <a:pt x="6353"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4" name="Shape 654"/>
          <p:cNvSpPr/>
          <p:nvPr/>
        </p:nvSpPr>
        <p:spPr bwMode="auto">
          <a:xfrm rot="5400000">
            <a:off x="4913312" y="2166938"/>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5" name="Shape 655"/>
          <p:cNvSpPr/>
          <p:nvPr/>
        </p:nvSpPr>
        <p:spPr bwMode="auto">
          <a:xfrm rot="5400000">
            <a:off x="4919662" y="2227263"/>
            <a:ext cx="63501" cy="38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8360" y="0"/>
                </a:lnTo>
                <a:lnTo>
                  <a:pt x="21600" y="5400"/>
                </a:lnTo>
                <a:lnTo>
                  <a:pt x="2700" y="21600"/>
                </a:lnTo>
                <a:lnTo>
                  <a:pt x="0" y="162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6" name="Shape 656"/>
          <p:cNvSpPr/>
          <p:nvPr/>
        </p:nvSpPr>
        <p:spPr bwMode="auto">
          <a:xfrm rot="5400000">
            <a:off x="4976019" y="2310607"/>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0"/>
                </a:lnTo>
                <a:lnTo>
                  <a:pt x="21600" y="10800"/>
                </a:lnTo>
                <a:lnTo>
                  <a:pt x="7624"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7" name="Shape 657"/>
          <p:cNvSpPr/>
          <p:nvPr/>
        </p:nvSpPr>
        <p:spPr bwMode="auto">
          <a:xfrm rot="5400000">
            <a:off x="5004594" y="2356643"/>
            <a:ext cx="26989"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0"/>
                </a:lnTo>
                <a:lnTo>
                  <a:pt x="21600" y="10800"/>
                </a:lnTo>
                <a:lnTo>
                  <a:pt x="7624"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8" name="Shape 658"/>
          <p:cNvSpPr/>
          <p:nvPr/>
        </p:nvSpPr>
        <p:spPr bwMode="auto">
          <a:xfrm rot="5400000">
            <a:off x="4999832" y="2388393"/>
            <a:ext cx="26988"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76" y="21600"/>
                </a:lnTo>
                <a:lnTo>
                  <a:pt x="21600" y="21600"/>
                </a:lnTo>
                <a:lnTo>
                  <a:pt x="7624"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59" name="Shape 659"/>
          <p:cNvSpPr/>
          <p:nvPr/>
        </p:nvSpPr>
        <p:spPr bwMode="auto">
          <a:xfrm rot="5400000">
            <a:off x="4922837" y="2433637"/>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0" name="Shape 660"/>
          <p:cNvSpPr/>
          <p:nvPr/>
        </p:nvSpPr>
        <p:spPr bwMode="auto">
          <a:xfrm rot="5400000">
            <a:off x="4875212" y="2454274"/>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1" name="Shape 661"/>
          <p:cNvSpPr/>
          <p:nvPr/>
        </p:nvSpPr>
        <p:spPr bwMode="auto">
          <a:xfrm rot="5400000">
            <a:off x="4790282" y="2453481"/>
            <a:ext cx="26989"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76" y="21600"/>
                </a:lnTo>
                <a:lnTo>
                  <a:pt x="21600" y="21600"/>
                </a:lnTo>
                <a:lnTo>
                  <a:pt x="6353"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2" name="Shape 662"/>
          <p:cNvSpPr/>
          <p:nvPr/>
        </p:nvSpPr>
        <p:spPr bwMode="auto">
          <a:xfrm rot="5400000">
            <a:off x="4716462" y="249555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3" name="Shape 663"/>
          <p:cNvSpPr/>
          <p:nvPr/>
        </p:nvSpPr>
        <p:spPr bwMode="auto">
          <a:xfrm rot="5400000">
            <a:off x="4668837" y="2513806"/>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4" name="Shape 664"/>
          <p:cNvSpPr/>
          <p:nvPr/>
        </p:nvSpPr>
        <p:spPr bwMode="auto">
          <a:xfrm rot="5400000">
            <a:off x="4579937" y="2508250"/>
            <a:ext cx="28576" cy="66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400" y="21600"/>
                </a:lnTo>
                <a:lnTo>
                  <a:pt x="21600" y="21600"/>
                </a:lnTo>
                <a:lnTo>
                  <a:pt x="72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5" name="Shape 665"/>
          <p:cNvSpPr/>
          <p:nvPr/>
        </p:nvSpPr>
        <p:spPr bwMode="auto">
          <a:xfrm rot="5400000">
            <a:off x="4506912" y="2560638"/>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6" name="Shape 666"/>
          <p:cNvSpPr/>
          <p:nvPr/>
        </p:nvSpPr>
        <p:spPr bwMode="auto">
          <a:xfrm rot="5400000">
            <a:off x="4456905" y="25741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7" name="Shape 667"/>
          <p:cNvSpPr/>
          <p:nvPr/>
        </p:nvSpPr>
        <p:spPr bwMode="auto">
          <a:xfrm rot="5400000">
            <a:off x="4370387" y="2573338"/>
            <a:ext cx="28576"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400" y="21600"/>
                </a:lnTo>
                <a:lnTo>
                  <a:pt x="21600" y="21600"/>
                </a:lnTo>
                <a:lnTo>
                  <a:pt x="72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8" name="Shape 668"/>
          <p:cNvSpPr/>
          <p:nvPr/>
        </p:nvSpPr>
        <p:spPr bwMode="auto">
          <a:xfrm rot="5400000">
            <a:off x="4294982" y="2620168"/>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69" name="Shape 669"/>
          <p:cNvSpPr/>
          <p:nvPr/>
        </p:nvSpPr>
        <p:spPr bwMode="auto">
          <a:xfrm rot="5400000">
            <a:off x="4249737" y="2633663"/>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0" name="Shape 670"/>
          <p:cNvSpPr/>
          <p:nvPr/>
        </p:nvSpPr>
        <p:spPr bwMode="auto">
          <a:xfrm rot="5400000">
            <a:off x="4161632" y="2637631"/>
            <a:ext cx="26989"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247" y="21600"/>
                </a:lnTo>
                <a:lnTo>
                  <a:pt x="21600" y="21600"/>
                </a:lnTo>
                <a:lnTo>
                  <a:pt x="7624"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1" name="Shape 671"/>
          <p:cNvSpPr/>
          <p:nvPr/>
        </p:nvSpPr>
        <p:spPr bwMode="auto">
          <a:xfrm rot="5400000">
            <a:off x="4087812" y="267970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2" name="Shape 672"/>
          <p:cNvSpPr/>
          <p:nvPr/>
        </p:nvSpPr>
        <p:spPr bwMode="auto">
          <a:xfrm rot="5400000">
            <a:off x="4040187" y="269875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3" name="Shape 673"/>
          <p:cNvSpPr/>
          <p:nvPr/>
        </p:nvSpPr>
        <p:spPr bwMode="auto">
          <a:xfrm rot="5400000">
            <a:off x="3952081" y="2693193"/>
            <a:ext cx="26988"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76" y="21600"/>
                </a:lnTo>
                <a:lnTo>
                  <a:pt x="21600" y="21600"/>
                </a:lnTo>
                <a:lnTo>
                  <a:pt x="7624"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4" name="Shape 674"/>
          <p:cNvSpPr/>
          <p:nvPr/>
        </p:nvSpPr>
        <p:spPr bwMode="auto">
          <a:xfrm rot="5400000">
            <a:off x="3875087" y="2741613"/>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5" name="Shape 675"/>
          <p:cNvSpPr/>
          <p:nvPr/>
        </p:nvSpPr>
        <p:spPr bwMode="auto">
          <a:xfrm rot="5400000">
            <a:off x="3817937" y="2759075"/>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6" name="Shape 676"/>
          <p:cNvSpPr/>
          <p:nvPr/>
        </p:nvSpPr>
        <p:spPr bwMode="auto">
          <a:xfrm rot="5400000">
            <a:off x="3742532" y="2759868"/>
            <a:ext cx="26988"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76" y="21600"/>
                </a:lnTo>
                <a:lnTo>
                  <a:pt x="21600" y="21600"/>
                </a:lnTo>
                <a:lnTo>
                  <a:pt x="6353"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7" name="Shape 677"/>
          <p:cNvSpPr/>
          <p:nvPr/>
        </p:nvSpPr>
        <p:spPr bwMode="auto">
          <a:xfrm rot="5400000">
            <a:off x="3732212" y="2787650"/>
            <a:ext cx="38101" cy="57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200" y="0"/>
                </a:lnTo>
                <a:lnTo>
                  <a:pt x="21600" y="0"/>
                </a:lnTo>
                <a:lnTo>
                  <a:pt x="5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8" name="Shape 678"/>
          <p:cNvSpPr/>
          <p:nvPr/>
        </p:nvSpPr>
        <p:spPr bwMode="auto">
          <a:xfrm rot="5400000">
            <a:off x="3817937" y="2843213"/>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79" name="Shape 679"/>
          <p:cNvSpPr/>
          <p:nvPr/>
        </p:nvSpPr>
        <p:spPr bwMode="auto">
          <a:xfrm rot="5400000">
            <a:off x="3866357" y="28709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0" name="Shape 680"/>
          <p:cNvSpPr/>
          <p:nvPr/>
        </p:nvSpPr>
        <p:spPr bwMode="auto">
          <a:xfrm rot="5400000">
            <a:off x="3927476" y="2882899"/>
            <a:ext cx="38101" cy="66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200" y="0"/>
                </a:lnTo>
                <a:lnTo>
                  <a:pt x="21600" y="0"/>
                </a:lnTo>
                <a:lnTo>
                  <a:pt x="5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1" name="Shape 681"/>
          <p:cNvSpPr/>
          <p:nvPr/>
        </p:nvSpPr>
        <p:spPr bwMode="auto">
          <a:xfrm rot="5400000">
            <a:off x="4008437" y="29432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2" name="Shape 682"/>
          <p:cNvSpPr/>
          <p:nvPr/>
        </p:nvSpPr>
        <p:spPr bwMode="auto">
          <a:xfrm rot="5400000">
            <a:off x="4056857" y="296941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624" y="0"/>
                </a:lnTo>
                <a:lnTo>
                  <a:pt x="21600" y="0"/>
                </a:lnTo>
                <a:lnTo>
                  <a:pt x="15247"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3" name="Shape 683"/>
          <p:cNvSpPr/>
          <p:nvPr/>
        </p:nvSpPr>
        <p:spPr bwMode="auto">
          <a:xfrm rot="5400000">
            <a:off x="4114005" y="2980532"/>
            <a:ext cx="55564"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194" y="0"/>
                </a:lnTo>
                <a:lnTo>
                  <a:pt x="21600" y="0"/>
                </a:lnTo>
                <a:lnTo>
                  <a:pt x="6789"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4" name="Shape 684"/>
          <p:cNvSpPr/>
          <p:nvPr/>
        </p:nvSpPr>
        <p:spPr bwMode="auto">
          <a:xfrm rot="5400000">
            <a:off x="4199732" y="3044031"/>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353" y="0"/>
                </a:lnTo>
                <a:lnTo>
                  <a:pt x="21600" y="0"/>
                </a:lnTo>
                <a:lnTo>
                  <a:pt x="13976"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5" name="Shape 685"/>
          <p:cNvSpPr/>
          <p:nvPr/>
        </p:nvSpPr>
        <p:spPr bwMode="auto">
          <a:xfrm rot="5400000">
            <a:off x="4256087" y="30638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6" name="Shape 686"/>
          <p:cNvSpPr/>
          <p:nvPr/>
        </p:nvSpPr>
        <p:spPr bwMode="auto">
          <a:xfrm rot="5400000">
            <a:off x="4318001" y="3076574"/>
            <a:ext cx="38101" cy="66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6200" y="0"/>
                </a:lnTo>
                <a:lnTo>
                  <a:pt x="21600" y="0"/>
                </a:lnTo>
                <a:lnTo>
                  <a:pt x="5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7" name="Shape 687"/>
          <p:cNvSpPr/>
          <p:nvPr/>
        </p:nvSpPr>
        <p:spPr bwMode="auto">
          <a:xfrm rot="5400000">
            <a:off x="4399757" y="31376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8" name="Shape 688"/>
          <p:cNvSpPr/>
          <p:nvPr/>
        </p:nvSpPr>
        <p:spPr bwMode="auto">
          <a:xfrm rot="5400000">
            <a:off x="4446587" y="31654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89" name="Shape 689"/>
          <p:cNvSpPr/>
          <p:nvPr/>
        </p:nvSpPr>
        <p:spPr bwMode="auto">
          <a:xfrm rot="5400000">
            <a:off x="4437857" y="3164681"/>
            <a:ext cx="26989"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76" y="21600"/>
                </a:lnTo>
                <a:lnTo>
                  <a:pt x="21600" y="21600"/>
                </a:lnTo>
                <a:lnTo>
                  <a:pt x="6353"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0" name="Shape 690"/>
          <p:cNvSpPr/>
          <p:nvPr/>
        </p:nvSpPr>
        <p:spPr bwMode="auto">
          <a:xfrm rot="5400000">
            <a:off x="4370387" y="3221038"/>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1" name="Shape 691"/>
          <p:cNvSpPr/>
          <p:nvPr/>
        </p:nvSpPr>
        <p:spPr bwMode="auto">
          <a:xfrm rot="5400000">
            <a:off x="4314032" y="32392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2" name="Shape 692"/>
          <p:cNvSpPr/>
          <p:nvPr/>
        </p:nvSpPr>
        <p:spPr bwMode="auto">
          <a:xfrm rot="5400000">
            <a:off x="4227512" y="3249613"/>
            <a:ext cx="38101"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200" y="21600"/>
                </a:lnTo>
                <a:lnTo>
                  <a:pt x="21600" y="21600"/>
                </a:lnTo>
                <a:lnTo>
                  <a:pt x="5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3" name="Shape 693"/>
          <p:cNvSpPr/>
          <p:nvPr/>
        </p:nvSpPr>
        <p:spPr bwMode="auto">
          <a:xfrm rot="5400000">
            <a:off x="4161632" y="3296444"/>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4" name="Shape 694"/>
          <p:cNvSpPr/>
          <p:nvPr/>
        </p:nvSpPr>
        <p:spPr bwMode="auto">
          <a:xfrm rot="5400000">
            <a:off x="4103687" y="33147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5" name="Shape 695"/>
          <p:cNvSpPr/>
          <p:nvPr/>
        </p:nvSpPr>
        <p:spPr bwMode="auto">
          <a:xfrm rot="5400000">
            <a:off x="4023519" y="3318669"/>
            <a:ext cx="36514"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65" y="21600"/>
                </a:lnTo>
                <a:lnTo>
                  <a:pt x="21600" y="21600"/>
                </a:lnTo>
                <a:lnTo>
                  <a:pt x="5635"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6" name="Shape 696"/>
          <p:cNvSpPr/>
          <p:nvPr/>
        </p:nvSpPr>
        <p:spPr bwMode="auto">
          <a:xfrm rot="5400000">
            <a:off x="3951287" y="337026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7" name="Shape 697"/>
          <p:cNvSpPr/>
          <p:nvPr/>
        </p:nvSpPr>
        <p:spPr bwMode="auto">
          <a:xfrm rot="5400000">
            <a:off x="3904457" y="338851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8" name="Shape 698"/>
          <p:cNvSpPr/>
          <p:nvPr/>
        </p:nvSpPr>
        <p:spPr bwMode="auto">
          <a:xfrm rot="5400000">
            <a:off x="3822700" y="3402012"/>
            <a:ext cx="28575"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400" y="21600"/>
                </a:lnTo>
                <a:lnTo>
                  <a:pt x="21600" y="21600"/>
                </a:lnTo>
                <a:lnTo>
                  <a:pt x="72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699" name="Shape 699"/>
          <p:cNvSpPr/>
          <p:nvPr/>
        </p:nvSpPr>
        <p:spPr bwMode="auto">
          <a:xfrm rot="5400000">
            <a:off x="3752055" y="344408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0" name="Shape 700"/>
          <p:cNvSpPr/>
          <p:nvPr/>
        </p:nvSpPr>
        <p:spPr bwMode="auto">
          <a:xfrm rot="5400000">
            <a:off x="3697287" y="3467101"/>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1" name="Shape 701"/>
          <p:cNvSpPr/>
          <p:nvPr/>
        </p:nvSpPr>
        <p:spPr bwMode="auto">
          <a:xfrm rot="5400000">
            <a:off x="3613944" y="3475832"/>
            <a:ext cx="26988"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976" y="21600"/>
                </a:lnTo>
                <a:lnTo>
                  <a:pt x="21600" y="21600"/>
                </a:lnTo>
                <a:lnTo>
                  <a:pt x="7624"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2" name="Shape 702"/>
          <p:cNvSpPr/>
          <p:nvPr/>
        </p:nvSpPr>
        <p:spPr bwMode="auto">
          <a:xfrm rot="5400000">
            <a:off x="3544887" y="3522662"/>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3" name="Shape 703"/>
          <p:cNvSpPr/>
          <p:nvPr/>
        </p:nvSpPr>
        <p:spPr bwMode="auto">
          <a:xfrm rot="5400000">
            <a:off x="3485357" y="3544093"/>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624"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4" name="Shape 704"/>
          <p:cNvSpPr/>
          <p:nvPr/>
        </p:nvSpPr>
        <p:spPr bwMode="auto">
          <a:xfrm rot="5400000">
            <a:off x="3432176" y="3559175"/>
            <a:ext cx="19051" cy="28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5" name="Shape 705"/>
          <p:cNvSpPr/>
          <p:nvPr/>
        </p:nvSpPr>
        <p:spPr bwMode="auto">
          <a:xfrm rot="5400000">
            <a:off x="3446462" y="3554412"/>
            <a:ext cx="28576"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400" y="0"/>
                </a:lnTo>
                <a:lnTo>
                  <a:pt x="21600" y="0"/>
                </a:lnTo>
                <a:lnTo>
                  <a:pt x="72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6" name="Shape 706"/>
          <p:cNvSpPr/>
          <p:nvPr/>
        </p:nvSpPr>
        <p:spPr bwMode="auto">
          <a:xfrm rot="5400000">
            <a:off x="3532982" y="359171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7" name="Shape 707"/>
          <p:cNvSpPr/>
          <p:nvPr/>
        </p:nvSpPr>
        <p:spPr bwMode="auto">
          <a:xfrm rot="5400000">
            <a:off x="3592512" y="3605212"/>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8" name="Shape 708"/>
          <p:cNvSpPr/>
          <p:nvPr/>
        </p:nvSpPr>
        <p:spPr bwMode="auto">
          <a:xfrm rot="5400000">
            <a:off x="3660775" y="3605212"/>
            <a:ext cx="28575"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4400" y="0"/>
                </a:lnTo>
                <a:lnTo>
                  <a:pt x="21600" y="0"/>
                </a:lnTo>
                <a:lnTo>
                  <a:pt x="72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09" name="Shape 709"/>
          <p:cNvSpPr/>
          <p:nvPr/>
        </p:nvSpPr>
        <p:spPr bwMode="auto">
          <a:xfrm rot="5400000">
            <a:off x="3741737" y="363855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0" name="Shape 710"/>
          <p:cNvSpPr/>
          <p:nvPr/>
        </p:nvSpPr>
        <p:spPr bwMode="auto">
          <a:xfrm rot="5400000">
            <a:off x="3802063" y="3652044"/>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1" name="Shape 711"/>
          <p:cNvSpPr/>
          <p:nvPr/>
        </p:nvSpPr>
        <p:spPr bwMode="auto">
          <a:xfrm rot="5400000">
            <a:off x="3879851" y="3641725"/>
            <a:ext cx="19051" cy="66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2" name="Shape 712"/>
          <p:cNvSpPr/>
          <p:nvPr/>
        </p:nvSpPr>
        <p:spPr bwMode="auto">
          <a:xfrm rot="5400000">
            <a:off x="3960812" y="368458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3" name="Shape 713"/>
          <p:cNvSpPr/>
          <p:nvPr/>
        </p:nvSpPr>
        <p:spPr bwMode="auto">
          <a:xfrm rot="5400000">
            <a:off x="4021137" y="3698081"/>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4" name="Shape 714"/>
          <p:cNvSpPr/>
          <p:nvPr/>
        </p:nvSpPr>
        <p:spPr bwMode="auto">
          <a:xfrm rot="5400000">
            <a:off x="4094162" y="3692525"/>
            <a:ext cx="19051" cy="57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5" name="Shape 715"/>
          <p:cNvSpPr/>
          <p:nvPr/>
        </p:nvSpPr>
        <p:spPr bwMode="auto">
          <a:xfrm rot="5400000">
            <a:off x="4170362" y="37306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6" name="Shape 716"/>
          <p:cNvSpPr/>
          <p:nvPr/>
        </p:nvSpPr>
        <p:spPr bwMode="auto">
          <a:xfrm rot="5400000">
            <a:off x="4230687" y="3744912"/>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7" name="Shape 717"/>
          <p:cNvSpPr/>
          <p:nvPr/>
        </p:nvSpPr>
        <p:spPr bwMode="auto">
          <a:xfrm rot="5400000">
            <a:off x="4309269" y="3734594"/>
            <a:ext cx="17464"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8" name="Shape 718"/>
          <p:cNvSpPr/>
          <p:nvPr/>
        </p:nvSpPr>
        <p:spPr bwMode="auto">
          <a:xfrm rot="5400000">
            <a:off x="4389437" y="377666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19" name="Shape 719"/>
          <p:cNvSpPr/>
          <p:nvPr/>
        </p:nvSpPr>
        <p:spPr bwMode="auto">
          <a:xfrm rot="5400000">
            <a:off x="4449762" y="3790951"/>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0" name="Shape 720"/>
          <p:cNvSpPr/>
          <p:nvPr/>
        </p:nvSpPr>
        <p:spPr bwMode="auto">
          <a:xfrm rot="5400000">
            <a:off x="4523582" y="3785394"/>
            <a:ext cx="17463"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1" name="Shape 721"/>
          <p:cNvSpPr/>
          <p:nvPr/>
        </p:nvSpPr>
        <p:spPr bwMode="auto">
          <a:xfrm rot="5400000">
            <a:off x="4598987" y="38227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2" name="Shape 722"/>
          <p:cNvSpPr/>
          <p:nvPr/>
        </p:nvSpPr>
        <p:spPr bwMode="auto">
          <a:xfrm rot="5400000">
            <a:off x="4659312" y="3836987"/>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3" name="Shape 723"/>
          <p:cNvSpPr/>
          <p:nvPr/>
        </p:nvSpPr>
        <p:spPr bwMode="auto">
          <a:xfrm rot="5400000">
            <a:off x="4737894" y="3826669"/>
            <a:ext cx="17464"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4" name="Shape 724"/>
          <p:cNvSpPr/>
          <p:nvPr/>
        </p:nvSpPr>
        <p:spPr bwMode="auto">
          <a:xfrm rot="5400000">
            <a:off x="4818062" y="386873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5" name="Shape 725"/>
          <p:cNvSpPr/>
          <p:nvPr/>
        </p:nvSpPr>
        <p:spPr bwMode="auto">
          <a:xfrm rot="5400000">
            <a:off x="4878387" y="3883026"/>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6" name="Shape 726"/>
          <p:cNvSpPr/>
          <p:nvPr/>
        </p:nvSpPr>
        <p:spPr bwMode="auto">
          <a:xfrm rot="5400000">
            <a:off x="4952207" y="3877469"/>
            <a:ext cx="17463"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7" name="Shape 727"/>
          <p:cNvSpPr/>
          <p:nvPr/>
        </p:nvSpPr>
        <p:spPr bwMode="auto">
          <a:xfrm rot="5400000">
            <a:off x="5027612" y="39147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8" name="Shape 728"/>
          <p:cNvSpPr/>
          <p:nvPr/>
        </p:nvSpPr>
        <p:spPr bwMode="auto">
          <a:xfrm rot="5400000">
            <a:off x="5087937" y="3929062"/>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29" name="Shape 729"/>
          <p:cNvSpPr/>
          <p:nvPr/>
        </p:nvSpPr>
        <p:spPr bwMode="auto">
          <a:xfrm rot="5400000">
            <a:off x="5156201" y="3929062"/>
            <a:ext cx="19051" cy="47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0" name="Shape 730"/>
          <p:cNvSpPr/>
          <p:nvPr/>
        </p:nvSpPr>
        <p:spPr bwMode="auto">
          <a:xfrm rot="5400000">
            <a:off x="5128419" y="3937794"/>
            <a:ext cx="65089"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00"/>
                </a:moveTo>
                <a:lnTo>
                  <a:pt x="18439" y="21600"/>
                </a:lnTo>
                <a:lnTo>
                  <a:pt x="21600" y="14400"/>
                </a:lnTo>
                <a:lnTo>
                  <a:pt x="3161" y="0"/>
                </a:lnTo>
                <a:lnTo>
                  <a:pt x="0" y="72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1" name="Shape 731"/>
          <p:cNvSpPr/>
          <p:nvPr/>
        </p:nvSpPr>
        <p:spPr bwMode="auto">
          <a:xfrm rot="5400000">
            <a:off x="5094287" y="4025899"/>
            <a:ext cx="381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2" name="Shape 732"/>
          <p:cNvSpPr/>
          <p:nvPr/>
        </p:nvSpPr>
        <p:spPr bwMode="auto">
          <a:xfrm rot="5400000">
            <a:off x="5061744" y="4067969"/>
            <a:ext cx="26989"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21600"/>
                </a:lnTo>
                <a:lnTo>
                  <a:pt x="21600" y="10800"/>
                </a:lnTo>
                <a:lnTo>
                  <a:pt x="6353"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3" name="Shape 733"/>
          <p:cNvSpPr/>
          <p:nvPr/>
        </p:nvSpPr>
        <p:spPr bwMode="auto">
          <a:xfrm rot="5400000">
            <a:off x="5000626" y="4108450"/>
            <a:ext cx="63501" cy="66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171"/>
                </a:moveTo>
                <a:lnTo>
                  <a:pt x="18900" y="21600"/>
                </a:lnTo>
                <a:lnTo>
                  <a:pt x="21600" y="15429"/>
                </a:lnTo>
                <a:lnTo>
                  <a:pt x="3240" y="0"/>
                </a:lnTo>
                <a:lnTo>
                  <a:pt x="0" y="6171"/>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4" name="Shape 734"/>
          <p:cNvSpPr/>
          <p:nvPr/>
        </p:nvSpPr>
        <p:spPr bwMode="auto">
          <a:xfrm rot="5400000">
            <a:off x="4965700" y="4197351"/>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5" name="Shape 735"/>
          <p:cNvSpPr/>
          <p:nvPr/>
        </p:nvSpPr>
        <p:spPr bwMode="auto">
          <a:xfrm rot="5400000">
            <a:off x="4933155" y="4247357"/>
            <a:ext cx="3651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270" y="21600"/>
                </a:lnTo>
                <a:lnTo>
                  <a:pt x="21600" y="21600"/>
                </a:lnTo>
                <a:lnTo>
                  <a:pt x="1127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6" name="Shape 736"/>
          <p:cNvSpPr/>
          <p:nvPr/>
        </p:nvSpPr>
        <p:spPr bwMode="auto">
          <a:xfrm rot="5400000">
            <a:off x="4871244" y="4288632"/>
            <a:ext cx="65088"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00"/>
                </a:moveTo>
                <a:lnTo>
                  <a:pt x="18439" y="21600"/>
                </a:lnTo>
                <a:lnTo>
                  <a:pt x="21600" y="14400"/>
                </a:lnTo>
                <a:lnTo>
                  <a:pt x="3161" y="0"/>
                </a:lnTo>
                <a:lnTo>
                  <a:pt x="0" y="72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7" name="Shape 737"/>
          <p:cNvSpPr/>
          <p:nvPr/>
        </p:nvSpPr>
        <p:spPr bwMode="auto">
          <a:xfrm rot="5400000">
            <a:off x="4872037" y="4325937"/>
            <a:ext cx="63501"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400"/>
                </a:moveTo>
                <a:lnTo>
                  <a:pt x="18360" y="0"/>
                </a:lnTo>
                <a:lnTo>
                  <a:pt x="21600" y="7200"/>
                </a:lnTo>
                <a:lnTo>
                  <a:pt x="2700" y="21600"/>
                </a:lnTo>
                <a:lnTo>
                  <a:pt x="0" y="144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8" name="Shape 738"/>
          <p:cNvSpPr/>
          <p:nvPr/>
        </p:nvSpPr>
        <p:spPr bwMode="auto">
          <a:xfrm rot="5400000">
            <a:off x="4928394" y="4409282"/>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0"/>
                </a:lnTo>
                <a:lnTo>
                  <a:pt x="21600" y="10800"/>
                </a:lnTo>
                <a:lnTo>
                  <a:pt x="7624"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39" name="Shape 739"/>
          <p:cNvSpPr/>
          <p:nvPr/>
        </p:nvSpPr>
        <p:spPr bwMode="auto">
          <a:xfrm rot="5400000">
            <a:off x="4961732" y="446801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624" y="0"/>
                </a:lnTo>
                <a:lnTo>
                  <a:pt x="21600" y="0"/>
                </a:lnTo>
                <a:lnTo>
                  <a:pt x="15247"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0" name="Shape 740"/>
          <p:cNvSpPr/>
          <p:nvPr/>
        </p:nvSpPr>
        <p:spPr bwMode="auto">
          <a:xfrm rot="5400000">
            <a:off x="4985544" y="4510882"/>
            <a:ext cx="65088"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400"/>
                </a:moveTo>
                <a:lnTo>
                  <a:pt x="18439" y="0"/>
                </a:lnTo>
                <a:lnTo>
                  <a:pt x="21600" y="7200"/>
                </a:lnTo>
                <a:lnTo>
                  <a:pt x="3161" y="21600"/>
                </a:lnTo>
                <a:lnTo>
                  <a:pt x="0" y="144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1" name="Shape 741"/>
          <p:cNvSpPr/>
          <p:nvPr/>
        </p:nvSpPr>
        <p:spPr bwMode="auto">
          <a:xfrm rot="5400000">
            <a:off x="5041900" y="459422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2" name="Shape 742"/>
          <p:cNvSpPr/>
          <p:nvPr/>
        </p:nvSpPr>
        <p:spPr bwMode="auto">
          <a:xfrm rot="5400000">
            <a:off x="5075237" y="4652962"/>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0"/>
                </a:lnTo>
                <a:lnTo>
                  <a:pt x="21600" y="0"/>
                </a:lnTo>
                <a:lnTo>
                  <a:pt x="14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3" name="Shape 743"/>
          <p:cNvSpPr/>
          <p:nvPr/>
        </p:nvSpPr>
        <p:spPr bwMode="auto">
          <a:xfrm rot="5400000">
            <a:off x="5104607" y="4690269"/>
            <a:ext cx="46038" cy="47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960"/>
                </a:moveTo>
                <a:lnTo>
                  <a:pt x="17876" y="0"/>
                </a:lnTo>
                <a:lnTo>
                  <a:pt x="21600" y="8640"/>
                </a:lnTo>
                <a:lnTo>
                  <a:pt x="4469" y="21600"/>
                </a:lnTo>
                <a:lnTo>
                  <a:pt x="0" y="1296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4" name="Shape 744"/>
          <p:cNvSpPr/>
          <p:nvPr/>
        </p:nvSpPr>
        <p:spPr bwMode="auto">
          <a:xfrm rot="5400000">
            <a:off x="5099844" y="4723605"/>
            <a:ext cx="55563" cy="47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194" y="21600"/>
                </a:lnTo>
                <a:lnTo>
                  <a:pt x="21600" y="21600"/>
                </a:lnTo>
                <a:lnTo>
                  <a:pt x="6789"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5" name="Shape 745"/>
          <p:cNvSpPr/>
          <p:nvPr/>
        </p:nvSpPr>
        <p:spPr bwMode="auto">
          <a:xfrm rot="5400000">
            <a:off x="5047457" y="479186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353"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6" name="Shape 746"/>
          <p:cNvSpPr/>
          <p:nvPr/>
        </p:nvSpPr>
        <p:spPr bwMode="auto">
          <a:xfrm rot="5400000">
            <a:off x="5009357" y="482996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7" name="Shape 747"/>
          <p:cNvSpPr/>
          <p:nvPr/>
        </p:nvSpPr>
        <p:spPr bwMode="auto">
          <a:xfrm rot="5400000">
            <a:off x="4928394" y="4861719"/>
            <a:ext cx="55564" cy="47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194" y="21600"/>
                </a:lnTo>
                <a:lnTo>
                  <a:pt x="21600" y="21600"/>
                </a:lnTo>
                <a:lnTo>
                  <a:pt x="740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8" name="Shape 748"/>
          <p:cNvSpPr/>
          <p:nvPr/>
        </p:nvSpPr>
        <p:spPr bwMode="auto">
          <a:xfrm rot="5400000">
            <a:off x="4885532" y="493156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49" name="Shape 749"/>
          <p:cNvSpPr/>
          <p:nvPr/>
        </p:nvSpPr>
        <p:spPr bwMode="auto">
          <a:xfrm rot="5400000">
            <a:off x="4832350" y="4954587"/>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0" name="Shape 750"/>
          <p:cNvSpPr/>
          <p:nvPr/>
        </p:nvSpPr>
        <p:spPr bwMode="auto">
          <a:xfrm rot="5400000">
            <a:off x="4752976" y="4995862"/>
            <a:ext cx="63501" cy="47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660" y="21600"/>
                </a:lnTo>
                <a:lnTo>
                  <a:pt x="21600" y="21600"/>
                </a:lnTo>
                <a:lnTo>
                  <a:pt x="594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1" name="Shape 751"/>
          <p:cNvSpPr/>
          <p:nvPr/>
        </p:nvSpPr>
        <p:spPr bwMode="auto">
          <a:xfrm rot="5400000">
            <a:off x="4703762" y="5060950"/>
            <a:ext cx="381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2" name="Shape 752"/>
          <p:cNvSpPr/>
          <p:nvPr/>
        </p:nvSpPr>
        <p:spPr bwMode="auto">
          <a:xfrm rot="5400000">
            <a:off x="4666457" y="509666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353"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3" name="Shape 753"/>
          <p:cNvSpPr/>
          <p:nvPr/>
        </p:nvSpPr>
        <p:spPr bwMode="auto">
          <a:xfrm rot="5400000">
            <a:off x="4637882" y="5134769"/>
            <a:ext cx="7461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8843" y="0"/>
                </a:lnTo>
                <a:lnTo>
                  <a:pt x="21600" y="10800"/>
                </a:lnTo>
                <a:lnTo>
                  <a:pt x="2757"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4" name="Shape 754"/>
          <p:cNvSpPr/>
          <p:nvPr/>
        </p:nvSpPr>
        <p:spPr bwMode="auto">
          <a:xfrm rot="5400000">
            <a:off x="4675187" y="521811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5" name="Shape 755"/>
          <p:cNvSpPr/>
          <p:nvPr/>
        </p:nvSpPr>
        <p:spPr bwMode="auto">
          <a:xfrm rot="5400000">
            <a:off x="4675187" y="52736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6" name="Shape 756"/>
          <p:cNvSpPr/>
          <p:nvPr/>
        </p:nvSpPr>
        <p:spPr bwMode="auto">
          <a:xfrm rot="5400000">
            <a:off x="4661694" y="5352257"/>
            <a:ext cx="650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7" name="Shape 757"/>
          <p:cNvSpPr/>
          <p:nvPr/>
        </p:nvSpPr>
        <p:spPr bwMode="auto">
          <a:xfrm rot="5400000">
            <a:off x="4679950" y="542607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8" name="Shape 758"/>
          <p:cNvSpPr/>
          <p:nvPr/>
        </p:nvSpPr>
        <p:spPr bwMode="auto">
          <a:xfrm rot="5400000">
            <a:off x="4697412" y="5481636"/>
            <a:ext cx="1270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59" name="Shape 759"/>
          <p:cNvSpPr/>
          <p:nvPr/>
        </p:nvSpPr>
        <p:spPr bwMode="auto">
          <a:xfrm rot="5400000">
            <a:off x="4666455" y="5485607"/>
            <a:ext cx="36514"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65" y="21600"/>
                </a:lnTo>
                <a:lnTo>
                  <a:pt x="21600" y="21600"/>
                </a:lnTo>
                <a:lnTo>
                  <a:pt x="5635"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0" name="Shape 760"/>
          <p:cNvSpPr/>
          <p:nvPr/>
        </p:nvSpPr>
        <p:spPr bwMode="auto">
          <a:xfrm rot="5400000">
            <a:off x="4598987" y="553243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1" name="Shape 761"/>
          <p:cNvSpPr/>
          <p:nvPr/>
        </p:nvSpPr>
        <p:spPr bwMode="auto">
          <a:xfrm rot="5400000">
            <a:off x="4541837" y="55594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2" name="Shape 762"/>
          <p:cNvSpPr/>
          <p:nvPr/>
        </p:nvSpPr>
        <p:spPr bwMode="auto">
          <a:xfrm rot="5400000">
            <a:off x="4461669" y="5563394"/>
            <a:ext cx="36514" cy="66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904" y="21600"/>
                </a:lnTo>
                <a:lnTo>
                  <a:pt x="21600" y="21600"/>
                </a:lnTo>
                <a:lnTo>
                  <a:pt x="5635"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3" name="Shape 763"/>
          <p:cNvSpPr/>
          <p:nvPr/>
        </p:nvSpPr>
        <p:spPr bwMode="auto">
          <a:xfrm rot="5400000">
            <a:off x="4398962" y="5624511"/>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4" name="Shape 764"/>
          <p:cNvSpPr/>
          <p:nvPr/>
        </p:nvSpPr>
        <p:spPr bwMode="auto">
          <a:xfrm rot="5400000">
            <a:off x="4342607" y="564276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5" name="Shape 765"/>
          <p:cNvSpPr/>
          <p:nvPr/>
        </p:nvSpPr>
        <p:spPr bwMode="auto">
          <a:xfrm rot="5400000">
            <a:off x="4265612" y="5651500"/>
            <a:ext cx="28576" cy="666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4400" y="21600"/>
                </a:lnTo>
                <a:lnTo>
                  <a:pt x="21600" y="21600"/>
                </a:lnTo>
                <a:lnTo>
                  <a:pt x="72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6" name="Shape 766"/>
          <p:cNvSpPr/>
          <p:nvPr/>
        </p:nvSpPr>
        <p:spPr bwMode="auto">
          <a:xfrm rot="5400000">
            <a:off x="4190207" y="570626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624"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7" name="Shape 767"/>
          <p:cNvSpPr/>
          <p:nvPr/>
        </p:nvSpPr>
        <p:spPr bwMode="auto">
          <a:xfrm rot="5400000">
            <a:off x="4141787" y="5726111"/>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8" name="Shape 768"/>
          <p:cNvSpPr/>
          <p:nvPr/>
        </p:nvSpPr>
        <p:spPr bwMode="auto">
          <a:xfrm rot="5400000">
            <a:off x="4056857" y="5744369"/>
            <a:ext cx="36513"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965" y="21600"/>
                </a:lnTo>
                <a:lnTo>
                  <a:pt x="21600" y="21600"/>
                </a:lnTo>
                <a:lnTo>
                  <a:pt x="5635"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69" name="Shape 769"/>
          <p:cNvSpPr/>
          <p:nvPr/>
        </p:nvSpPr>
        <p:spPr bwMode="auto">
          <a:xfrm rot="5400000">
            <a:off x="3989387" y="57912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0" name="Shape 770"/>
          <p:cNvSpPr/>
          <p:nvPr/>
        </p:nvSpPr>
        <p:spPr bwMode="auto">
          <a:xfrm rot="5400000">
            <a:off x="3941762" y="581818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1" name="Shape 771"/>
          <p:cNvSpPr/>
          <p:nvPr/>
        </p:nvSpPr>
        <p:spPr bwMode="auto">
          <a:xfrm rot="5400000">
            <a:off x="3856832" y="5826919"/>
            <a:ext cx="36513" cy="57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6904" y="21600"/>
                </a:lnTo>
                <a:lnTo>
                  <a:pt x="21600" y="21600"/>
                </a:lnTo>
                <a:lnTo>
                  <a:pt x="5635"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2" name="Shape 772"/>
          <p:cNvSpPr/>
          <p:nvPr/>
        </p:nvSpPr>
        <p:spPr bwMode="auto">
          <a:xfrm rot="5400000">
            <a:off x="3797300" y="5881687"/>
            <a:ext cx="12701" cy="1270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3" name="Shape 773"/>
          <p:cNvSpPr/>
          <p:nvPr/>
        </p:nvSpPr>
        <p:spPr bwMode="auto">
          <a:xfrm rot="5400000">
            <a:off x="3671094" y="1637507"/>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21600"/>
                </a:lnTo>
                <a:lnTo>
                  <a:pt x="21600" y="10800"/>
                </a:lnTo>
                <a:lnTo>
                  <a:pt x="7624"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4" name="Shape 774"/>
          <p:cNvSpPr/>
          <p:nvPr/>
        </p:nvSpPr>
        <p:spPr bwMode="auto">
          <a:xfrm rot="5400000">
            <a:off x="3666330" y="16978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5" name="Shape 775"/>
          <p:cNvSpPr/>
          <p:nvPr/>
        </p:nvSpPr>
        <p:spPr bwMode="auto">
          <a:xfrm rot="5400000">
            <a:off x="3642519" y="1748632"/>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21600"/>
                </a:lnTo>
                <a:lnTo>
                  <a:pt x="21600" y="10800"/>
                </a:lnTo>
                <a:lnTo>
                  <a:pt x="7624"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6" name="Shape 776"/>
          <p:cNvSpPr/>
          <p:nvPr/>
        </p:nvSpPr>
        <p:spPr bwMode="auto">
          <a:xfrm rot="5400000">
            <a:off x="3623469" y="1804193"/>
            <a:ext cx="26989"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21600"/>
                </a:lnTo>
                <a:lnTo>
                  <a:pt x="21600" y="10800"/>
                </a:lnTo>
                <a:lnTo>
                  <a:pt x="6353"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7" name="Shape 777"/>
          <p:cNvSpPr/>
          <p:nvPr/>
        </p:nvSpPr>
        <p:spPr bwMode="auto">
          <a:xfrm rot="5400000">
            <a:off x="3618707" y="18549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8" name="Shape 778"/>
          <p:cNvSpPr/>
          <p:nvPr/>
        </p:nvSpPr>
        <p:spPr bwMode="auto">
          <a:xfrm rot="5400000">
            <a:off x="3594894" y="1905793"/>
            <a:ext cx="26989"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21600"/>
                </a:lnTo>
                <a:lnTo>
                  <a:pt x="21600" y="10800"/>
                </a:lnTo>
                <a:lnTo>
                  <a:pt x="6353"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79" name="Shape 779"/>
          <p:cNvSpPr/>
          <p:nvPr/>
        </p:nvSpPr>
        <p:spPr bwMode="auto">
          <a:xfrm rot="5400000">
            <a:off x="3575843" y="1961357"/>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21600"/>
                </a:lnTo>
                <a:lnTo>
                  <a:pt x="21600" y="10800"/>
                </a:lnTo>
                <a:lnTo>
                  <a:pt x="6353"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0" name="Shape 780"/>
          <p:cNvSpPr/>
          <p:nvPr/>
        </p:nvSpPr>
        <p:spPr bwMode="auto">
          <a:xfrm rot="5400000">
            <a:off x="3573462" y="2016125"/>
            <a:ext cx="1270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1" name="Shape 781"/>
          <p:cNvSpPr/>
          <p:nvPr/>
        </p:nvSpPr>
        <p:spPr bwMode="auto">
          <a:xfrm rot="5400000">
            <a:off x="3570287" y="2030413"/>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2" name="Shape 782"/>
          <p:cNvSpPr/>
          <p:nvPr/>
        </p:nvSpPr>
        <p:spPr bwMode="auto">
          <a:xfrm rot="5400000">
            <a:off x="3630612" y="204470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3" name="Shape 783"/>
          <p:cNvSpPr/>
          <p:nvPr/>
        </p:nvSpPr>
        <p:spPr bwMode="auto">
          <a:xfrm rot="5400000">
            <a:off x="3685382" y="20581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4" name="Shape 784"/>
          <p:cNvSpPr/>
          <p:nvPr/>
        </p:nvSpPr>
        <p:spPr bwMode="auto">
          <a:xfrm rot="5400000">
            <a:off x="3735387" y="2071688"/>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5" name="Shape 785"/>
          <p:cNvSpPr/>
          <p:nvPr/>
        </p:nvSpPr>
        <p:spPr bwMode="auto">
          <a:xfrm rot="5400000">
            <a:off x="3792536" y="2090738"/>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6" name="Shape 786"/>
          <p:cNvSpPr/>
          <p:nvPr/>
        </p:nvSpPr>
        <p:spPr bwMode="auto">
          <a:xfrm rot="5400000">
            <a:off x="3847305" y="21042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7" name="Shape 787"/>
          <p:cNvSpPr/>
          <p:nvPr/>
        </p:nvSpPr>
        <p:spPr bwMode="auto">
          <a:xfrm rot="5400000">
            <a:off x="3906837" y="2116138"/>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8" name="Shape 788"/>
          <p:cNvSpPr/>
          <p:nvPr/>
        </p:nvSpPr>
        <p:spPr bwMode="auto">
          <a:xfrm rot="5400000">
            <a:off x="3960812" y="21304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89" name="Shape 789"/>
          <p:cNvSpPr/>
          <p:nvPr/>
        </p:nvSpPr>
        <p:spPr bwMode="auto">
          <a:xfrm rot="5400000">
            <a:off x="4009230" y="214868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0" name="Shape 790"/>
          <p:cNvSpPr/>
          <p:nvPr/>
        </p:nvSpPr>
        <p:spPr bwMode="auto">
          <a:xfrm rot="5400000">
            <a:off x="4068762" y="2162175"/>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1" name="Shape 791"/>
          <p:cNvSpPr/>
          <p:nvPr/>
        </p:nvSpPr>
        <p:spPr bwMode="auto">
          <a:xfrm rot="5400000">
            <a:off x="4122737" y="2176463"/>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2" name="Shape 792"/>
          <p:cNvSpPr/>
          <p:nvPr/>
        </p:nvSpPr>
        <p:spPr bwMode="auto">
          <a:xfrm rot="5400000">
            <a:off x="4183062" y="219075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3" name="Shape 793"/>
          <p:cNvSpPr/>
          <p:nvPr/>
        </p:nvSpPr>
        <p:spPr bwMode="auto">
          <a:xfrm rot="5400000">
            <a:off x="4240212" y="2209006"/>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4" name="Shape 794"/>
          <p:cNvSpPr/>
          <p:nvPr/>
        </p:nvSpPr>
        <p:spPr bwMode="auto">
          <a:xfrm rot="5400000">
            <a:off x="4284662" y="22225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5" name="Shape 795"/>
          <p:cNvSpPr/>
          <p:nvPr/>
        </p:nvSpPr>
        <p:spPr bwMode="auto">
          <a:xfrm rot="5400000">
            <a:off x="4344987" y="2236788"/>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6" name="Shape 796"/>
          <p:cNvSpPr/>
          <p:nvPr/>
        </p:nvSpPr>
        <p:spPr bwMode="auto">
          <a:xfrm rot="5400000">
            <a:off x="4399757" y="2251868"/>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7" name="Shape 797"/>
          <p:cNvSpPr/>
          <p:nvPr/>
        </p:nvSpPr>
        <p:spPr bwMode="auto">
          <a:xfrm rot="5400000">
            <a:off x="4456112" y="22701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8" name="Shape 798"/>
          <p:cNvSpPr/>
          <p:nvPr/>
        </p:nvSpPr>
        <p:spPr bwMode="auto">
          <a:xfrm rot="5400000">
            <a:off x="4516437" y="2284413"/>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799" name="Shape 799"/>
          <p:cNvSpPr/>
          <p:nvPr/>
        </p:nvSpPr>
        <p:spPr bwMode="auto">
          <a:xfrm rot="5400000">
            <a:off x="4560887" y="22987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0" name="Shape 800"/>
          <p:cNvSpPr/>
          <p:nvPr/>
        </p:nvSpPr>
        <p:spPr bwMode="auto">
          <a:xfrm rot="5400000">
            <a:off x="4621212" y="2312193"/>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1" name="Shape 801"/>
          <p:cNvSpPr/>
          <p:nvPr/>
        </p:nvSpPr>
        <p:spPr bwMode="auto">
          <a:xfrm rot="5400000">
            <a:off x="4678362" y="233045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2" name="Shape 802"/>
          <p:cNvSpPr/>
          <p:nvPr/>
        </p:nvSpPr>
        <p:spPr bwMode="auto">
          <a:xfrm rot="5400000">
            <a:off x="4732337" y="2344738"/>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3" name="Shape 803"/>
          <p:cNvSpPr/>
          <p:nvPr/>
        </p:nvSpPr>
        <p:spPr bwMode="auto">
          <a:xfrm rot="5400000">
            <a:off x="4792662" y="2359025"/>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4" name="Shape 804"/>
          <p:cNvSpPr/>
          <p:nvPr/>
        </p:nvSpPr>
        <p:spPr bwMode="auto">
          <a:xfrm rot="5400000">
            <a:off x="4837907" y="2372518"/>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5" name="Shape 805"/>
          <p:cNvSpPr/>
          <p:nvPr/>
        </p:nvSpPr>
        <p:spPr bwMode="auto">
          <a:xfrm rot="5400000">
            <a:off x="4894262" y="23907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6" name="Shape 806"/>
          <p:cNvSpPr/>
          <p:nvPr/>
        </p:nvSpPr>
        <p:spPr bwMode="auto">
          <a:xfrm rot="5400000">
            <a:off x="4949825" y="2408237"/>
            <a:ext cx="12701" cy="1270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7" name="Shape 807"/>
          <p:cNvSpPr/>
          <p:nvPr/>
        </p:nvSpPr>
        <p:spPr bwMode="auto">
          <a:xfrm rot="5400000">
            <a:off x="4942679" y="24090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8" name="Shape 808"/>
          <p:cNvSpPr/>
          <p:nvPr/>
        </p:nvSpPr>
        <p:spPr bwMode="auto">
          <a:xfrm rot="5400000">
            <a:off x="4897437" y="2432050"/>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09" name="Shape 809"/>
          <p:cNvSpPr/>
          <p:nvPr/>
        </p:nvSpPr>
        <p:spPr bwMode="auto">
          <a:xfrm rot="5400000">
            <a:off x="4837112" y="2455863"/>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0" name="Shape 810"/>
          <p:cNvSpPr/>
          <p:nvPr/>
        </p:nvSpPr>
        <p:spPr bwMode="auto">
          <a:xfrm rot="5400000">
            <a:off x="4792662" y="2478088"/>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1" name="Shape 811"/>
          <p:cNvSpPr/>
          <p:nvPr/>
        </p:nvSpPr>
        <p:spPr bwMode="auto">
          <a:xfrm rot="5400000">
            <a:off x="4732337" y="25019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2" name="Shape 812"/>
          <p:cNvSpPr/>
          <p:nvPr/>
        </p:nvSpPr>
        <p:spPr bwMode="auto">
          <a:xfrm rot="5400000">
            <a:off x="4687887" y="2524125"/>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3" name="Shape 813"/>
          <p:cNvSpPr/>
          <p:nvPr/>
        </p:nvSpPr>
        <p:spPr bwMode="auto">
          <a:xfrm rot="5400000">
            <a:off x="4627562" y="2547938"/>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4" name="Shape 814"/>
          <p:cNvSpPr/>
          <p:nvPr/>
        </p:nvSpPr>
        <p:spPr bwMode="auto">
          <a:xfrm rot="5400000">
            <a:off x="4583112" y="2570956"/>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5" name="Shape 815"/>
          <p:cNvSpPr/>
          <p:nvPr/>
        </p:nvSpPr>
        <p:spPr bwMode="auto">
          <a:xfrm rot="5400000">
            <a:off x="4522787" y="25939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6" name="Shape 816"/>
          <p:cNvSpPr/>
          <p:nvPr/>
        </p:nvSpPr>
        <p:spPr bwMode="auto">
          <a:xfrm rot="5400000">
            <a:off x="4475955" y="2621757"/>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7" name="Shape 817"/>
          <p:cNvSpPr/>
          <p:nvPr/>
        </p:nvSpPr>
        <p:spPr bwMode="auto">
          <a:xfrm rot="5400000">
            <a:off x="4418012" y="2638425"/>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8" name="Shape 818"/>
          <p:cNvSpPr/>
          <p:nvPr/>
        </p:nvSpPr>
        <p:spPr bwMode="auto">
          <a:xfrm rot="5400000">
            <a:off x="4371182" y="26677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19" name="Shape 819"/>
          <p:cNvSpPr/>
          <p:nvPr/>
        </p:nvSpPr>
        <p:spPr bwMode="auto">
          <a:xfrm rot="5400000">
            <a:off x="4314032" y="2685256"/>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353"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0" name="Shape 820"/>
          <p:cNvSpPr/>
          <p:nvPr/>
        </p:nvSpPr>
        <p:spPr bwMode="auto">
          <a:xfrm rot="5400000">
            <a:off x="4266405" y="27138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1" name="Shape 821"/>
          <p:cNvSpPr/>
          <p:nvPr/>
        </p:nvSpPr>
        <p:spPr bwMode="auto">
          <a:xfrm rot="5400000">
            <a:off x="4217987" y="2732088"/>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2" name="Shape 822"/>
          <p:cNvSpPr/>
          <p:nvPr/>
        </p:nvSpPr>
        <p:spPr bwMode="auto">
          <a:xfrm rot="5400000">
            <a:off x="4160837" y="2760663"/>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3" name="Shape 823"/>
          <p:cNvSpPr/>
          <p:nvPr/>
        </p:nvSpPr>
        <p:spPr bwMode="auto">
          <a:xfrm rot="5400000">
            <a:off x="4114007" y="2778918"/>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4" name="Shape 824"/>
          <p:cNvSpPr/>
          <p:nvPr/>
        </p:nvSpPr>
        <p:spPr bwMode="auto">
          <a:xfrm rot="5400000">
            <a:off x="4089400" y="2792413"/>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5" name="Shape 825"/>
          <p:cNvSpPr/>
          <p:nvPr/>
        </p:nvSpPr>
        <p:spPr bwMode="auto">
          <a:xfrm rot="5400000">
            <a:off x="4113212" y="2852738"/>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6" name="Shape 826"/>
          <p:cNvSpPr/>
          <p:nvPr/>
        </p:nvSpPr>
        <p:spPr bwMode="auto">
          <a:xfrm rot="5400000">
            <a:off x="4117975" y="2903538"/>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7" name="Shape 827"/>
          <p:cNvSpPr/>
          <p:nvPr/>
        </p:nvSpPr>
        <p:spPr bwMode="auto">
          <a:xfrm rot="5400000">
            <a:off x="4137025" y="2959100"/>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8" name="Shape 828"/>
          <p:cNvSpPr/>
          <p:nvPr/>
        </p:nvSpPr>
        <p:spPr bwMode="auto">
          <a:xfrm rot="5400000">
            <a:off x="4160837" y="30099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29" name="Shape 829"/>
          <p:cNvSpPr/>
          <p:nvPr/>
        </p:nvSpPr>
        <p:spPr bwMode="auto">
          <a:xfrm rot="5400000">
            <a:off x="4165600" y="3060700"/>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0" name="Shape 830"/>
          <p:cNvSpPr/>
          <p:nvPr/>
        </p:nvSpPr>
        <p:spPr bwMode="auto">
          <a:xfrm rot="5400000">
            <a:off x="4184650" y="3116262"/>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1" name="Shape 831"/>
          <p:cNvSpPr/>
          <p:nvPr/>
        </p:nvSpPr>
        <p:spPr bwMode="auto">
          <a:xfrm rot="5400000">
            <a:off x="4211637" y="3171825"/>
            <a:ext cx="1270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2" name="Shape 832"/>
          <p:cNvSpPr/>
          <p:nvPr/>
        </p:nvSpPr>
        <p:spPr bwMode="auto">
          <a:xfrm rot="5400000">
            <a:off x="4194969" y="3171032"/>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21600"/>
                </a:lnTo>
                <a:lnTo>
                  <a:pt x="21600" y="10800"/>
                </a:lnTo>
                <a:lnTo>
                  <a:pt x="7624"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3" name="Shape 833"/>
          <p:cNvSpPr/>
          <p:nvPr/>
        </p:nvSpPr>
        <p:spPr bwMode="auto">
          <a:xfrm rot="5400000">
            <a:off x="4160837" y="3221036"/>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4" name="Shape 834"/>
          <p:cNvSpPr/>
          <p:nvPr/>
        </p:nvSpPr>
        <p:spPr bwMode="auto">
          <a:xfrm rot="5400000">
            <a:off x="4117975" y="325437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5" name="Shape 835"/>
          <p:cNvSpPr/>
          <p:nvPr/>
        </p:nvSpPr>
        <p:spPr bwMode="auto">
          <a:xfrm rot="5400000">
            <a:off x="4085432" y="3305969"/>
            <a:ext cx="3651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330" y="21600"/>
                </a:lnTo>
                <a:lnTo>
                  <a:pt x="21600" y="21600"/>
                </a:lnTo>
                <a:lnTo>
                  <a:pt x="1033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6" name="Shape 836"/>
          <p:cNvSpPr/>
          <p:nvPr/>
        </p:nvSpPr>
        <p:spPr bwMode="auto">
          <a:xfrm rot="5400000">
            <a:off x="4056857" y="335041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353"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7" name="Shape 837"/>
          <p:cNvSpPr/>
          <p:nvPr/>
        </p:nvSpPr>
        <p:spPr bwMode="auto">
          <a:xfrm rot="5400000">
            <a:off x="4018757" y="3396456"/>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624"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8" name="Shape 838"/>
          <p:cNvSpPr/>
          <p:nvPr/>
        </p:nvSpPr>
        <p:spPr bwMode="auto">
          <a:xfrm rot="5400000">
            <a:off x="3975894" y="3429794"/>
            <a:ext cx="26989"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21600"/>
                </a:lnTo>
                <a:lnTo>
                  <a:pt x="21600" y="10800"/>
                </a:lnTo>
                <a:lnTo>
                  <a:pt x="7624"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39" name="Shape 839"/>
          <p:cNvSpPr/>
          <p:nvPr/>
        </p:nvSpPr>
        <p:spPr bwMode="auto">
          <a:xfrm rot="5400000">
            <a:off x="3942557" y="3480594"/>
            <a:ext cx="3651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270" y="21600"/>
                </a:lnTo>
                <a:lnTo>
                  <a:pt x="21600" y="21600"/>
                </a:lnTo>
                <a:lnTo>
                  <a:pt x="1127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0" name="Shape 840"/>
          <p:cNvSpPr/>
          <p:nvPr/>
        </p:nvSpPr>
        <p:spPr bwMode="auto">
          <a:xfrm rot="5400000">
            <a:off x="3913187" y="3525837"/>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1" name="Shape 841"/>
          <p:cNvSpPr/>
          <p:nvPr/>
        </p:nvSpPr>
        <p:spPr bwMode="auto">
          <a:xfrm rot="5400000">
            <a:off x="3870325" y="355917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2" name="Shape 842"/>
          <p:cNvSpPr/>
          <p:nvPr/>
        </p:nvSpPr>
        <p:spPr bwMode="auto">
          <a:xfrm rot="5400000">
            <a:off x="3875087" y="357346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3" name="Shape 843"/>
          <p:cNvSpPr/>
          <p:nvPr/>
        </p:nvSpPr>
        <p:spPr bwMode="auto">
          <a:xfrm rot="5400000">
            <a:off x="3923507" y="3590131"/>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624" y="0"/>
                </a:lnTo>
                <a:lnTo>
                  <a:pt x="21600" y="0"/>
                </a:lnTo>
                <a:lnTo>
                  <a:pt x="15247"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4" name="Shape 844"/>
          <p:cNvSpPr/>
          <p:nvPr/>
        </p:nvSpPr>
        <p:spPr bwMode="auto">
          <a:xfrm rot="5400000">
            <a:off x="3979862" y="36195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5" name="Shape 845"/>
          <p:cNvSpPr/>
          <p:nvPr/>
        </p:nvSpPr>
        <p:spPr bwMode="auto">
          <a:xfrm rot="5400000">
            <a:off x="4027487" y="3636962"/>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0"/>
                </a:lnTo>
                <a:lnTo>
                  <a:pt x="21600" y="0"/>
                </a:lnTo>
                <a:lnTo>
                  <a:pt x="14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6" name="Shape 846"/>
          <p:cNvSpPr/>
          <p:nvPr/>
        </p:nvSpPr>
        <p:spPr bwMode="auto">
          <a:xfrm rot="5400000">
            <a:off x="4085430" y="3656807"/>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7" name="Shape 847"/>
          <p:cNvSpPr/>
          <p:nvPr/>
        </p:nvSpPr>
        <p:spPr bwMode="auto">
          <a:xfrm rot="5400000">
            <a:off x="4141787" y="368458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8" name="Shape 848"/>
          <p:cNvSpPr/>
          <p:nvPr/>
        </p:nvSpPr>
        <p:spPr bwMode="auto">
          <a:xfrm rot="5400000">
            <a:off x="4190207" y="3702844"/>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49" name="Shape 849"/>
          <p:cNvSpPr/>
          <p:nvPr/>
        </p:nvSpPr>
        <p:spPr bwMode="auto">
          <a:xfrm rot="5400000">
            <a:off x="4249737" y="3725862"/>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0" name="Shape 850"/>
          <p:cNvSpPr/>
          <p:nvPr/>
        </p:nvSpPr>
        <p:spPr bwMode="auto">
          <a:xfrm rot="5400000">
            <a:off x="4294980" y="374888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1" name="Shape 851"/>
          <p:cNvSpPr/>
          <p:nvPr/>
        </p:nvSpPr>
        <p:spPr bwMode="auto">
          <a:xfrm rot="5400000">
            <a:off x="4351337" y="376713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2" name="Shape 852"/>
          <p:cNvSpPr/>
          <p:nvPr/>
        </p:nvSpPr>
        <p:spPr bwMode="auto">
          <a:xfrm rot="5400000">
            <a:off x="4402137" y="3790951"/>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3" name="Shape 853"/>
          <p:cNvSpPr/>
          <p:nvPr/>
        </p:nvSpPr>
        <p:spPr bwMode="auto">
          <a:xfrm rot="5400000">
            <a:off x="4456112" y="38131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4" name="Shape 854"/>
          <p:cNvSpPr/>
          <p:nvPr/>
        </p:nvSpPr>
        <p:spPr bwMode="auto">
          <a:xfrm rot="5400000">
            <a:off x="4503737" y="38322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5" name="Shape 855"/>
          <p:cNvSpPr/>
          <p:nvPr/>
        </p:nvSpPr>
        <p:spPr bwMode="auto">
          <a:xfrm rot="5400000">
            <a:off x="4561680" y="3860007"/>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9818" y="0"/>
                </a:lnTo>
                <a:lnTo>
                  <a:pt x="21600" y="0"/>
                </a:lnTo>
                <a:lnTo>
                  <a:pt x="9818"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6" name="Shape 856"/>
          <p:cNvSpPr/>
          <p:nvPr/>
        </p:nvSpPr>
        <p:spPr bwMode="auto">
          <a:xfrm rot="5400000">
            <a:off x="4608512" y="3876675"/>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0"/>
                </a:lnTo>
                <a:lnTo>
                  <a:pt x="21600" y="0"/>
                </a:lnTo>
                <a:lnTo>
                  <a:pt x="14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7" name="Shape 857"/>
          <p:cNvSpPr/>
          <p:nvPr/>
        </p:nvSpPr>
        <p:spPr bwMode="auto">
          <a:xfrm rot="5400000">
            <a:off x="4666457" y="389651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782" y="0"/>
                </a:lnTo>
                <a:lnTo>
                  <a:pt x="21600" y="0"/>
                </a:lnTo>
                <a:lnTo>
                  <a:pt x="11782"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8" name="Shape 858"/>
          <p:cNvSpPr/>
          <p:nvPr/>
        </p:nvSpPr>
        <p:spPr bwMode="auto">
          <a:xfrm rot="5400000">
            <a:off x="4713287" y="3922712"/>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0"/>
                </a:lnTo>
                <a:lnTo>
                  <a:pt x="21600" y="0"/>
                </a:lnTo>
                <a:lnTo>
                  <a:pt x="14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59" name="Shape 859"/>
          <p:cNvSpPr/>
          <p:nvPr/>
        </p:nvSpPr>
        <p:spPr bwMode="auto">
          <a:xfrm rot="5400000">
            <a:off x="4770437" y="394335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0" name="Shape 860"/>
          <p:cNvSpPr/>
          <p:nvPr/>
        </p:nvSpPr>
        <p:spPr bwMode="auto">
          <a:xfrm rot="5400000">
            <a:off x="4756150" y="3938587"/>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1" name="Shape 861"/>
          <p:cNvSpPr/>
          <p:nvPr/>
        </p:nvSpPr>
        <p:spPr bwMode="auto">
          <a:xfrm rot="5400000">
            <a:off x="4727575" y="398462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2" name="Shape 862"/>
          <p:cNvSpPr/>
          <p:nvPr/>
        </p:nvSpPr>
        <p:spPr bwMode="auto">
          <a:xfrm rot="5400000">
            <a:off x="4708525" y="4040187"/>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3" name="Shape 863"/>
          <p:cNvSpPr/>
          <p:nvPr/>
        </p:nvSpPr>
        <p:spPr bwMode="auto">
          <a:xfrm rot="5400000">
            <a:off x="4679950" y="408622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4" name="Shape 864"/>
          <p:cNvSpPr/>
          <p:nvPr/>
        </p:nvSpPr>
        <p:spPr bwMode="auto">
          <a:xfrm rot="5400000">
            <a:off x="4656137" y="4144962"/>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5" name="Shape 865"/>
          <p:cNvSpPr/>
          <p:nvPr/>
        </p:nvSpPr>
        <p:spPr bwMode="auto">
          <a:xfrm rot="5400000">
            <a:off x="4632325" y="418782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6" name="Shape 866"/>
          <p:cNvSpPr/>
          <p:nvPr/>
        </p:nvSpPr>
        <p:spPr bwMode="auto">
          <a:xfrm rot="5400000">
            <a:off x="4603750" y="4233862"/>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7" name="Shape 867"/>
          <p:cNvSpPr/>
          <p:nvPr/>
        </p:nvSpPr>
        <p:spPr bwMode="auto">
          <a:xfrm rot="5400000">
            <a:off x="4575175" y="428942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21600"/>
                </a:lnTo>
                <a:lnTo>
                  <a:pt x="21600" y="10800"/>
                </a:lnTo>
                <a:lnTo>
                  <a:pt x="7200" y="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8" name="Shape 868"/>
          <p:cNvSpPr/>
          <p:nvPr/>
        </p:nvSpPr>
        <p:spPr bwMode="auto">
          <a:xfrm rot="5400000">
            <a:off x="4564062" y="4335462"/>
            <a:ext cx="1270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21600" y="0"/>
                </a:lnTo>
                <a:lnTo>
                  <a:pt x="21600" y="10800"/>
                </a:lnTo>
                <a:lnTo>
                  <a:pt x="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69" name="Shape 869"/>
          <p:cNvSpPr/>
          <p:nvPr/>
        </p:nvSpPr>
        <p:spPr bwMode="auto">
          <a:xfrm rot="5400000">
            <a:off x="4556919" y="4326732"/>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3976" y="0"/>
                </a:lnTo>
                <a:lnTo>
                  <a:pt x="21600" y="10800"/>
                </a:lnTo>
                <a:lnTo>
                  <a:pt x="6353"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0" name="Shape 870"/>
          <p:cNvSpPr/>
          <p:nvPr/>
        </p:nvSpPr>
        <p:spPr bwMode="auto">
          <a:xfrm rot="5400000">
            <a:off x="4599782" y="4375943"/>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353" y="0"/>
                </a:lnTo>
                <a:lnTo>
                  <a:pt x="21600" y="0"/>
                </a:lnTo>
                <a:lnTo>
                  <a:pt x="13976"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1" name="Shape 871"/>
          <p:cNvSpPr/>
          <p:nvPr/>
        </p:nvSpPr>
        <p:spPr bwMode="auto">
          <a:xfrm rot="5400000">
            <a:off x="4633119" y="4409282"/>
            <a:ext cx="26988"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0"/>
                </a:lnTo>
                <a:lnTo>
                  <a:pt x="21600" y="10800"/>
                </a:lnTo>
                <a:lnTo>
                  <a:pt x="7624"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2" name="Shape 872"/>
          <p:cNvSpPr/>
          <p:nvPr/>
        </p:nvSpPr>
        <p:spPr bwMode="auto">
          <a:xfrm rot="5400000">
            <a:off x="4675187" y="4459287"/>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0"/>
                </a:lnTo>
                <a:lnTo>
                  <a:pt x="21600" y="0"/>
                </a:lnTo>
                <a:lnTo>
                  <a:pt x="14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3" name="Shape 873"/>
          <p:cNvSpPr/>
          <p:nvPr/>
        </p:nvSpPr>
        <p:spPr bwMode="auto">
          <a:xfrm rot="5400000">
            <a:off x="4713287" y="4505325"/>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200" y="0"/>
                </a:lnTo>
                <a:lnTo>
                  <a:pt x="21600" y="0"/>
                </a:lnTo>
                <a:lnTo>
                  <a:pt x="144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4" name="Shape 874"/>
          <p:cNvSpPr/>
          <p:nvPr/>
        </p:nvSpPr>
        <p:spPr bwMode="auto">
          <a:xfrm rot="5400000">
            <a:off x="4741862" y="4543425"/>
            <a:ext cx="3810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5" name="Shape 875"/>
          <p:cNvSpPr/>
          <p:nvPr/>
        </p:nvSpPr>
        <p:spPr bwMode="auto">
          <a:xfrm rot="5400000">
            <a:off x="4789487" y="458946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6" name="Shape 876"/>
          <p:cNvSpPr/>
          <p:nvPr/>
        </p:nvSpPr>
        <p:spPr bwMode="auto">
          <a:xfrm rot="5400000">
            <a:off x="4818857" y="4626769"/>
            <a:ext cx="3651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330" y="0"/>
                </a:lnTo>
                <a:lnTo>
                  <a:pt x="21600" y="0"/>
                </a:lnTo>
                <a:lnTo>
                  <a:pt x="1033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7" name="Shape 877"/>
          <p:cNvSpPr/>
          <p:nvPr/>
        </p:nvSpPr>
        <p:spPr bwMode="auto">
          <a:xfrm rot="5400000">
            <a:off x="4852194" y="4668044"/>
            <a:ext cx="26989"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5247" y="0"/>
                </a:lnTo>
                <a:lnTo>
                  <a:pt x="21600" y="10800"/>
                </a:lnTo>
                <a:lnTo>
                  <a:pt x="7624"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8" name="Shape 878"/>
          <p:cNvSpPr/>
          <p:nvPr/>
        </p:nvSpPr>
        <p:spPr bwMode="auto">
          <a:xfrm rot="5400000">
            <a:off x="4895057" y="4717256"/>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624" y="0"/>
                </a:lnTo>
                <a:lnTo>
                  <a:pt x="21600" y="0"/>
                </a:lnTo>
                <a:lnTo>
                  <a:pt x="15247"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79" name="Shape 879"/>
          <p:cNvSpPr/>
          <p:nvPr/>
        </p:nvSpPr>
        <p:spPr bwMode="auto">
          <a:xfrm rot="5400000">
            <a:off x="4914107" y="472836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0" name="Shape 880"/>
          <p:cNvSpPr/>
          <p:nvPr/>
        </p:nvSpPr>
        <p:spPr bwMode="auto">
          <a:xfrm rot="5400000">
            <a:off x="4856162" y="47466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1" name="Shape 881"/>
          <p:cNvSpPr/>
          <p:nvPr/>
        </p:nvSpPr>
        <p:spPr bwMode="auto">
          <a:xfrm rot="5400000">
            <a:off x="4808537" y="4765674"/>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2" name="Shape 882"/>
          <p:cNvSpPr/>
          <p:nvPr/>
        </p:nvSpPr>
        <p:spPr bwMode="auto">
          <a:xfrm rot="5400000">
            <a:off x="4752180" y="47839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3" name="Shape 883"/>
          <p:cNvSpPr/>
          <p:nvPr/>
        </p:nvSpPr>
        <p:spPr bwMode="auto">
          <a:xfrm rot="5400000">
            <a:off x="4697412" y="4797426"/>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4" name="Shape 884"/>
          <p:cNvSpPr/>
          <p:nvPr/>
        </p:nvSpPr>
        <p:spPr bwMode="auto">
          <a:xfrm rot="5400000">
            <a:off x="4649787" y="4816476"/>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5" name="Shape 885"/>
          <p:cNvSpPr/>
          <p:nvPr/>
        </p:nvSpPr>
        <p:spPr bwMode="auto">
          <a:xfrm rot="5400000">
            <a:off x="4592637" y="4833937"/>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6" name="Shape 886"/>
          <p:cNvSpPr/>
          <p:nvPr/>
        </p:nvSpPr>
        <p:spPr bwMode="auto">
          <a:xfrm rot="5400000">
            <a:off x="4535487" y="4852987"/>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7" name="Shape 887"/>
          <p:cNvSpPr/>
          <p:nvPr/>
        </p:nvSpPr>
        <p:spPr bwMode="auto">
          <a:xfrm rot="5400000">
            <a:off x="4487862" y="4872037"/>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8" name="Shape 888"/>
          <p:cNvSpPr/>
          <p:nvPr/>
        </p:nvSpPr>
        <p:spPr bwMode="auto">
          <a:xfrm rot="5400000">
            <a:off x="4430712" y="4889501"/>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89" name="Shape 889"/>
          <p:cNvSpPr/>
          <p:nvPr/>
        </p:nvSpPr>
        <p:spPr bwMode="auto">
          <a:xfrm rot="5400000">
            <a:off x="4373562" y="4908551"/>
            <a:ext cx="12701" cy="19051"/>
          </a:xfrm>
          <a:prstGeom prst="rect">
            <a:avLst/>
          </a:pr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0" name="Shape 890"/>
          <p:cNvSpPr/>
          <p:nvPr/>
        </p:nvSpPr>
        <p:spPr bwMode="auto">
          <a:xfrm rot="5400000">
            <a:off x="4322762" y="492283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1" name="Shape 891"/>
          <p:cNvSpPr/>
          <p:nvPr/>
        </p:nvSpPr>
        <p:spPr bwMode="auto">
          <a:xfrm rot="5400000">
            <a:off x="4266407" y="4941094"/>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2" name="Shape 892"/>
          <p:cNvSpPr/>
          <p:nvPr/>
        </p:nvSpPr>
        <p:spPr bwMode="auto">
          <a:xfrm rot="5400000">
            <a:off x="4208462" y="495935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3" name="Shape 893"/>
          <p:cNvSpPr/>
          <p:nvPr/>
        </p:nvSpPr>
        <p:spPr bwMode="auto">
          <a:xfrm rot="5400000">
            <a:off x="4161630" y="4977606"/>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4" name="Shape 894"/>
          <p:cNvSpPr/>
          <p:nvPr/>
        </p:nvSpPr>
        <p:spPr bwMode="auto">
          <a:xfrm rot="5400000">
            <a:off x="4103687" y="499586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5" name="Shape 895"/>
          <p:cNvSpPr/>
          <p:nvPr/>
        </p:nvSpPr>
        <p:spPr bwMode="auto">
          <a:xfrm rot="5400000">
            <a:off x="4046537" y="501491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6" name="Shape 896"/>
          <p:cNvSpPr/>
          <p:nvPr/>
        </p:nvSpPr>
        <p:spPr bwMode="auto">
          <a:xfrm rot="5400000">
            <a:off x="3999707" y="5033169"/>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7" name="Shape 897"/>
          <p:cNvSpPr/>
          <p:nvPr/>
        </p:nvSpPr>
        <p:spPr bwMode="auto">
          <a:xfrm rot="5400000">
            <a:off x="3941762" y="5051424"/>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8" name="Shape 898"/>
          <p:cNvSpPr/>
          <p:nvPr/>
        </p:nvSpPr>
        <p:spPr bwMode="auto">
          <a:xfrm rot="5400000">
            <a:off x="3884612" y="507047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899" name="Shape 899"/>
          <p:cNvSpPr/>
          <p:nvPr/>
        </p:nvSpPr>
        <p:spPr bwMode="auto">
          <a:xfrm rot="5400000">
            <a:off x="3837780" y="50887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0" name="Shape 900"/>
          <p:cNvSpPr/>
          <p:nvPr/>
        </p:nvSpPr>
        <p:spPr bwMode="auto">
          <a:xfrm rot="5400000">
            <a:off x="3779837" y="510698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1" name="Shape 901"/>
          <p:cNvSpPr/>
          <p:nvPr/>
        </p:nvSpPr>
        <p:spPr bwMode="auto">
          <a:xfrm rot="5400000">
            <a:off x="3765550" y="510222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2" name="Shape 902"/>
          <p:cNvSpPr/>
          <p:nvPr/>
        </p:nvSpPr>
        <p:spPr bwMode="auto">
          <a:xfrm rot="5400000">
            <a:off x="3809206" y="5152231"/>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353" y="0"/>
                </a:lnTo>
                <a:lnTo>
                  <a:pt x="21600" y="0"/>
                </a:lnTo>
                <a:lnTo>
                  <a:pt x="13976"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3" name="Shape 903"/>
          <p:cNvSpPr/>
          <p:nvPr/>
        </p:nvSpPr>
        <p:spPr bwMode="auto">
          <a:xfrm rot="5400000">
            <a:off x="3837782" y="5198268"/>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6353" y="0"/>
                </a:lnTo>
                <a:lnTo>
                  <a:pt x="21600" y="0"/>
                </a:lnTo>
                <a:lnTo>
                  <a:pt x="13976"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4" name="Shape 904"/>
          <p:cNvSpPr/>
          <p:nvPr/>
        </p:nvSpPr>
        <p:spPr bwMode="auto">
          <a:xfrm rot="5400000">
            <a:off x="3875882" y="5244306"/>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624" y="0"/>
                </a:lnTo>
                <a:lnTo>
                  <a:pt x="21600" y="0"/>
                </a:lnTo>
                <a:lnTo>
                  <a:pt x="13976"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5" name="Shape 905"/>
          <p:cNvSpPr/>
          <p:nvPr/>
        </p:nvSpPr>
        <p:spPr bwMode="auto">
          <a:xfrm rot="5400000">
            <a:off x="3904455" y="5282407"/>
            <a:ext cx="3651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1270" y="0"/>
                </a:lnTo>
                <a:lnTo>
                  <a:pt x="21600" y="0"/>
                </a:lnTo>
                <a:lnTo>
                  <a:pt x="1127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6" name="Shape 906"/>
          <p:cNvSpPr/>
          <p:nvPr/>
        </p:nvSpPr>
        <p:spPr bwMode="auto">
          <a:xfrm rot="5400000">
            <a:off x="3937000" y="5324476"/>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7" name="Shape 907"/>
          <p:cNvSpPr/>
          <p:nvPr/>
        </p:nvSpPr>
        <p:spPr bwMode="auto">
          <a:xfrm rot="5400000">
            <a:off x="3975100" y="5370512"/>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8" name="Shape 908"/>
          <p:cNvSpPr/>
          <p:nvPr/>
        </p:nvSpPr>
        <p:spPr bwMode="auto">
          <a:xfrm rot="5400000">
            <a:off x="4008437" y="5421312"/>
            <a:ext cx="3810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800" y="0"/>
                </a:lnTo>
                <a:lnTo>
                  <a:pt x="21600" y="0"/>
                </a:lnTo>
                <a:lnTo>
                  <a:pt x="10800" y="21600"/>
                </a:lnTo>
                <a:lnTo>
                  <a:pt x="0" y="216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09" name="Shape 909"/>
          <p:cNvSpPr/>
          <p:nvPr/>
        </p:nvSpPr>
        <p:spPr bwMode="auto">
          <a:xfrm rot="5400000">
            <a:off x="4041775" y="5462587"/>
            <a:ext cx="28575"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4400" y="0"/>
                </a:lnTo>
                <a:lnTo>
                  <a:pt x="21600" y="10800"/>
                </a:lnTo>
                <a:lnTo>
                  <a:pt x="7200" y="21600"/>
                </a:lnTo>
                <a:lnTo>
                  <a:pt x="0" y="1080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0" name="Shape 910"/>
          <p:cNvSpPr/>
          <p:nvPr/>
        </p:nvSpPr>
        <p:spPr bwMode="auto">
          <a:xfrm rot="5400000">
            <a:off x="4075905" y="54951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1" name="Shape 911"/>
          <p:cNvSpPr/>
          <p:nvPr/>
        </p:nvSpPr>
        <p:spPr bwMode="auto">
          <a:xfrm rot="5400000">
            <a:off x="4027487" y="552291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2" name="Shape 912"/>
          <p:cNvSpPr/>
          <p:nvPr/>
        </p:nvSpPr>
        <p:spPr bwMode="auto">
          <a:xfrm rot="5400000">
            <a:off x="3980657" y="5550693"/>
            <a:ext cx="17463"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3" name="Shape 913"/>
          <p:cNvSpPr/>
          <p:nvPr/>
        </p:nvSpPr>
        <p:spPr bwMode="auto">
          <a:xfrm rot="5400000">
            <a:off x="3922712" y="5576887"/>
            <a:ext cx="28576"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200" y="21600"/>
                </a:lnTo>
                <a:lnTo>
                  <a:pt x="21600" y="21600"/>
                </a:lnTo>
                <a:lnTo>
                  <a:pt x="144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4" name="Shape 914"/>
          <p:cNvSpPr/>
          <p:nvPr/>
        </p:nvSpPr>
        <p:spPr bwMode="auto">
          <a:xfrm rot="5400000">
            <a:off x="3875880" y="5606257"/>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818" y="21600"/>
                </a:lnTo>
                <a:lnTo>
                  <a:pt x="21600" y="21600"/>
                </a:lnTo>
                <a:lnTo>
                  <a:pt x="9818"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5" name="Shape 915"/>
          <p:cNvSpPr/>
          <p:nvPr/>
        </p:nvSpPr>
        <p:spPr bwMode="auto">
          <a:xfrm rot="5400000">
            <a:off x="3827462" y="5634037"/>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6" name="Shape 916"/>
          <p:cNvSpPr/>
          <p:nvPr/>
        </p:nvSpPr>
        <p:spPr bwMode="auto">
          <a:xfrm rot="5400000">
            <a:off x="3779837" y="5661025"/>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7" name="Shape 917"/>
          <p:cNvSpPr/>
          <p:nvPr/>
        </p:nvSpPr>
        <p:spPr bwMode="auto">
          <a:xfrm rot="5400000">
            <a:off x="3732212" y="568960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8" name="Shape 918"/>
          <p:cNvSpPr/>
          <p:nvPr/>
        </p:nvSpPr>
        <p:spPr bwMode="auto">
          <a:xfrm rot="5400000">
            <a:off x="3675857" y="5715793"/>
            <a:ext cx="26989"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353" y="21600"/>
                </a:lnTo>
                <a:lnTo>
                  <a:pt x="21600" y="21600"/>
                </a:lnTo>
                <a:lnTo>
                  <a:pt x="13976"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19" name="Shape 919"/>
          <p:cNvSpPr/>
          <p:nvPr/>
        </p:nvSpPr>
        <p:spPr bwMode="auto">
          <a:xfrm rot="5400000">
            <a:off x="3627437" y="574516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0" name="Shape 920"/>
          <p:cNvSpPr/>
          <p:nvPr/>
        </p:nvSpPr>
        <p:spPr bwMode="auto">
          <a:xfrm rot="5400000">
            <a:off x="3579812" y="5772150"/>
            <a:ext cx="19051" cy="19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1" name="Shape 921"/>
          <p:cNvSpPr/>
          <p:nvPr/>
        </p:nvSpPr>
        <p:spPr bwMode="auto">
          <a:xfrm rot="5400000">
            <a:off x="3532980" y="5799932"/>
            <a:ext cx="17464"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782" y="21600"/>
                </a:lnTo>
                <a:lnTo>
                  <a:pt x="21600" y="21600"/>
                </a:lnTo>
                <a:lnTo>
                  <a:pt x="11782"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2" name="Shape 922"/>
          <p:cNvSpPr/>
          <p:nvPr/>
        </p:nvSpPr>
        <p:spPr bwMode="auto">
          <a:xfrm rot="5400000">
            <a:off x="3484562" y="5827712"/>
            <a:ext cx="19051"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21600"/>
                </a:lnTo>
                <a:lnTo>
                  <a:pt x="10800"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3" name="Shape 923"/>
          <p:cNvSpPr/>
          <p:nvPr/>
        </p:nvSpPr>
        <p:spPr bwMode="auto">
          <a:xfrm rot="5400000">
            <a:off x="3428207" y="5853906"/>
            <a:ext cx="26988"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624" y="21600"/>
                </a:lnTo>
                <a:lnTo>
                  <a:pt x="21600" y="21600"/>
                </a:lnTo>
                <a:lnTo>
                  <a:pt x="15247" y="0"/>
                </a:lnTo>
                <a:lnTo>
                  <a:pt x="0" y="0"/>
                </a:lnTo>
                <a:close/>
              </a:path>
            </a:pathLst>
          </a:custGeom>
          <a:solidFill>
            <a:srgbClr val="000000"/>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4" name="Shape 924"/>
          <p:cNvSpPr/>
          <p:nvPr/>
        </p:nvSpPr>
        <p:spPr bwMode="auto">
          <a:xfrm>
            <a:off x="4303712" y="1643063"/>
            <a:ext cx="5715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5" name="Shape 925"/>
          <p:cNvSpPr/>
          <p:nvPr/>
        </p:nvSpPr>
        <p:spPr bwMode="auto">
          <a:xfrm>
            <a:off x="4360862" y="2030412"/>
            <a:ext cx="533401"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6" name="Shape 926"/>
          <p:cNvSpPr/>
          <p:nvPr/>
        </p:nvSpPr>
        <p:spPr bwMode="auto">
          <a:xfrm flipH="1">
            <a:off x="4675188" y="2409824"/>
            <a:ext cx="21907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7" name="Shape 927"/>
          <p:cNvSpPr/>
          <p:nvPr/>
        </p:nvSpPr>
        <p:spPr bwMode="auto">
          <a:xfrm flipH="1">
            <a:off x="4618038" y="2797174"/>
            <a:ext cx="57151" cy="388939"/>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8" name="Shape 928"/>
          <p:cNvSpPr/>
          <p:nvPr/>
        </p:nvSpPr>
        <p:spPr bwMode="auto">
          <a:xfrm>
            <a:off x="4618038" y="3186112"/>
            <a:ext cx="7620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29" name="Shape 929"/>
          <p:cNvSpPr/>
          <p:nvPr/>
        </p:nvSpPr>
        <p:spPr bwMode="auto">
          <a:xfrm flipH="1">
            <a:off x="3170238" y="3573462"/>
            <a:ext cx="1524001"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0" name="Shape 930"/>
          <p:cNvSpPr/>
          <p:nvPr/>
        </p:nvSpPr>
        <p:spPr bwMode="auto">
          <a:xfrm>
            <a:off x="3170237" y="3952874"/>
            <a:ext cx="1333501" cy="38735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1" name="Shape 931"/>
          <p:cNvSpPr/>
          <p:nvPr/>
        </p:nvSpPr>
        <p:spPr bwMode="auto">
          <a:xfrm>
            <a:off x="4503738" y="4340224"/>
            <a:ext cx="409576" cy="388939"/>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2" name="Shape 932"/>
          <p:cNvSpPr/>
          <p:nvPr/>
        </p:nvSpPr>
        <p:spPr bwMode="auto">
          <a:xfrm flipH="1">
            <a:off x="4418013" y="4729162"/>
            <a:ext cx="495301"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3" name="Shape 933"/>
          <p:cNvSpPr/>
          <p:nvPr/>
        </p:nvSpPr>
        <p:spPr bwMode="auto">
          <a:xfrm>
            <a:off x="4418013" y="5116512"/>
            <a:ext cx="161926" cy="379412"/>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4" name="Shape 934"/>
          <p:cNvSpPr/>
          <p:nvPr/>
        </p:nvSpPr>
        <p:spPr bwMode="auto">
          <a:xfrm flipH="1">
            <a:off x="4037013" y="5495924"/>
            <a:ext cx="542926" cy="387351"/>
          </a:xfrm>
          <a:prstGeom prst="line">
            <a:avLst/>
          </a:pr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5" name="Shape 935"/>
          <p:cNvSpPr/>
          <p:nvPr/>
        </p:nvSpPr>
        <p:spPr bwMode="auto">
          <a:xfrm rot="5400000">
            <a:off x="3762375" y="1595436"/>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6" name="Shape 936"/>
          <p:cNvSpPr/>
          <p:nvPr/>
        </p:nvSpPr>
        <p:spPr bwMode="auto">
          <a:xfrm rot="5400000">
            <a:off x="3781425" y="1982786"/>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7" name="Shape 937"/>
          <p:cNvSpPr/>
          <p:nvPr/>
        </p:nvSpPr>
        <p:spPr bwMode="auto">
          <a:xfrm rot="5400000">
            <a:off x="4772025" y="2362199"/>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8" name="Shape 938"/>
          <p:cNvSpPr/>
          <p:nvPr/>
        </p:nvSpPr>
        <p:spPr bwMode="auto">
          <a:xfrm rot="5400000">
            <a:off x="4752180" y="2750343"/>
            <a:ext cx="84139"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39" name="Shape 939"/>
          <p:cNvSpPr/>
          <p:nvPr/>
        </p:nvSpPr>
        <p:spPr bwMode="auto">
          <a:xfrm rot="5400000">
            <a:off x="4629150" y="3138486"/>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0" name="Shape 940"/>
          <p:cNvSpPr/>
          <p:nvPr/>
        </p:nvSpPr>
        <p:spPr bwMode="auto">
          <a:xfrm rot="5400000">
            <a:off x="4791075" y="3525836"/>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1" name="Shape 941"/>
          <p:cNvSpPr/>
          <p:nvPr/>
        </p:nvSpPr>
        <p:spPr bwMode="auto">
          <a:xfrm rot="5400000">
            <a:off x="4943475" y="3905249"/>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2" name="Shape 942"/>
          <p:cNvSpPr/>
          <p:nvPr/>
        </p:nvSpPr>
        <p:spPr bwMode="auto">
          <a:xfrm rot="5400000">
            <a:off x="4953000" y="4292599"/>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3" name="Shape 943"/>
          <p:cNvSpPr/>
          <p:nvPr/>
        </p:nvSpPr>
        <p:spPr bwMode="auto">
          <a:xfrm rot="5400000">
            <a:off x="4953000" y="4681536"/>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4" name="Shape 944"/>
          <p:cNvSpPr/>
          <p:nvPr/>
        </p:nvSpPr>
        <p:spPr bwMode="auto">
          <a:xfrm rot="5400000">
            <a:off x="3924300" y="5068886"/>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5" name="Shape 945"/>
          <p:cNvSpPr/>
          <p:nvPr/>
        </p:nvSpPr>
        <p:spPr bwMode="auto">
          <a:xfrm rot="5400000">
            <a:off x="4352925" y="5448299"/>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6" name="Shape 946"/>
          <p:cNvSpPr/>
          <p:nvPr/>
        </p:nvSpPr>
        <p:spPr bwMode="auto">
          <a:xfrm rot="5400000">
            <a:off x="4191000" y="5835649"/>
            <a:ext cx="82551" cy="85727"/>
          </a:xfrm>
          <a:prstGeom prst="ellipse">
            <a:avLst/>
          </a:pr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7" name="Shape 947"/>
          <p:cNvSpPr/>
          <p:nvPr/>
        </p:nvSpPr>
        <p:spPr bwMode="auto">
          <a:xfrm rot="5400000">
            <a:off x="4829176" y="1595437"/>
            <a:ext cx="82551"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8" name="Shape 948"/>
          <p:cNvSpPr/>
          <p:nvPr/>
        </p:nvSpPr>
        <p:spPr bwMode="auto">
          <a:xfrm rot="5400000">
            <a:off x="4791076" y="1982786"/>
            <a:ext cx="82551"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49" name="Shape 949"/>
          <p:cNvSpPr/>
          <p:nvPr/>
        </p:nvSpPr>
        <p:spPr bwMode="auto">
          <a:xfrm rot="5400000">
            <a:off x="5067301" y="2362199"/>
            <a:ext cx="82551" cy="85725"/>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0" name="Shape 950"/>
          <p:cNvSpPr/>
          <p:nvPr/>
        </p:nvSpPr>
        <p:spPr bwMode="auto">
          <a:xfrm rot="5400000">
            <a:off x="4361657" y="2750343"/>
            <a:ext cx="84138"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1" name="Shape 951"/>
          <p:cNvSpPr/>
          <p:nvPr/>
        </p:nvSpPr>
        <p:spPr bwMode="auto">
          <a:xfrm rot="5400000">
            <a:off x="4171951" y="3138486"/>
            <a:ext cx="82551"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2" name="Shape 952"/>
          <p:cNvSpPr/>
          <p:nvPr/>
        </p:nvSpPr>
        <p:spPr bwMode="auto">
          <a:xfrm rot="5400000">
            <a:off x="4991101" y="3525837"/>
            <a:ext cx="82551"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3" name="Shape 953"/>
          <p:cNvSpPr/>
          <p:nvPr/>
        </p:nvSpPr>
        <p:spPr bwMode="auto">
          <a:xfrm rot="5400000">
            <a:off x="5143501" y="3905250"/>
            <a:ext cx="82551" cy="85725"/>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4" name="Shape 954"/>
          <p:cNvSpPr/>
          <p:nvPr/>
        </p:nvSpPr>
        <p:spPr bwMode="auto">
          <a:xfrm rot="5400000">
            <a:off x="4943476" y="4292600"/>
            <a:ext cx="82551" cy="85725"/>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5" name="Shape 955"/>
          <p:cNvSpPr/>
          <p:nvPr/>
        </p:nvSpPr>
        <p:spPr bwMode="auto">
          <a:xfrm rot="5400000">
            <a:off x="5124451" y="4681537"/>
            <a:ext cx="82551"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6" name="Shape 956"/>
          <p:cNvSpPr/>
          <p:nvPr/>
        </p:nvSpPr>
        <p:spPr bwMode="auto">
          <a:xfrm rot="5400000">
            <a:off x="4867276" y="5068887"/>
            <a:ext cx="82551" cy="85726"/>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7" name="Shape 957"/>
          <p:cNvSpPr/>
          <p:nvPr/>
        </p:nvSpPr>
        <p:spPr bwMode="auto">
          <a:xfrm rot="5400000">
            <a:off x="4781551" y="5448300"/>
            <a:ext cx="82551" cy="85725"/>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8" name="Shape 958"/>
          <p:cNvSpPr/>
          <p:nvPr/>
        </p:nvSpPr>
        <p:spPr bwMode="auto">
          <a:xfrm rot="5400000">
            <a:off x="4352926" y="5835650"/>
            <a:ext cx="82551" cy="85725"/>
          </a:xfrm>
          <a:prstGeom prst="rect">
            <a:avLst/>
          </a:prstGeom>
          <a:solidFill>
            <a:srgbClr val="000000"/>
          </a:solidFill>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59" name="Shape 959"/>
          <p:cNvSpPr/>
          <p:nvPr/>
        </p:nvSpPr>
        <p:spPr bwMode="auto">
          <a:xfrm rot="5400000">
            <a:off x="4781550" y="159543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0" name="Shape 960"/>
          <p:cNvSpPr/>
          <p:nvPr/>
        </p:nvSpPr>
        <p:spPr bwMode="auto">
          <a:xfrm rot="5400000">
            <a:off x="4800600" y="1982788"/>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1" name="Shape 961"/>
          <p:cNvSpPr/>
          <p:nvPr/>
        </p:nvSpPr>
        <p:spPr bwMode="auto">
          <a:xfrm rot="5400000">
            <a:off x="4991100" y="2362199"/>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2" name="Shape 962"/>
          <p:cNvSpPr/>
          <p:nvPr/>
        </p:nvSpPr>
        <p:spPr bwMode="auto">
          <a:xfrm rot="5400000">
            <a:off x="3686175" y="2749550"/>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3" name="Shape 963"/>
          <p:cNvSpPr/>
          <p:nvPr/>
        </p:nvSpPr>
        <p:spPr bwMode="auto">
          <a:xfrm rot="5400000">
            <a:off x="4429125" y="3138488"/>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4" name="Shape 964"/>
          <p:cNvSpPr/>
          <p:nvPr/>
        </p:nvSpPr>
        <p:spPr bwMode="auto">
          <a:xfrm rot="5400000">
            <a:off x="3390900" y="352583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5" name="Shape 965"/>
          <p:cNvSpPr/>
          <p:nvPr/>
        </p:nvSpPr>
        <p:spPr bwMode="auto">
          <a:xfrm rot="5400000">
            <a:off x="5133975" y="390525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6" name="Shape 966"/>
          <p:cNvSpPr/>
          <p:nvPr/>
        </p:nvSpPr>
        <p:spPr bwMode="auto">
          <a:xfrm rot="5400000">
            <a:off x="4838700" y="429260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7" name="Shape 967"/>
          <p:cNvSpPr/>
          <p:nvPr/>
        </p:nvSpPr>
        <p:spPr bwMode="auto">
          <a:xfrm rot="5400000">
            <a:off x="5095875" y="468153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8" name="Shape 968"/>
          <p:cNvSpPr/>
          <p:nvPr/>
        </p:nvSpPr>
        <p:spPr bwMode="auto">
          <a:xfrm rot="5400000">
            <a:off x="4629150" y="506888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69" name="Shape 969"/>
          <p:cNvSpPr/>
          <p:nvPr/>
        </p:nvSpPr>
        <p:spPr bwMode="auto">
          <a:xfrm rot="5400000">
            <a:off x="4657725" y="544830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0" name="Shape 970"/>
          <p:cNvSpPr/>
          <p:nvPr/>
        </p:nvSpPr>
        <p:spPr bwMode="auto">
          <a:xfrm rot="5400000">
            <a:off x="3762375" y="583565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solidFill>
            <a:srgbClr val="000000"/>
          </a:solidFill>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1" name="Shape 971"/>
          <p:cNvSpPr/>
          <p:nvPr/>
        </p:nvSpPr>
        <p:spPr bwMode="auto">
          <a:xfrm rot="5400000">
            <a:off x="3657601" y="1595437"/>
            <a:ext cx="82551"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2" name="Shape 972"/>
          <p:cNvSpPr/>
          <p:nvPr/>
        </p:nvSpPr>
        <p:spPr bwMode="auto">
          <a:xfrm rot="5400000">
            <a:off x="3543300" y="1982786"/>
            <a:ext cx="82551"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3" name="Shape 973"/>
          <p:cNvSpPr/>
          <p:nvPr/>
        </p:nvSpPr>
        <p:spPr bwMode="auto">
          <a:xfrm rot="5400000">
            <a:off x="4914901" y="2362199"/>
            <a:ext cx="82551" cy="85725"/>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4" name="Shape 974"/>
          <p:cNvSpPr/>
          <p:nvPr/>
        </p:nvSpPr>
        <p:spPr bwMode="auto">
          <a:xfrm rot="5400000">
            <a:off x="4066382" y="2750343"/>
            <a:ext cx="84138"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5" name="Shape 975"/>
          <p:cNvSpPr/>
          <p:nvPr/>
        </p:nvSpPr>
        <p:spPr bwMode="auto">
          <a:xfrm rot="5400000">
            <a:off x="4181476" y="3138486"/>
            <a:ext cx="82551"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6" name="Shape 976"/>
          <p:cNvSpPr/>
          <p:nvPr/>
        </p:nvSpPr>
        <p:spPr bwMode="auto">
          <a:xfrm rot="5400000">
            <a:off x="3848101" y="3525837"/>
            <a:ext cx="82551"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7" name="Shape 977"/>
          <p:cNvSpPr/>
          <p:nvPr/>
        </p:nvSpPr>
        <p:spPr bwMode="auto">
          <a:xfrm rot="5400000">
            <a:off x="4743451" y="3905250"/>
            <a:ext cx="82551" cy="85725"/>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8" name="Shape 978"/>
          <p:cNvSpPr/>
          <p:nvPr/>
        </p:nvSpPr>
        <p:spPr bwMode="auto">
          <a:xfrm rot="5400000">
            <a:off x="4533901" y="4292600"/>
            <a:ext cx="82551" cy="85725"/>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79" name="Shape 979"/>
          <p:cNvSpPr/>
          <p:nvPr/>
        </p:nvSpPr>
        <p:spPr bwMode="auto">
          <a:xfrm rot="5400000">
            <a:off x="4886326" y="4681537"/>
            <a:ext cx="82551"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0" name="Shape 980"/>
          <p:cNvSpPr/>
          <p:nvPr/>
        </p:nvSpPr>
        <p:spPr bwMode="auto">
          <a:xfrm rot="5400000">
            <a:off x="3743326" y="5068887"/>
            <a:ext cx="82551" cy="85726"/>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1" name="Shape 981"/>
          <p:cNvSpPr/>
          <p:nvPr/>
        </p:nvSpPr>
        <p:spPr bwMode="auto">
          <a:xfrm rot="5400000">
            <a:off x="4048126" y="5448300"/>
            <a:ext cx="82551" cy="85725"/>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2" name="Shape 982"/>
          <p:cNvSpPr/>
          <p:nvPr/>
        </p:nvSpPr>
        <p:spPr bwMode="auto">
          <a:xfrm rot="5400000">
            <a:off x="3381376" y="5835650"/>
            <a:ext cx="82551" cy="85725"/>
          </a:xfrm>
          <a:prstGeom prst="rect">
            <a:avLst/>
          </a:prstGeom>
          <a:ln>
            <a:solidFill>
              <a:srgbClr val="000000"/>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3" name="Shape 983"/>
          <p:cNvSpPr/>
          <p:nvPr/>
        </p:nvSpPr>
        <p:spPr bwMode="auto">
          <a:xfrm rot="5400000">
            <a:off x="4257675" y="159543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4" name="Shape 984"/>
          <p:cNvSpPr/>
          <p:nvPr/>
        </p:nvSpPr>
        <p:spPr bwMode="auto">
          <a:xfrm rot="5400000">
            <a:off x="4314825" y="1982788"/>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5" name="Shape 985"/>
          <p:cNvSpPr/>
          <p:nvPr/>
        </p:nvSpPr>
        <p:spPr bwMode="auto">
          <a:xfrm rot="5400000">
            <a:off x="4848225" y="2362199"/>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6" name="Shape 986"/>
          <p:cNvSpPr/>
          <p:nvPr/>
        </p:nvSpPr>
        <p:spPr bwMode="auto">
          <a:xfrm rot="5400000">
            <a:off x="4629150" y="2749550"/>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7" name="Shape 987"/>
          <p:cNvSpPr/>
          <p:nvPr/>
        </p:nvSpPr>
        <p:spPr bwMode="auto">
          <a:xfrm rot="5400000">
            <a:off x="4572000" y="3138488"/>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8" name="Shape 988"/>
          <p:cNvSpPr/>
          <p:nvPr/>
        </p:nvSpPr>
        <p:spPr bwMode="auto">
          <a:xfrm rot="5400000">
            <a:off x="4648200" y="352583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89" name="Shape 989"/>
          <p:cNvSpPr/>
          <p:nvPr/>
        </p:nvSpPr>
        <p:spPr bwMode="auto">
          <a:xfrm rot="5400000">
            <a:off x="3124200" y="390525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90" name="Shape 990"/>
          <p:cNvSpPr/>
          <p:nvPr/>
        </p:nvSpPr>
        <p:spPr bwMode="auto">
          <a:xfrm rot="5400000">
            <a:off x="4457700" y="429260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91" name="Shape 991"/>
          <p:cNvSpPr/>
          <p:nvPr/>
        </p:nvSpPr>
        <p:spPr bwMode="auto">
          <a:xfrm rot="5400000">
            <a:off x="4867274" y="468153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92" name="Shape 992"/>
          <p:cNvSpPr/>
          <p:nvPr/>
        </p:nvSpPr>
        <p:spPr bwMode="auto">
          <a:xfrm rot="5400000">
            <a:off x="4371975" y="5068887"/>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93" name="Shape 993"/>
          <p:cNvSpPr/>
          <p:nvPr/>
        </p:nvSpPr>
        <p:spPr bwMode="auto">
          <a:xfrm rot="5400000">
            <a:off x="4533900" y="544830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94" name="Shape 994"/>
          <p:cNvSpPr/>
          <p:nvPr/>
        </p:nvSpPr>
        <p:spPr bwMode="auto">
          <a:xfrm rot="5400000">
            <a:off x="3990975" y="5835651"/>
            <a:ext cx="92075" cy="95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lnTo>
                  <a:pt x="10800" y="0"/>
                </a:lnTo>
                <a:close/>
              </a:path>
            </a:pathLst>
          </a:custGeom>
          <a:ln>
            <a:solidFill>
              <a:srgbClr val="00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995" name="Shape 995"/>
          <p:cNvSpPr/>
          <p:nvPr/>
        </p:nvSpPr>
        <p:spPr bwMode="auto">
          <a:xfrm>
            <a:off x="900112" y="1557337"/>
            <a:ext cx="2151063" cy="147831"/>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Reading pseudo- &amp; nonwords </a:t>
            </a:r>
            <a:endParaRPr/>
          </a:p>
        </p:txBody>
      </p:sp>
      <p:sp>
        <p:nvSpPr>
          <p:cNvPr id="996" name="Shape 996"/>
          <p:cNvSpPr/>
          <p:nvPr/>
        </p:nvSpPr>
        <p:spPr bwMode="auto">
          <a:xfrm>
            <a:off x="2257425" y="1970882"/>
            <a:ext cx="470886"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Piglatin</a:t>
            </a:r>
            <a:endParaRPr sz="1100" b="0" i="0" u="none" strike="noStrike" cap="none" spc="0">
              <a:ln>
                <a:noFill/>
              </a:ln>
              <a:solidFill>
                <a:srgbClr val="000000"/>
              </a:solidFill>
              <a:latin typeface="Arial"/>
              <a:cs typeface="Arial"/>
            </a:endParaRPr>
          </a:p>
        </p:txBody>
      </p:sp>
      <p:sp>
        <p:nvSpPr>
          <p:cNvPr id="997" name="Shape 997"/>
          <p:cNvSpPr/>
          <p:nvPr/>
        </p:nvSpPr>
        <p:spPr bwMode="auto">
          <a:xfrm>
            <a:off x="1247775" y="2322513"/>
            <a:ext cx="1743807" cy="147830"/>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Auditory short-term memory</a:t>
            </a:r>
            <a:endParaRPr/>
          </a:p>
        </p:txBody>
      </p:sp>
      <p:sp>
        <p:nvSpPr>
          <p:cNvPr id="998" name="Shape 998"/>
          <p:cNvSpPr/>
          <p:nvPr/>
        </p:nvSpPr>
        <p:spPr bwMode="auto">
          <a:xfrm>
            <a:off x="1331912" y="2708275"/>
            <a:ext cx="1733551"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Lexical decision speed</a:t>
            </a:r>
            <a:endParaRPr/>
          </a:p>
        </p:txBody>
      </p:sp>
      <p:sp>
        <p:nvSpPr>
          <p:cNvPr id="999" name="Shape 999"/>
          <p:cNvSpPr/>
          <p:nvPr/>
        </p:nvSpPr>
        <p:spPr bwMode="auto">
          <a:xfrm>
            <a:off x="1403350" y="3068638"/>
            <a:ext cx="1636714"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Orthographic reading</a:t>
            </a:r>
            <a:endParaRPr/>
          </a:p>
        </p:txBody>
      </p:sp>
      <p:sp>
        <p:nvSpPr>
          <p:cNvPr id="1000" name="Shape 1000"/>
          <p:cNvSpPr/>
          <p:nvPr/>
        </p:nvSpPr>
        <p:spPr bwMode="auto">
          <a:xfrm>
            <a:off x="1187450" y="3429000"/>
            <a:ext cx="1906589"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Lexical decision accuracy</a:t>
            </a:r>
            <a:endParaRPr/>
          </a:p>
        </p:txBody>
      </p:sp>
      <p:sp>
        <p:nvSpPr>
          <p:cNvPr id="1001" name="Shape 1001"/>
          <p:cNvSpPr/>
          <p:nvPr/>
        </p:nvSpPr>
        <p:spPr bwMode="auto">
          <a:xfrm>
            <a:off x="1835150" y="3860800"/>
            <a:ext cx="1155699"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Segmentation</a:t>
            </a:r>
            <a:endParaRPr/>
          </a:p>
        </p:txBody>
      </p:sp>
      <p:sp>
        <p:nvSpPr>
          <p:cNvPr id="1002" name="Shape 1002"/>
          <p:cNvSpPr/>
          <p:nvPr/>
        </p:nvSpPr>
        <p:spPr bwMode="auto">
          <a:xfrm>
            <a:off x="1908175" y="4292600"/>
            <a:ext cx="893763"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Naming, serial</a:t>
            </a:r>
            <a:endParaRPr/>
          </a:p>
        </p:txBody>
      </p:sp>
      <p:sp>
        <p:nvSpPr>
          <p:cNvPr id="1003" name="Shape 1003"/>
          <p:cNvSpPr/>
          <p:nvPr/>
        </p:nvSpPr>
        <p:spPr bwMode="auto">
          <a:xfrm>
            <a:off x="1895474" y="4643437"/>
            <a:ext cx="1060928" cy="147831"/>
          </a:xfrm>
          <a:prstGeom prst="rect">
            <a:avLst/>
          </a:prstGeom>
          <a:ln w="12700">
            <a:miter lim="400000"/>
          </a:ln>
        </p:spPr>
        <p:txBody>
          <a:bodyPr wrap="none"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Naming, singular</a:t>
            </a:r>
            <a:endParaRPr/>
          </a:p>
        </p:txBody>
      </p:sp>
      <p:sp>
        <p:nvSpPr>
          <p:cNvPr id="1004" name="Shape 1004"/>
          <p:cNvSpPr/>
          <p:nvPr/>
        </p:nvSpPr>
        <p:spPr bwMode="auto">
          <a:xfrm>
            <a:off x="1908175" y="5013325"/>
            <a:ext cx="1098550"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Spelling errors</a:t>
            </a:r>
            <a:endParaRPr/>
          </a:p>
        </p:txBody>
      </p:sp>
      <p:sp>
        <p:nvSpPr>
          <p:cNvPr id="1005" name="Shape 1005"/>
          <p:cNvSpPr/>
          <p:nvPr/>
        </p:nvSpPr>
        <p:spPr bwMode="auto">
          <a:xfrm>
            <a:off x="1763713" y="5373687"/>
            <a:ext cx="1223963" cy="147831"/>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Reading errors</a:t>
            </a:r>
            <a:endParaRPr/>
          </a:p>
        </p:txBody>
      </p:sp>
      <p:sp>
        <p:nvSpPr>
          <p:cNvPr id="1006" name="Shape 1006"/>
          <p:cNvSpPr/>
          <p:nvPr/>
        </p:nvSpPr>
        <p:spPr bwMode="auto">
          <a:xfrm>
            <a:off x="1763713" y="5734050"/>
            <a:ext cx="1212851" cy="147830"/>
          </a:xfrm>
          <a:prstGeom prst="rect">
            <a:avLst/>
          </a:prstGeom>
          <a:ln w="12700">
            <a:miter lim="400000"/>
          </a:ln>
        </p:spPr>
        <p:txBody>
          <a:bodyPr lIns="0" tIns="0" rIns="0" bIns="0">
            <a:spAutoFit/>
          </a:bodyPr>
          <a:lstStyle>
            <a:lvl1pPr>
              <a:defRPr sz="11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100" b="0" i="0" u="none" strike="noStrike" cap="none" spc="0">
                <a:ln>
                  <a:noFill/>
                </a:ln>
                <a:solidFill>
                  <a:srgbClr val="000000"/>
                </a:solidFill>
                <a:latin typeface="Arial"/>
                <a:cs typeface="Arial"/>
              </a:rPr>
              <a:t>Reading speed</a:t>
            </a:r>
            <a:endParaRPr/>
          </a:p>
        </p:txBody>
      </p:sp>
      <p:sp>
        <p:nvSpPr>
          <p:cNvPr id="1007" name="Shape 1007"/>
          <p:cNvSpPr/>
          <p:nvPr/>
        </p:nvSpPr>
        <p:spPr bwMode="auto">
          <a:xfrm>
            <a:off x="467544" y="304800"/>
            <a:ext cx="8676456" cy="338554"/>
          </a:xfrm>
          <a:prstGeom prst="rect">
            <a:avLst/>
          </a:prstGeom>
          <a:ln w="12700">
            <a:miter lim="400000"/>
          </a:ln>
        </p:spPr>
        <p:txBody>
          <a:bodyPr lIns="45719" rIns="45719">
            <a:spAutoFit/>
          </a:bodyPr>
          <a:lstStyle/>
          <a:p>
            <a:pPr marL="0" marR="0" lvl="0" indent="0" algn="l" defTabSz="914400">
              <a:lnSpc>
                <a:spcPct val="100000"/>
              </a:lnSpc>
              <a:spcBef>
                <a:spcPts val="0"/>
              </a:spcBef>
              <a:spcAft>
                <a:spcPts val="0"/>
              </a:spcAft>
              <a:buClrTx/>
              <a:buSzTx/>
              <a:buFontTx/>
              <a:buNone/>
              <a:defRPr sz="1500" b="1">
                <a:latin typeface="Arial"/>
                <a:ea typeface="Arial"/>
                <a:cs typeface="Arial"/>
              </a:defRPr>
            </a:pPr>
            <a:r>
              <a:rPr sz="1600" b="1" i="0" u="none" strike="noStrike" cap="none" spc="0">
                <a:ln>
                  <a:noFill/>
                </a:ln>
                <a:solidFill>
                  <a:srgbClr val="000000"/>
                </a:solidFill>
                <a:latin typeface="Arial"/>
                <a:cs typeface="Arial"/>
              </a:rPr>
              <a:t>T</a:t>
            </a:r>
            <a:r>
              <a:rPr sz="1600" b="1" i="0" u="none" strike="noStrike" cap="none" spc="0">
                <a:ln>
                  <a:noFill/>
                </a:ln>
                <a:solidFill>
                  <a:srgbClr val="000000"/>
                </a:solidFill>
                <a:latin typeface="Times New Roman"/>
                <a:ea typeface="Times New Roman"/>
                <a:cs typeface="Times New Roman"/>
              </a:rPr>
              <a:t>he mean skill profiles of subgroups the parents with dyslexia </a:t>
            </a:r>
            <a:r>
              <a:rPr sz="1600" b="1" i="0" u="none" strike="noStrike" cap="none" spc="0">
                <a:ln>
                  <a:noFill/>
                </a:ln>
                <a:solidFill>
                  <a:srgbClr val="000000"/>
                </a:solidFill>
                <a:latin typeface="Arial"/>
                <a:cs typeface="Arial"/>
              </a:rPr>
              <a:t>of the to-be-followed children</a:t>
            </a:r>
            <a:endParaRPr/>
          </a:p>
        </p:txBody>
      </p:sp>
      <p:sp>
        <p:nvSpPr>
          <p:cNvPr id="1008" name="Shape 1008"/>
          <p:cNvSpPr/>
          <p:nvPr/>
        </p:nvSpPr>
        <p:spPr bwMode="auto">
          <a:xfrm>
            <a:off x="5364162" y="1052512"/>
            <a:ext cx="3447329" cy="584775"/>
          </a:xfrm>
          <a:prstGeom prst="rect">
            <a:avLst/>
          </a:prstGeom>
          <a:ln w="12700">
            <a:miter lim="400000"/>
          </a:ln>
        </p:spPr>
        <p:txBody>
          <a:bodyPr wrap="square" lIns="45719" rIns="45719">
            <a:spAutoFit/>
          </a:bodyPr>
          <a:lstStyle/>
          <a:p>
            <a:pPr marL="0" marR="0" lvl="0" indent="0" algn="l" defTabSz="914400">
              <a:lnSpc>
                <a:spcPct val="100000"/>
              </a:lnSpc>
              <a:spcBef>
                <a:spcPts val="0"/>
              </a:spcBef>
              <a:spcAft>
                <a:spcPts val="0"/>
              </a:spcAft>
              <a:buClrTx/>
              <a:buSzTx/>
              <a:buFontTx/>
              <a:buNone/>
              <a:defRPr>
                <a:latin typeface="Arial"/>
                <a:ea typeface="Arial"/>
                <a:cs typeface="Arial"/>
              </a:defRPr>
            </a:pPr>
            <a:r>
              <a:rPr sz="1800" b="0" i="0" u="none" strike="noStrike" cap="none" spc="0">
                <a:ln>
                  <a:noFill/>
                </a:ln>
                <a:solidFill>
                  <a:srgbClr val="000000"/>
                </a:solidFill>
                <a:latin typeface="Arial"/>
                <a:cs typeface="Arial"/>
              </a:rPr>
              <a:t>  </a:t>
            </a:r>
            <a:r>
              <a:rPr sz="1400" b="0" i="0" u="none" strike="noStrike" cap="none" spc="0">
                <a:ln>
                  <a:noFill/>
                </a:ln>
                <a:solidFill>
                  <a:srgbClr val="000000"/>
                </a:solidFill>
                <a:latin typeface="Arial"/>
                <a:cs typeface="Arial"/>
              </a:rPr>
              <a:t>z-score scale (mean=0, </a:t>
            </a:r>
            <a:r>
              <a:rPr sz="1400" b="0" i="0" u="none" strike="noStrike" cap="none" spc="0">
                <a:ln>
                  <a:noFill/>
                </a:ln>
                <a:solidFill>
                  <a:srgbClr val="000000"/>
                </a:solidFill>
                <a:latin typeface="Arial"/>
                <a:cs typeface="Arial"/>
              </a:rPr>
              <a:t>sd</a:t>
            </a:r>
            <a:r>
              <a:rPr sz="1400" b="0" i="0" u="none" strike="noStrike" cap="none" spc="0">
                <a:ln>
                  <a:noFill/>
                </a:ln>
                <a:solidFill>
                  <a:srgbClr val="000000"/>
                </a:solidFill>
                <a:latin typeface="Arial"/>
                <a:cs typeface="Arial"/>
              </a:rPr>
              <a:t>=1 </a:t>
            </a:r>
            <a:endParaRPr/>
          </a:p>
          <a:p>
            <a:pPr marL="0" marR="0" lvl="0" indent="0" algn="l" defTabSz="914400">
              <a:lnSpc>
                <a:spcPct val="100000"/>
              </a:lnSpc>
              <a:spcBef>
                <a:spcPts val="0"/>
              </a:spcBef>
              <a:spcAft>
                <a:spcPts val="0"/>
              </a:spcAft>
              <a:buClrTx/>
              <a:buSzTx/>
              <a:buFontTx/>
              <a:buNone/>
              <a:defRPr sz="1200">
                <a:latin typeface="Arial"/>
                <a:ea typeface="Arial"/>
                <a:cs typeface="Arial"/>
              </a:defRPr>
            </a:pPr>
            <a:r>
              <a:rPr sz="1400" b="0" i="0" u="none" strike="noStrike" cap="none" spc="0">
                <a:ln>
                  <a:noFill/>
                </a:ln>
                <a:solidFill>
                  <a:srgbClr val="000000"/>
                </a:solidFill>
                <a:latin typeface="Arial"/>
                <a:cs typeface="Arial"/>
              </a:rPr>
              <a:t>   of the normally reading control parents)</a:t>
            </a:r>
            <a:endParaRPr/>
          </a:p>
        </p:txBody>
      </p:sp>
      <p:sp>
        <p:nvSpPr>
          <p:cNvPr id="1009" name="Shape 1009"/>
          <p:cNvSpPr/>
          <p:nvPr/>
        </p:nvSpPr>
        <p:spPr bwMode="auto">
          <a:xfrm>
            <a:off x="468630" y="700658"/>
            <a:ext cx="297515" cy="338554"/>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r>
              <a:rPr sz="1600" b="0" i="0" u="none" strike="noStrike" cap="none" spc="0">
                <a:ln>
                  <a:noFill/>
                </a:ln>
                <a:solidFill>
                  <a:srgbClr val="FF0000"/>
                </a:solidFill>
                <a:latin typeface="Calibri"/>
              </a:rPr>
              <a:t>）</a:t>
            </a:r>
            <a:endParaRPr/>
          </a:p>
        </p:txBody>
      </p:sp>
      <p:sp>
        <p:nvSpPr>
          <p:cNvPr id="1010" name="Shape 1010"/>
          <p:cNvSpPr/>
          <p:nvPr/>
        </p:nvSpPr>
        <p:spPr bwMode="auto">
          <a:xfrm>
            <a:off x="5458964" y="1601114"/>
            <a:ext cx="271867" cy="307777"/>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r>
              <a:rPr sz="1400" b="0" i="0" u="none" strike="noStrike" cap="none" spc="0">
                <a:ln>
                  <a:noFill/>
                </a:ln>
                <a:solidFill>
                  <a:srgbClr val="FF0000"/>
                </a:solidFill>
                <a:latin typeface="Calibri"/>
              </a:rPr>
              <a:t>）</a:t>
            </a:r>
            <a:endParaRPr/>
          </a:p>
        </p:txBody>
      </p:sp>
      <p:sp>
        <p:nvSpPr>
          <p:cNvPr id="1011" name="Shape 1011"/>
          <p:cNvSpPr/>
          <p:nvPr/>
        </p:nvSpPr>
        <p:spPr bwMode="auto">
          <a:xfrm>
            <a:off x="1956441" y="2081213"/>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12" name="Shape 1012"/>
          <p:cNvSpPr/>
          <p:nvPr/>
        </p:nvSpPr>
        <p:spPr bwMode="auto">
          <a:xfrm>
            <a:off x="1249667" y="1661756"/>
            <a:ext cx="92396" cy="338554"/>
          </a:xfrm>
          <a:prstGeom prst="rect">
            <a:avLst/>
          </a:prstGeom>
          <a:ln w="12700">
            <a:miter lim="400000"/>
          </a:ln>
        </p:spPr>
        <p:txBody>
          <a:bodyPr wrap="none" lIns="45719" rIns="45719">
            <a:spAutoFit/>
          </a:bodyPr>
          <a:lstStyle>
            <a:lvl1pPr>
              <a:defRPr sz="1600"/>
            </a:lvl1pPr>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FF0000"/>
              </a:solidFill>
              <a:latin typeface="Calibri"/>
            </a:endParaRPr>
          </a:p>
        </p:txBody>
      </p:sp>
      <p:sp>
        <p:nvSpPr>
          <p:cNvPr id="1013" name="Shape 1013"/>
          <p:cNvSpPr/>
          <p:nvPr/>
        </p:nvSpPr>
        <p:spPr bwMode="auto">
          <a:xfrm>
            <a:off x="1507925" y="2442396"/>
            <a:ext cx="92396" cy="338554"/>
          </a:xfrm>
          <a:prstGeom prst="rect">
            <a:avLst/>
          </a:prstGeom>
          <a:ln w="12700">
            <a:miter lim="400000"/>
          </a:ln>
        </p:spPr>
        <p:txBody>
          <a:bodyPr wrap="none" lIns="45719" rIns="45719">
            <a:spAutoFit/>
          </a:bodyPr>
          <a:lstStyle>
            <a:lvl1pPr>
              <a:defRPr sz="1600"/>
            </a:lvl1pPr>
          </a:lstStyle>
          <a:p>
            <a:pPr marL="0" marR="0" lvl="0" indent="0" algn="l" defTabSz="914400">
              <a:lnSpc>
                <a:spcPct val="100000"/>
              </a:lnSpc>
              <a:spcBef>
                <a:spcPts val="0"/>
              </a:spcBef>
              <a:spcAft>
                <a:spcPts val="0"/>
              </a:spcAft>
              <a:buClrTx/>
              <a:buSzTx/>
              <a:buFontTx/>
              <a:buNone/>
              <a:defRPr/>
            </a:pPr>
            <a:endParaRPr sz="1600" b="0" i="0" u="none" strike="noStrike" cap="none" spc="0">
              <a:ln>
                <a:noFill/>
              </a:ln>
              <a:solidFill>
                <a:srgbClr val="FF0000"/>
              </a:solidFill>
              <a:latin typeface="Calibri"/>
            </a:endParaRPr>
          </a:p>
        </p:txBody>
      </p:sp>
      <p:sp>
        <p:nvSpPr>
          <p:cNvPr id="1014" name="Shape 1014"/>
          <p:cNvSpPr/>
          <p:nvPr/>
        </p:nvSpPr>
        <p:spPr bwMode="auto">
          <a:xfrm>
            <a:off x="1496197" y="2845418"/>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15" name="Shape 1015"/>
          <p:cNvSpPr/>
          <p:nvPr/>
        </p:nvSpPr>
        <p:spPr bwMode="auto">
          <a:xfrm>
            <a:off x="1685024" y="3161601"/>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16" name="Shape 1016"/>
          <p:cNvSpPr/>
          <p:nvPr/>
        </p:nvSpPr>
        <p:spPr bwMode="auto">
          <a:xfrm>
            <a:off x="1338567" y="3550443"/>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17" name="Shape 1017"/>
          <p:cNvSpPr/>
          <p:nvPr/>
        </p:nvSpPr>
        <p:spPr bwMode="auto">
          <a:xfrm>
            <a:off x="2176449" y="3959625"/>
            <a:ext cx="92396" cy="369332"/>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ndParaRPr>
          </a:p>
        </p:txBody>
      </p:sp>
      <p:sp>
        <p:nvSpPr>
          <p:cNvPr id="1018" name="Shape 1018"/>
          <p:cNvSpPr/>
          <p:nvPr/>
        </p:nvSpPr>
        <p:spPr bwMode="auto">
          <a:xfrm>
            <a:off x="1942624" y="4373562"/>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20" name="Shape 1020"/>
          <p:cNvSpPr/>
          <p:nvPr/>
        </p:nvSpPr>
        <p:spPr bwMode="auto">
          <a:xfrm>
            <a:off x="1903996" y="5117306"/>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21" name="Shape 1021"/>
          <p:cNvSpPr/>
          <p:nvPr/>
        </p:nvSpPr>
        <p:spPr bwMode="auto">
          <a:xfrm>
            <a:off x="1918336" y="5477669"/>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22" name="Shape 1022"/>
          <p:cNvSpPr/>
          <p:nvPr/>
        </p:nvSpPr>
        <p:spPr bwMode="auto">
          <a:xfrm>
            <a:off x="1918336" y="5837237"/>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23" name="Shape 1023"/>
          <p:cNvSpPr/>
          <p:nvPr/>
        </p:nvSpPr>
        <p:spPr bwMode="auto">
          <a:xfrm>
            <a:off x="6611336" y="4476127"/>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24" name="Shape 1024"/>
          <p:cNvSpPr/>
          <p:nvPr/>
        </p:nvSpPr>
        <p:spPr bwMode="auto">
          <a:xfrm>
            <a:off x="6623328" y="4839975"/>
            <a:ext cx="92396" cy="323165"/>
          </a:xfrm>
          <a:prstGeom prst="rect">
            <a:avLst/>
          </a:prstGeom>
          <a:ln w="12700">
            <a:miter lim="400000"/>
          </a:ln>
        </p:spPr>
        <p:txBody>
          <a:bodyPr wrap="none" lIns="45719" rIns="45719">
            <a:spAutoFit/>
          </a:bodyPr>
          <a:lstStyle>
            <a:lvl1pPr>
              <a:defRPr sz="1500"/>
            </a:lvl1pPr>
          </a:lstStyle>
          <a:p>
            <a:pPr marL="0" marR="0" lvl="0" indent="0" algn="l" defTabSz="9144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ndParaRPr>
          </a:p>
        </p:txBody>
      </p:sp>
      <p:sp>
        <p:nvSpPr>
          <p:cNvPr id="1025" name="Shape 1025"/>
          <p:cNvSpPr/>
          <p:nvPr/>
        </p:nvSpPr>
        <p:spPr bwMode="auto">
          <a:xfrm>
            <a:off x="6620897" y="5228911"/>
            <a:ext cx="92396" cy="307777"/>
          </a:xfrm>
          <a:prstGeom prst="rect">
            <a:avLst/>
          </a:prstGeom>
          <a:ln w="12700">
            <a:miter lim="400000"/>
          </a:ln>
        </p:spPr>
        <p:txBody>
          <a:bodyPr wrap="none" lIns="45719" rIns="45719">
            <a:spAutoFit/>
          </a:bodyPr>
          <a:lstStyle>
            <a:lvl1pPr>
              <a:defRPr sz="1400"/>
            </a:lvl1pPr>
          </a:lstStyle>
          <a:p>
            <a:pPr marL="0" marR="0" lvl="0" indent="0" algn="l" defTabSz="914400">
              <a:lnSpc>
                <a:spcPct val="100000"/>
              </a:lnSpc>
              <a:spcBef>
                <a:spcPts val="0"/>
              </a:spcBef>
              <a:spcAft>
                <a:spcPts val="0"/>
              </a:spcAft>
              <a:buClrTx/>
              <a:buSzTx/>
              <a:buFontTx/>
              <a:buNone/>
              <a:defRPr/>
            </a:pPr>
            <a:endParaRPr sz="1400" b="0" i="0" u="none" strike="noStrike" cap="none" spc="0">
              <a:ln>
                <a:noFill/>
              </a:ln>
              <a:solidFill>
                <a:srgbClr val="FF0000"/>
              </a:solidFill>
              <a:latin typeface="Calibri"/>
            </a:endParaRPr>
          </a:p>
        </p:txBody>
      </p:sp>
      <p:sp>
        <p:nvSpPr>
          <p:cNvPr id="1026" name="Shape 1026"/>
          <p:cNvSpPr/>
          <p:nvPr/>
        </p:nvSpPr>
        <p:spPr bwMode="auto">
          <a:xfrm>
            <a:off x="6597201" y="5603684"/>
            <a:ext cx="92396" cy="307777"/>
          </a:xfrm>
          <a:prstGeom prst="rect">
            <a:avLst/>
          </a:prstGeom>
          <a:ln w="12700">
            <a:miter lim="400000"/>
          </a:ln>
        </p:spPr>
        <p:txBody>
          <a:bodyPr wrap="none" lIns="45719" rIns="45719">
            <a:spAutoFit/>
          </a:bodyPr>
          <a:lstStyle>
            <a:lvl1pPr>
              <a:defRPr sz="1400"/>
            </a:lvl1pPr>
          </a:lstStyle>
          <a:p>
            <a:pPr marL="0" marR="0" lvl="0" indent="0" algn="l" defTabSz="914400">
              <a:lnSpc>
                <a:spcPct val="100000"/>
              </a:lnSpc>
              <a:spcBef>
                <a:spcPts val="0"/>
              </a:spcBef>
              <a:spcAft>
                <a:spcPts val="0"/>
              </a:spcAft>
              <a:buClrTx/>
              <a:buSzTx/>
              <a:buFontTx/>
              <a:buNone/>
              <a:defRPr/>
            </a:pPr>
            <a:endParaRPr sz="1400" b="0" i="0" u="none" strike="noStrike" cap="none" spc="0">
              <a:ln>
                <a:noFill/>
              </a:ln>
              <a:solidFill>
                <a:srgbClr val="FF0000"/>
              </a:solidFill>
              <a:latin typeface="Calibri"/>
            </a:endParaRPr>
          </a:p>
        </p:txBody>
      </p:sp>
      <p:sp>
        <p:nvSpPr>
          <p:cNvPr id="1027" name="Shape 1027"/>
          <p:cNvSpPr/>
          <p:nvPr/>
        </p:nvSpPr>
        <p:spPr bwMode="auto">
          <a:xfrm>
            <a:off x="6598092" y="5906555"/>
            <a:ext cx="92396" cy="307777"/>
          </a:xfrm>
          <a:prstGeom prst="rect">
            <a:avLst/>
          </a:prstGeom>
          <a:ln w="12700">
            <a:miter lim="400000"/>
          </a:ln>
        </p:spPr>
        <p:txBody>
          <a:bodyPr wrap="none" lIns="45719" rIns="45719">
            <a:spAutoFit/>
          </a:bodyPr>
          <a:lstStyle>
            <a:lvl1pPr>
              <a:defRPr sz="1400"/>
            </a:lvl1pPr>
          </a:lstStyle>
          <a:p>
            <a:pPr marL="0" marR="0" lvl="0" indent="0" algn="l" defTabSz="914400">
              <a:lnSpc>
                <a:spcPct val="100000"/>
              </a:lnSpc>
              <a:spcBef>
                <a:spcPts val="0"/>
              </a:spcBef>
              <a:spcAft>
                <a:spcPts val="0"/>
              </a:spcAft>
              <a:buClrTx/>
              <a:buSzTx/>
              <a:buFontTx/>
              <a:buNone/>
              <a:defRPr/>
            </a:pPr>
            <a:endParaRPr sz="1400" b="0" i="0" u="none" strike="noStrike" cap="none" spc="0">
              <a:ln>
                <a:noFill/>
              </a:ln>
              <a:solidFill>
                <a:srgbClr val="FF0000"/>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61890" name="Rectangle 2"/>
          <p:cNvSpPr>
            <a:spLocks noChangeArrowheads="1" noGrp="1"/>
          </p:cNvSpPr>
          <p:nvPr>
            <p:ph type="title"/>
          </p:nvPr>
        </p:nvSpPr>
        <p:spPr bwMode="auto">
          <a:xfrm>
            <a:off x="171450" y="122828"/>
            <a:ext cx="8801100" cy="1629771"/>
          </a:xfrm>
        </p:spPr>
        <p:txBody>
          <a:bodyPr>
            <a:normAutofit/>
          </a:bodyPr>
          <a:lstStyle/>
          <a:p>
            <a:pPr>
              <a:defRPr/>
            </a:pPr>
            <a:r>
              <a:rPr lang="en-GB"/>
              <a:t>Heterogeneity of profiles associated with the index parents with dyslexia </a:t>
            </a:r>
            <a:endParaRPr/>
          </a:p>
        </p:txBody>
      </p:sp>
      <p:sp>
        <p:nvSpPr>
          <p:cNvPr id="1061891" name="Rectangle 3"/>
          <p:cNvSpPr>
            <a:spLocks noChangeArrowheads="1" noGrp="1"/>
          </p:cNvSpPr>
          <p:nvPr>
            <p:ph type="body" idx="1"/>
          </p:nvPr>
        </p:nvSpPr>
        <p:spPr bwMode="auto">
          <a:xfrm>
            <a:off x="0" y="1844675"/>
            <a:ext cx="9144000" cy="4464050"/>
          </a:xfrm>
        </p:spPr>
        <p:txBody>
          <a:bodyPr/>
          <a:lstStyle/>
          <a:p>
            <a:pPr>
              <a:defRPr/>
            </a:pPr>
            <a:r>
              <a:rPr lang="fi-FI" sz="2800"/>
              <a:t>The dyslexic parents who are inaccurate and/or slow readers show still substantial between-individual variation of skills - five dissimilar cognitive profiles:  </a:t>
            </a:r>
            <a:endParaRPr/>
          </a:p>
          <a:p>
            <a:pPr lvl="1">
              <a:defRPr/>
            </a:pPr>
            <a:r>
              <a:rPr lang="en-GB" sz="2400"/>
              <a:t>Phonological – poor pseudoword reading</a:t>
            </a:r>
            <a:endParaRPr/>
          </a:p>
          <a:p>
            <a:pPr lvl="1">
              <a:defRPr/>
            </a:pPr>
            <a:r>
              <a:rPr lang="en-GB" sz="2400"/>
              <a:t>Orthographic – slow word recognition</a:t>
            </a:r>
            <a:endParaRPr/>
          </a:p>
          <a:p>
            <a:pPr lvl="1">
              <a:defRPr/>
            </a:pPr>
            <a:r>
              <a:rPr lang="en-GB" sz="2400"/>
              <a:t>Orthographic-semantic – slow/inaccurate lexical decision</a:t>
            </a:r>
            <a:endParaRPr/>
          </a:p>
          <a:p>
            <a:pPr lvl="1">
              <a:defRPr/>
            </a:pPr>
            <a:r>
              <a:rPr lang="en-GB" sz="2400"/>
              <a:t>Multiple – several poorly developed skill domains</a:t>
            </a:r>
            <a:endParaRPr/>
          </a:p>
          <a:p>
            <a:pPr lvl="1">
              <a:defRPr/>
            </a:pPr>
            <a:r>
              <a:rPr lang="en-GB" sz="2400"/>
              <a:t>Segmentation – inability to “hyphenate” words</a:t>
            </a:r>
            <a:endParaRPr/>
          </a:p>
          <a:p>
            <a:pPr lvl="1">
              <a:defRPr/>
            </a:pPr>
            <a:r>
              <a:rPr lang="en-GB" sz="2400"/>
              <a:t>Verbal auditory memory &gt; compensated readers</a:t>
            </a:r>
            <a:endParaRPr/>
          </a:p>
          <a:p>
            <a:pPr lvl="2">
              <a:defRPr/>
            </a:pPr>
            <a:r>
              <a:rPr lang="en-GB" sz="2000"/>
              <a:t>Not used as an inclusion criterion</a:t>
            </a:r>
            <a:endParaRPr/>
          </a:p>
        </p:txBody>
      </p:sp>
      <p:sp>
        <p:nvSpPr>
          <p:cNvPr id="6" name="矩形 5"/>
          <p:cNvSpPr/>
          <p:nvPr/>
        </p:nvSpPr>
        <p:spPr bwMode="auto">
          <a:xfrm>
            <a:off x="285720" y="2847909"/>
            <a:ext cx="9644098" cy="418191"/>
          </a:xfrm>
          <a:prstGeom prst="rect">
            <a:avLst/>
          </a:prstGeom>
        </p:spPr>
        <p:txBody>
          <a:bodyPr wrap="square">
            <a:spAutoFit/>
          </a:bodyPr>
          <a:lstStyle/>
          <a:p>
            <a:pPr>
              <a:lnSpc>
                <a:spcPct val="150000"/>
              </a:lnSpc>
              <a:defRPr/>
            </a:pPr>
            <a:r>
              <a:rPr lang="zh-CN" sz="1600">
                <a:solidFill>
                  <a:srgbClr val="FF0000"/>
                </a:solidFill>
                <a:latin typeface="微软雅黑"/>
                <a:ea typeface="微软雅黑"/>
              </a:rPr>
              <a:t>：</a:t>
            </a:r>
            <a:endParaRPr lang="en-US" sz="1600">
              <a:solidFill>
                <a:srgbClr val="FF0000"/>
              </a:solidFill>
              <a:latin typeface="微软雅黑"/>
              <a:ea typeface="微软雅黑"/>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17" name="Rectangle 2"/>
          <p:cNvSpPr>
            <a:spLocks noChangeArrowheads="1"/>
          </p:cNvSpPr>
          <p:nvPr/>
        </p:nvSpPr>
        <p:spPr bwMode="auto">
          <a:xfrm>
            <a:off x="228600" y="1808014"/>
            <a:ext cx="6230938" cy="3230563"/>
          </a:xfrm>
          <a:prstGeom prst="rect">
            <a:avLst/>
          </a:prstGeom>
          <a:ln w="12700">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fi-FI"/>
          </a:p>
        </p:txBody>
      </p:sp>
      <p:sp>
        <p:nvSpPr>
          <p:cNvPr id="2118" name="Rectangle 3"/>
          <p:cNvSpPr>
            <a:spLocks noChangeArrowheads="1"/>
          </p:cNvSpPr>
          <p:nvPr/>
        </p:nvSpPr>
        <p:spPr bwMode="auto">
          <a:xfrm>
            <a:off x="1543050" y="2025502"/>
            <a:ext cx="1041400" cy="261937"/>
          </a:xfrm>
          <a:prstGeom prst="rect">
            <a:avLst/>
          </a:prstGeom>
          <a:solidFill>
            <a:srgbClr val="FFFFFF"/>
          </a:solidFill>
          <a:ln w="9525">
            <a:noFill/>
            <a:miter lim="800000"/>
            <a:headEnd/>
            <a:tailEnd/>
          </a:ln>
        </p:spPr>
        <p:txBody>
          <a:bodyPr lIns="12700" tIns="12700" rIns="12700" bIns="12700"/>
          <a:lstStyle/>
          <a:p>
            <a:pPr algn="ctr">
              <a:defRPr/>
            </a:pPr>
            <a:r>
              <a:rPr lang="en-US" sz="1400" b="1"/>
              <a:t>I Screening</a:t>
            </a:r>
            <a:endParaRPr/>
          </a:p>
        </p:txBody>
      </p:sp>
      <p:sp>
        <p:nvSpPr>
          <p:cNvPr id="2119" name="Rectangle 4"/>
          <p:cNvSpPr>
            <a:spLocks noChangeArrowheads="1"/>
          </p:cNvSpPr>
          <p:nvPr/>
        </p:nvSpPr>
        <p:spPr bwMode="auto">
          <a:xfrm>
            <a:off x="2757488" y="2025502"/>
            <a:ext cx="1041400" cy="261937"/>
          </a:xfrm>
          <a:prstGeom prst="rect">
            <a:avLst/>
          </a:prstGeom>
          <a:solidFill>
            <a:srgbClr val="FFFFFF"/>
          </a:solidFill>
          <a:ln w="9525">
            <a:solidFill>
              <a:srgbClr val="FFFFFF"/>
            </a:solidFill>
            <a:miter lim="800000"/>
            <a:headEnd/>
            <a:tailEnd/>
          </a:ln>
        </p:spPr>
        <p:txBody>
          <a:bodyPr lIns="12700" tIns="12700" rIns="12700" bIns="12700"/>
          <a:lstStyle/>
          <a:p>
            <a:pPr algn="ctr">
              <a:defRPr/>
            </a:pPr>
            <a:r>
              <a:rPr lang="en-US" sz="1400" b="1"/>
              <a:t>II Screening</a:t>
            </a:r>
            <a:endParaRPr/>
          </a:p>
        </p:txBody>
      </p:sp>
      <p:sp>
        <p:nvSpPr>
          <p:cNvPr id="2120" name="Rectangle 5"/>
          <p:cNvSpPr>
            <a:spLocks noChangeArrowheads="1"/>
          </p:cNvSpPr>
          <p:nvPr/>
        </p:nvSpPr>
        <p:spPr bwMode="auto">
          <a:xfrm>
            <a:off x="3971925" y="2025502"/>
            <a:ext cx="1042988" cy="261937"/>
          </a:xfrm>
          <a:prstGeom prst="rect">
            <a:avLst/>
          </a:prstGeom>
          <a:solidFill>
            <a:srgbClr val="FFFFFF"/>
          </a:solidFill>
          <a:ln w="9525">
            <a:solidFill>
              <a:srgbClr val="FFFFFF"/>
            </a:solidFill>
            <a:miter lim="800000"/>
            <a:headEnd/>
            <a:tailEnd/>
          </a:ln>
        </p:spPr>
        <p:txBody>
          <a:bodyPr lIns="12700" tIns="12700" rIns="12700" bIns="12700"/>
          <a:lstStyle/>
          <a:p>
            <a:pPr algn="ctr">
              <a:defRPr/>
            </a:pPr>
            <a:r>
              <a:rPr lang="en-US" sz="1400" b="1"/>
              <a:t>III Screening</a:t>
            </a:r>
            <a:endParaRPr/>
          </a:p>
        </p:txBody>
      </p:sp>
      <p:sp>
        <p:nvSpPr>
          <p:cNvPr id="2121" name="Rectangle 6"/>
          <p:cNvSpPr>
            <a:spLocks noChangeArrowheads="1"/>
          </p:cNvSpPr>
          <p:nvPr/>
        </p:nvSpPr>
        <p:spPr bwMode="auto">
          <a:xfrm>
            <a:off x="1550988" y="2327127"/>
            <a:ext cx="1041400" cy="2449512"/>
          </a:xfrm>
          <a:prstGeom prst="rect">
            <a:avLst/>
          </a:prstGeom>
          <a:solidFill>
            <a:srgbClr val="FFFFFF"/>
          </a:solidFill>
          <a:ln w="12700">
            <a:solidFill>
              <a:srgbClr val="000000"/>
            </a:solidFill>
            <a:miter lim="800000"/>
            <a:headEnd/>
            <a:tailEnd/>
          </a:ln>
        </p:spPr>
        <p:txBody>
          <a:bodyPr lIns="12700" tIns="86400" rIns="12700" bIns="12700"/>
          <a:lstStyle/>
          <a:p>
            <a:pPr algn="ctr">
              <a:defRPr/>
            </a:pPr>
            <a:endParaRPr lang="en-US" sz="1200"/>
          </a:p>
          <a:p>
            <a:pPr algn="ctr">
              <a:defRPr/>
            </a:pPr>
            <a:endParaRPr lang="en-US" sz="1200"/>
          </a:p>
          <a:p>
            <a:pPr algn="ctr">
              <a:defRPr/>
            </a:pPr>
            <a:r>
              <a:rPr lang="en-US" sz="1300" b="1"/>
              <a:t>Short questionnaire administered at the maternity clinics</a:t>
            </a:r>
            <a:endParaRPr/>
          </a:p>
          <a:p>
            <a:pPr algn="ctr">
              <a:defRPr/>
            </a:pPr>
            <a:endParaRPr lang="en-US" sz="1200"/>
          </a:p>
          <a:p>
            <a:pPr algn="ctr">
              <a:defRPr/>
            </a:pPr>
            <a:r>
              <a:rPr lang="en-US" sz="1300" b="1"/>
              <a:t>N=8427 parents</a:t>
            </a:r>
            <a:endParaRPr/>
          </a:p>
          <a:p>
            <a:pPr algn="ctr">
              <a:defRPr/>
            </a:pPr>
            <a:endParaRPr lang="en-US" sz="1400"/>
          </a:p>
        </p:txBody>
      </p:sp>
      <p:sp>
        <p:nvSpPr>
          <p:cNvPr id="2122" name="Rectangle 7"/>
          <p:cNvSpPr>
            <a:spLocks noChangeArrowheads="1"/>
          </p:cNvSpPr>
          <p:nvPr/>
        </p:nvSpPr>
        <p:spPr bwMode="auto">
          <a:xfrm>
            <a:off x="2757488" y="2498577"/>
            <a:ext cx="1041400" cy="2190750"/>
          </a:xfrm>
          <a:prstGeom prst="rect">
            <a:avLst/>
          </a:prstGeom>
          <a:solidFill>
            <a:srgbClr val="FFFFFF"/>
          </a:solidFill>
          <a:ln w="12700">
            <a:solidFill>
              <a:srgbClr val="000000"/>
            </a:solidFill>
            <a:miter lim="800000"/>
            <a:headEnd/>
            <a:tailEnd/>
          </a:ln>
        </p:spPr>
        <p:txBody>
          <a:bodyPr lIns="12700" tIns="12700" rIns="12700" bIns="12700"/>
          <a:lstStyle/>
          <a:p>
            <a:pPr>
              <a:defRPr/>
            </a:pPr>
            <a:endParaRPr lang="en-US" sz="1200"/>
          </a:p>
          <a:p>
            <a:pPr algn="ctr">
              <a:defRPr/>
            </a:pPr>
            <a:endParaRPr lang="en-US" sz="1000" b="1"/>
          </a:p>
          <a:p>
            <a:pPr algn="ctr">
              <a:defRPr/>
            </a:pPr>
            <a:r>
              <a:rPr lang="en-US" sz="1300" b="1"/>
              <a:t>Compre-hensive</a:t>
            </a:r>
            <a:endParaRPr/>
          </a:p>
          <a:p>
            <a:pPr algn="ctr">
              <a:defRPr/>
            </a:pPr>
            <a:r>
              <a:rPr lang="en-US" sz="1300" b="1"/>
              <a:t>questionnaire</a:t>
            </a:r>
            <a:endParaRPr/>
          </a:p>
          <a:p>
            <a:pPr algn="ctr">
              <a:defRPr/>
            </a:pPr>
            <a:endParaRPr lang="en-US" sz="1100" b="1"/>
          </a:p>
          <a:p>
            <a:pPr algn="ctr">
              <a:defRPr/>
            </a:pPr>
            <a:endParaRPr lang="en-US" sz="1100" b="1"/>
          </a:p>
          <a:p>
            <a:pPr algn="ctr">
              <a:defRPr/>
            </a:pPr>
            <a:endParaRPr lang="en-US" sz="1000"/>
          </a:p>
          <a:p>
            <a:pPr algn="ctr">
              <a:defRPr/>
            </a:pPr>
            <a:endParaRPr lang="en-US" sz="1000"/>
          </a:p>
          <a:p>
            <a:pPr algn="ctr">
              <a:defRPr/>
            </a:pPr>
            <a:r>
              <a:rPr lang="en-US" sz="1300" b="1"/>
              <a:t>N=3146 parents</a:t>
            </a:r>
            <a:endParaRPr lang="en-US" sz="1100"/>
          </a:p>
        </p:txBody>
      </p:sp>
      <p:sp>
        <p:nvSpPr>
          <p:cNvPr id="2123" name="Rectangle 8"/>
          <p:cNvSpPr>
            <a:spLocks noChangeArrowheads="1"/>
          </p:cNvSpPr>
          <p:nvPr/>
        </p:nvSpPr>
        <p:spPr bwMode="auto">
          <a:xfrm>
            <a:off x="3971925" y="2666852"/>
            <a:ext cx="1041400" cy="1933575"/>
          </a:xfrm>
          <a:prstGeom prst="rect">
            <a:avLst/>
          </a:prstGeom>
          <a:solidFill>
            <a:srgbClr val="FFFFFF"/>
          </a:solidFill>
          <a:ln w="12700">
            <a:solidFill>
              <a:srgbClr val="000000"/>
            </a:solidFill>
            <a:miter lim="800000"/>
            <a:headEnd/>
            <a:tailEnd/>
          </a:ln>
        </p:spPr>
        <p:txBody>
          <a:bodyPr lIns="12700" tIns="86400" rIns="12700" bIns="12700"/>
          <a:lstStyle/>
          <a:p>
            <a:pPr algn="ctr">
              <a:defRPr/>
            </a:pPr>
            <a:endParaRPr lang="en-US" sz="1200" b="1"/>
          </a:p>
          <a:p>
            <a:pPr algn="ctr">
              <a:defRPr/>
            </a:pPr>
            <a:r>
              <a:rPr lang="en-US" sz="1300" b="1"/>
              <a:t>Assessment of parents’ reading and spelling skills</a:t>
            </a:r>
            <a:endParaRPr/>
          </a:p>
          <a:p>
            <a:pPr algn="ctr">
              <a:defRPr/>
            </a:pPr>
            <a:endParaRPr lang="en-US" sz="1000" b="1"/>
          </a:p>
          <a:p>
            <a:pPr algn="ctr">
              <a:defRPr/>
            </a:pPr>
            <a:endParaRPr lang="en-US" sz="1000" b="1"/>
          </a:p>
          <a:p>
            <a:pPr algn="ctr">
              <a:defRPr/>
            </a:pPr>
            <a:r>
              <a:rPr lang="en-US" sz="1300" b="1"/>
              <a:t>N=410 </a:t>
            </a:r>
            <a:endParaRPr/>
          </a:p>
          <a:p>
            <a:pPr algn="ctr">
              <a:defRPr/>
            </a:pPr>
            <a:r>
              <a:rPr lang="en-US" sz="1300" b="1"/>
              <a:t>parents</a:t>
            </a:r>
            <a:endParaRPr lang="en-US" sz="1600"/>
          </a:p>
        </p:txBody>
      </p:sp>
      <p:sp>
        <p:nvSpPr>
          <p:cNvPr id="2124" name="Rectangle 9"/>
          <p:cNvSpPr>
            <a:spLocks noChangeArrowheads="1"/>
          </p:cNvSpPr>
          <p:nvPr/>
        </p:nvSpPr>
        <p:spPr bwMode="auto">
          <a:xfrm>
            <a:off x="5256213" y="2506514"/>
            <a:ext cx="1057275" cy="1103313"/>
          </a:xfrm>
          <a:prstGeom prst="rect">
            <a:avLst/>
          </a:prstGeom>
          <a:solidFill>
            <a:srgbClr val="FFFFFF"/>
          </a:solidFill>
          <a:ln w="12700">
            <a:solidFill>
              <a:srgbClr val="0000FF"/>
            </a:solidFill>
            <a:miter lim="800000"/>
            <a:headEnd/>
            <a:tailEnd/>
          </a:ln>
        </p:spPr>
        <p:txBody>
          <a:bodyPr lIns="12700" tIns="12700" rIns="12700" bIns="12700"/>
          <a:lstStyle/>
          <a:p>
            <a:pPr algn="ctr">
              <a:defRPr/>
            </a:pPr>
            <a:r>
              <a:rPr lang="en-US" sz="1400" b="1"/>
              <a:t>AT-RISK GROUP</a:t>
            </a:r>
            <a:endParaRPr/>
          </a:p>
          <a:p>
            <a:pPr algn="ctr">
              <a:defRPr/>
            </a:pPr>
            <a:endParaRPr lang="en-US" sz="1400" b="1"/>
          </a:p>
          <a:p>
            <a:pPr algn="ctr">
              <a:defRPr/>
            </a:pPr>
            <a:r>
              <a:rPr lang="en-US" sz="1400" b="1"/>
              <a:t>N=117 </a:t>
            </a:r>
            <a:endParaRPr/>
          </a:p>
          <a:p>
            <a:pPr algn="ctr">
              <a:defRPr/>
            </a:pPr>
            <a:r>
              <a:rPr lang="en-US" sz="1400" b="1"/>
              <a:t>infants</a:t>
            </a:r>
            <a:endParaRPr lang="en-US" sz="1600" b="1"/>
          </a:p>
        </p:txBody>
      </p:sp>
      <p:sp>
        <p:nvSpPr>
          <p:cNvPr id="2125" name="Rectangle 10"/>
          <p:cNvSpPr>
            <a:spLocks noChangeArrowheads="1"/>
          </p:cNvSpPr>
          <p:nvPr/>
        </p:nvSpPr>
        <p:spPr bwMode="auto">
          <a:xfrm>
            <a:off x="5256213" y="3762227"/>
            <a:ext cx="1065212" cy="1187450"/>
          </a:xfrm>
          <a:prstGeom prst="rect">
            <a:avLst/>
          </a:prstGeom>
          <a:solidFill>
            <a:srgbClr val="FFFFFF"/>
          </a:solidFill>
          <a:ln w="12700">
            <a:solidFill>
              <a:srgbClr val="FF0000"/>
            </a:solidFill>
            <a:miter lim="800000"/>
            <a:headEnd/>
            <a:tailEnd/>
          </a:ln>
        </p:spPr>
        <p:txBody>
          <a:bodyPr lIns="12700" tIns="12700" rIns="12700" bIns="12700"/>
          <a:lstStyle/>
          <a:p>
            <a:pPr algn="ctr">
              <a:defRPr/>
            </a:pPr>
            <a:r>
              <a:rPr lang="en-US" sz="1400" b="1"/>
              <a:t>CONTROL GROUP</a:t>
            </a:r>
            <a:endParaRPr/>
          </a:p>
          <a:p>
            <a:pPr algn="ctr">
              <a:defRPr/>
            </a:pPr>
            <a:endParaRPr lang="en-US" sz="1400" b="1"/>
          </a:p>
          <a:p>
            <a:pPr algn="ctr">
              <a:defRPr/>
            </a:pPr>
            <a:r>
              <a:rPr lang="en-US" sz="1400" b="1"/>
              <a:t>N=105 </a:t>
            </a:r>
            <a:endParaRPr/>
          </a:p>
          <a:p>
            <a:pPr algn="ctr">
              <a:defRPr/>
            </a:pPr>
            <a:r>
              <a:rPr lang="en-US" sz="1400" b="1"/>
              <a:t>infants</a:t>
            </a:r>
            <a:endParaRPr/>
          </a:p>
        </p:txBody>
      </p:sp>
      <p:sp>
        <p:nvSpPr>
          <p:cNvPr id="2126" name="Line 11"/>
          <p:cNvSpPr>
            <a:spLocks noChangeShapeType="1"/>
          </p:cNvSpPr>
          <p:nvPr/>
        </p:nvSpPr>
        <p:spPr bwMode="auto">
          <a:xfrm>
            <a:off x="2582863" y="3674914"/>
            <a:ext cx="173037" cy="0"/>
          </a:xfrm>
          <a:prstGeom prst="line">
            <a:avLst/>
          </a:prstGeom>
          <a:noFill/>
          <a:ln w="38100">
            <a:solidFill>
              <a:srgbClr val="000000"/>
            </a:solidFill>
            <a:round/>
            <a:headEnd type="none" w="sm" len="sm"/>
            <a:tailEnd type="triangle" w="sm" len="sm"/>
          </a:ln>
        </p:spPr>
        <p:txBody>
          <a:bodyPr/>
          <a:lstStyle/>
          <a:p>
            <a:pPr>
              <a:defRPr/>
            </a:pPr>
            <a:endParaRPr lang="fi-FI"/>
          </a:p>
        </p:txBody>
      </p:sp>
      <p:sp>
        <p:nvSpPr>
          <p:cNvPr id="2127" name="Line 12"/>
          <p:cNvSpPr>
            <a:spLocks noChangeShapeType="1"/>
          </p:cNvSpPr>
          <p:nvPr/>
        </p:nvSpPr>
        <p:spPr bwMode="auto">
          <a:xfrm>
            <a:off x="3798888" y="3674914"/>
            <a:ext cx="173037" cy="0"/>
          </a:xfrm>
          <a:prstGeom prst="line">
            <a:avLst/>
          </a:prstGeom>
          <a:noFill/>
          <a:ln w="38100">
            <a:solidFill>
              <a:srgbClr val="000000"/>
            </a:solidFill>
            <a:round/>
            <a:headEnd type="none" w="sm" len="sm"/>
            <a:tailEnd type="triangle" w="sm" len="sm"/>
          </a:ln>
        </p:spPr>
        <p:txBody>
          <a:bodyPr/>
          <a:lstStyle/>
          <a:p>
            <a:pPr>
              <a:defRPr/>
            </a:pPr>
            <a:endParaRPr lang="fi-FI"/>
          </a:p>
        </p:txBody>
      </p:sp>
      <p:sp>
        <p:nvSpPr>
          <p:cNvPr id="2128" name="Line 13"/>
          <p:cNvSpPr>
            <a:spLocks noChangeShapeType="1"/>
          </p:cNvSpPr>
          <p:nvPr/>
        </p:nvSpPr>
        <p:spPr bwMode="auto">
          <a:xfrm flipV="1">
            <a:off x="5006975" y="3381227"/>
            <a:ext cx="249238" cy="342900"/>
          </a:xfrm>
          <a:prstGeom prst="line">
            <a:avLst/>
          </a:prstGeom>
          <a:noFill/>
          <a:ln w="38100">
            <a:solidFill>
              <a:srgbClr val="000000"/>
            </a:solidFill>
            <a:round/>
            <a:headEnd type="none" w="sm" len="sm"/>
            <a:tailEnd type="triangle" w="sm" len="sm"/>
          </a:ln>
        </p:spPr>
        <p:txBody>
          <a:bodyPr/>
          <a:lstStyle/>
          <a:p>
            <a:pPr>
              <a:defRPr/>
            </a:pPr>
            <a:endParaRPr lang="fi-FI"/>
          </a:p>
        </p:txBody>
      </p:sp>
      <p:sp>
        <p:nvSpPr>
          <p:cNvPr id="2129" name="Line 14"/>
          <p:cNvSpPr>
            <a:spLocks noChangeShapeType="1"/>
          </p:cNvSpPr>
          <p:nvPr/>
        </p:nvSpPr>
        <p:spPr bwMode="auto">
          <a:xfrm>
            <a:off x="5006975" y="3708252"/>
            <a:ext cx="249238" cy="274637"/>
          </a:xfrm>
          <a:prstGeom prst="line">
            <a:avLst/>
          </a:prstGeom>
          <a:noFill/>
          <a:ln w="38100">
            <a:solidFill>
              <a:srgbClr val="000000"/>
            </a:solidFill>
            <a:round/>
            <a:headEnd type="none" w="sm" len="sm"/>
            <a:tailEnd type="triangle" w="sm" len="sm"/>
          </a:ln>
        </p:spPr>
        <p:txBody>
          <a:bodyPr/>
          <a:lstStyle/>
          <a:p>
            <a:pPr>
              <a:defRPr/>
            </a:pPr>
            <a:endParaRPr lang="fi-FI"/>
          </a:p>
        </p:txBody>
      </p:sp>
      <p:sp>
        <p:nvSpPr>
          <p:cNvPr id="2130" name="Text Box 15"/>
          <p:cNvSpPr txBox="1">
            <a:spLocks noChangeArrowheads="1"/>
          </p:cNvSpPr>
          <p:nvPr/>
        </p:nvSpPr>
        <p:spPr bwMode="auto">
          <a:xfrm>
            <a:off x="325438" y="1982639"/>
            <a:ext cx="1041400" cy="2881312"/>
          </a:xfrm>
          <a:prstGeom prst="rect">
            <a:avLst/>
          </a:prstGeom>
          <a:solidFill>
            <a:srgbClr val="FFFFFF"/>
          </a:solidFill>
          <a:ln w="12700">
            <a:solidFill>
              <a:srgbClr val="000000"/>
            </a:solidFill>
            <a:miter lim="800000"/>
            <a:headEnd/>
            <a:tailEnd/>
          </a:ln>
        </p:spPr>
        <p:txBody>
          <a:bodyPr/>
          <a:lstStyle/>
          <a:p>
            <a:pPr algn="ctr">
              <a:defRPr/>
            </a:pPr>
            <a:endParaRPr lang="en-US" sz="1400" b="1"/>
          </a:p>
          <a:p>
            <a:pPr algn="ctr">
              <a:defRPr/>
            </a:pPr>
            <a:endParaRPr lang="en-US" sz="1400" b="1"/>
          </a:p>
          <a:p>
            <a:pPr algn="ctr">
              <a:defRPr/>
            </a:pPr>
            <a:endParaRPr lang="en-US" sz="1400" b="1"/>
          </a:p>
          <a:p>
            <a:pPr algn="ctr">
              <a:defRPr/>
            </a:pPr>
            <a:r>
              <a:rPr lang="en-US" sz="1300" b="1"/>
              <a:t>Born at the  hospitals of Central Finland during</a:t>
            </a:r>
            <a:endParaRPr/>
          </a:p>
          <a:p>
            <a:pPr algn="ctr">
              <a:defRPr/>
            </a:pPr>
            <a:r>
              <a:rPr lang="en-US" sz="1300" b="1"/>
              <a:t>01.04.93-31.07.96</a:t>
            </a:r>
            <a:endParaRPr/>
          </a:p>
          <a:p>
            <a:pPr algn="ctr">
              <a:defRPr/>
            </a:pPr>
            <a:endParaRPr lang="en-US" sz="1300" b="1"/>
          </a:p>
          <a:p>
            <a:pPr algn="ctr">
              <a:defRPr/>
            </a:pPr>
            <a:r>
              <a:rPr lang="en-US" sz="1300" b="1"/>
              <a:t>N= 9368 infants</a:t>
            </a:r>
            <a:endParaRPr lang="en-US" sz="1600" b="1"/>
          </a:p>
        </p:txBody>
      </p:sp>
      <p:sp>
        <p:nvSpPr>
          <p:cNvPr id="2131" name="Line 16"/>
          <p:cNvSpPr>
            <a:spLocks noChangeShapeType="1"/>
          </p:cNvSpPr>
          <p:nvPr/>
        </p:nvSpPr>
        <p:spPr bwMode="auto">
          <a:xfrm>
            <a:off x="1366838" y="3674914"/>
            <a:ext cx="174625" cy="0"/>
          </a:xfrm>
          <a:prstGeom prst="line">
            <a:avLst/>
          </a:prstGeom>
          <a:noFill/>
          <a:ln w="38100">
            <a:solidFill>
              <a:srgbClr val="000000"/>
            </a:solidFill>
            <a:round/>
            <a:headEnd type="none" w="sm" len="sm"/>
            <a:tailEnd type="triangle" w="sm" len="sm"/>
          </a:ln>
        </p:spPr>
        <p:txBody>
          <a:bodyPr/>
          <a:lstStyle/>
          <a:p>
            <a:pPr>
              <a:defRPr/>
            </a:pPr>
            <a:endParaRPr lang="fi-FI"/>
          </a:p>
        </p:txBody>
      </p:sp>
      <p:sp>
        <p:nvSpPr>
          <p:cNvPr id="2132" name="Text Box 19"/>
          <p:cNvSpPr txBox="1">
            <a:spLocks noChangeArrowheads="1"/>
          </p:cNvSpPr>
          <p:nvPr/>
        </p:nvSpPr>
        <p:spPr bwMode="auto">
          <a:xfrm>
            <a:off x="6986404" y="1546225"/>
            <a:ext cx="2016224" cy="874663"/>
          </a:xfrm>
          <a:prstGeom prst="rect">
            <a:avLst/>
          </a:prstGeom>
          <a:noFill/>
          <a:ln w="9525">
            <a:noFill/>
            <a:miter lim="800000"/>
            <a:headEnd/>
            <a:tailEnd/>
          </a:ln>
        </p:spPr>
        <p:txBody>
          <a:bodyPr/>
          <a:lstStyle/>
          <a:p>
            <a:pPr>
              <a:defRPr/>
            </a:pPr>
            <a:r>
              <a:rPr lang="en-US" sz="1200" b="1"/>
              <a:t>Number of children who have attended the last originally agreed assessment phase in Grade 3</a:t>
            </a:r>
            <a:endParaRPr/>
          </a:p>
        </p:txBody>
      </p:sp>
      <p:sp>
        <p:nvSpPr>
          <p:cNvPr id="2157" name="Line 17"/>
          <p:cNvSpPr>
            <a:spLocks noChangeShapeType="1"/>
          </p:cNvSpPr>
          <p:nvPr/>
        </p:nvSpPr>
        <p:spPr bwMode="auto">
          <a:xfrm>
            <a:off x="6308725" y="3116211"/>
            <a:ext cx="1209423" cy="0"/>
          </a:xfrm>
          <a:prstGeom prst="line">
            <a:avLst/>
          </a:prstGeom>
          <a:noFill/>
          <a:ln w="19050" cap="rnd">
            <a:solidFill>
              <a:srgbClr val="000000"/>
            </a:solidFill>
            <a:prstDash val="sysDot"/>
            <a:round/>
            <a:headEnd/>
            <a:tailEnd type="triangle" w="med" len="med"/>
          </a:ln>
        </p:spPr>
        <p:txBody>
          <a:bodyPr/>
          <a:lstStyle/>
          <a:p>
            <a:pPr>
              <a:defRPr/>
            </a:pPr>
            <a:endParaRPr lang="fi-FI"/>
          </a:p>
        </p:txBody>
      </p:sp>
      <p:sp>
        <p:nvSpPr>
          <p:cNvPr id="2158" name="Line 18"/>
          <p:cNvSpPr>
            <a:spLocks noChangeShapeType="1"/>
          </p:cNvSpPr>
          <p:nvPr/>
        </p:nvSpPr>
        <p:spPr bwMode="auto">
          <a:xfrm>
            <a:off x="6317124" y="4352790"/>
            <a:ext cx="1209423" cy="0"/>
          </a:xfrm>
          <a:prstGeom prst="line">
            <a:avLst/>
          </a:prstGeom>
          <a:noFill/>
          <a:ln w="19050" cap="rnd">
            <a:solidFill>
              <a:srgbClr val="000000"/>
            </a:solidFill>
            <a:prstDash val="sysDot"/>
            <a:round/>
            <a:headEnd/>
            <a:tailEnd type="triangle" w="med" len="med"/>
          </a:ln>
        </p:spPr>
        <p:txBody>
          <a:bodyPr/>
          <a:lstStyle/>
          <a:p>
            <a:pPr>
              <a:defRPr/>
            </a:pPr>
            <a:endParaRPr lang="fi-FI"/>
          </a:p>
        </p:txBody>
      </p:sp>
      <p:sp>
        <p:nvSpPr>
          <p:cNvPr id="2159" name="Rectangle 20"/>
          <p:cNvSpPr>
            <a:spLocks noChangeArrowheads="1"/>
          </p:cNvSpPr>
          <p:nvPr/>
        </p:nvSpPr>
        <p:spPr bwMode="auto">
          <a:xfrm>
            <a:off x="7560142" y="2501752"/>
            <a:ext cx="967259" cy="1115526"/>
          </a:xfrm>
          <a:prstGeom prst="rect">
            <a:avLst/>
          </a:prstGeom>
          <a:solidFill>
            <a:srgbClr val="FFFFFF"/>
          </a:solidFill>
          <a:ln w="12700">
            <a:solidFill>
              <a:srgbClr val="0000FF"/>
            </a:solidFill>
            <a:miter lim="800000"/>
            <a:headEnd/>
            <a:tailEnd/>
          </a:ln>
        </p:spPr>
        <p:txBody>
          <a:bodyPr lIns="12700" tIns="12700" rIns="12700" bIns="12700"/>
          <a:lstStyle/>
          <a:p>
            <a:pPr algn="ctr">
              <a:defRPr/>
            </a:pPr>
            <a:r>
              <a:rPr lang="en-US" sz="1400" b="1"/>
              <a:t>AT-RISK GROUP</a:t>
            </a:r>
            <a:endParaRPr/>
          </a:p>
          <a:p>
            <a:pPr algn="ctr">
              <a:defRPr/>
            </a:pPr>
            <a:endParaRPr lang="en-US" sz="1400" b="1"/>
          </a:p>
          <a:p>
            <a:pPr algn="ctr">
              <a:defRPr/>
            </a:pPr>
            <a:r>
              <a:rPr lang="en-US" sz="1400" b="1"/>
              <a:t>N=108 </a:t>
            </a:r>
            <a:endParaRPr/>
          </a:p>
          <a:p>
            <a:pPr algn="ctr">
              <a:defRPr/>
            </a:pPr>
            <a:r>
              <a:rPr lang="en-US" sz="1600" b="1"/>
              <a:t>children</a:t>
            </a:r>
            <a:endParaRPr/>
          </a:p>
        </p:txBody>
      </p:sp>
      <p:sp>
        <p:nvSpPr>
          <p:cNvPr id="2160" name="Rectangle 21"/>
          <p:cNvSpPr>
            <a:spLocks noChangeArrowheads="1"/>
          </p:cNvSpPr>
          <p:nvPr/>
        </p:nvSpPr>
        <p:spPr bwMode="auto">
          <a:xfrm>
            <a:off x="7560142" y="3770509"/>
            <a:ext cx="974258" cy="1199804"/>
          </a:xfrm>
          <a:prstGeom prst="rect">
            <a:avLst/>
          </a:prstGeom>
          <a:solidFill>
            <a:srgbClr val="FFFFFF"/>
          </a:solidFill>
          <a:ln w="12700">
            <a:solidFill>
              <a:srgbClr val="FF0000"/>
            </a:solidFill>
            <a:miter lim="800000"/>
            <a:headEnd/>
            <a:tailEnd/>
          </a:ln>
        </p:spPr>
        <p:txBody>
          <a:bodyPr lIns="12700" tIns="12700" rIns="12700" bIns="12700"/>
          <a:lstStyle/>
          <a:p>
            <a:pPr algn="ctr">
              <a:defRPr/>
            </a:pPr>
            <a:r>
              <a:rPr lang="en-US" sz="1400" b="1"/>
              <a:t>CONTROL GROUP</a:t>
            </a:r>
            <a:endParaRPr/>
          </a:p>
          <a:p>
            <a:pPr algn="ctr">
              <a:defRPr/>
            </a:pPr>
            <a:endParaRPr lang="en-US" sz="1400" b="1"/>
          </a:p>
          <a:p>
            <a:pPr algn="ctr">
              <a:defRPr/>
            </a:pPr>
            <a:r>
              <a:rPr lang="en-US" sz="1400" b="1"/>
              <a:t>N=92</a:t>
            </a:r>
            <a:endParaRPr/>
          </a:p>
          <a:p>
            <a:pPr algn="ctr">
              <a:defRPr/>
            </a:pPr>
            <a:r>
              <a:rPr lang="en-US" sz="1400" b="1"/>
              <a:t>children</a:t>
            </a:r>
            <a:endParaRPr/>
          </a:p>
        </p:txBody>
      </p:sp>
      <p:sp>
        <p:nvSpPr>
          <p:cNvPr id="114" name="Text Box 7"/>
          <p:cNvSpPr txBox="1">
            <a:spLocks noChangeArrowheads="1"/>
          </p:cNvSpPr>
          <p:nvPr/>
        </p:nvSpPr>
        <p:spPr bwMode="auto">
          <a:xfrm>
            <a:off x="647700" y="406405"/>
            <a:ext cx="7848600" cy="584775"/>
          </a:xfrm>
          <a:prstGeom prst="rect">
            <a:avLst/>
          </a:prstGeom>
          <a:solidFill>
            <a:schemeClr val="bg1"/>
          </a:solidFill>
          <a:ln w="9525">
            <a:noFill/>
            <a:miter lim="800000"/>
            <a:headEnd/>
            <a:tailEnd/>
          </a:ln>
          <a:effectLst/>
        </p:spPr>
        <p:txBody>
          <a:bodyPr>
            <a:spAutoFit/>
          </a:bodyPr>
          <a:lstStyle/>
          <a:p>
            <a:pPr algn="ctr">
              <a:defRPr/>
            </a:pPr>
            <a:r>
              <a:rPr lang="fi-FI" sz="3200" b="1" spc="600">
                <a:ln w="19050">
                  <a:solidFill>
                    <a:schemeClr val="tx2">
                      <a:satMod val="155000"/>
                    </a:schemeClr>
                  </a:solidFill>
                  <a:prstDash val="solid"/>
                </a:ln>
                <a:solidFill>
                  <a:schemeClr val="accent1"/>
                </a:solidFill>
                <a:latin typeface="Calibri"/>
              </a:rPr>
              <a:t>SCREENING OF THE FAMILIES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39" name="Rectangle 22"/>
          <p:cNvSpPr>
            <a:spLocks noChangeArrowheads="1"/>
          </p:cNvSpPr>
          <p:nvPr/>
        </p:nvSpPr>
        <p:spPr bwMode="auto">
          <a:xfrm>
            <a:off x="7747252" y="3564549"/>
            <a:ext cx="916465" cy="3248827"/>
          </a:xfrm>
          <a:prstGeom prst="rect">
            <a:avLst/>
          </a:prstGeom>
          <a:ln w="12700">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fi-FI"/>
          </a:p>
        </p:txBody>
      </p:sp>
      <p:sp>
        <p:nvSpPr>
          <p:cNvPr id="211" name="Rectangle 22"/>
          <p:cNvSpPr>
            <a:spLocks noChangeArrowheads="1"/>
          </p:cNvSpPr>
          <p:nvPr/>
        </p:nvSpPr>
        <p:spPr bwMode="auto">
          <a:xfrm>
            <a:off x="5400863" y="3596233"/>
            <a:ext cx="1996585" cy="32494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fi-FI"/>
          </a:p>
        </p:txBody>
      </p:sp>
      <p:sp>
        <p:nvSpPr>
          <p:cNvPr id="2050" name="Rectangle 22"/>
          <p:cNvSpPr>
            <a:spLocks noChangeArrowheads="1"/>
          </p:cNvSpPr>
          <p:nvPr/>
        </p:nvSpPr>
        <p:spPr bwMode="auto">
          <a:xfrm>
            <a:off x="2983552" y="3563938"/>
            <a:ext cx="2041827" cy="32494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fi-FI"/>
          </a:p>
        </p:txBody>
      </p:sp>
      <p:sp>
        <p:nvSpPr>
          <p:cNvPr id="2104" name="Rectangle 83"/>
          <p:cNvSpPr>
            <a:spLocks noChangeArrowheads="1"/>
          </p:cNvSpPr>
          <p:nvPr/>
        </p:nvSpPr>
        <p:spPr bwMode="auto">
          <a:xfrm>
            <a:off x="3057715" y="3874649"/>
            <a:ext cx="457201" cy="466725"/>
          </a:xfrm>
          <a:prstGeom prst="rect">
            <a:avLst/>
          </a:prstGeom>
          <a:solidFill>
            <a:srgbClr val="FFFFFF"/>
          </a:solidFill>
          <a:ln w="25400">
            <a:noFill/>
            <a:miter lim="800000"/>
            <a:headEnd/>
            <a:tailEnd/>
          </a:ln>
        </p:spPr>
        <p:txBody>
          <a:bodyPr lIns="12700" tIns="12700" rIns="12700" bIns="12700"/>
          <a:lstStyle/>
          <a:p>
            <a:pPr algn="ctr">
              <a:defRPr/>
            </a:pPr>
            <a:r>
              <a:rPr lang="en-US" sz="1600" b="1"/>
              <a:t>I</a:t>
            </a:r>
            <a:endParaRPr/>
          </a:p>
          <a:p>
            <a:pPr algn="ctr">
              <a:defRPr/>
            </a:pPr>
            <a:r>
              <a:rPr lang="en-US" sz="900" b="1"/>
              <a:t>grade</a:t>
            </a:r>
            <a:endParaRPr lang="en-US" sz="900"/>
          </a:p>
          <a:p>
            <a:pPr algn="ctr">
              <a:defRPr/>
            </a:pPr>
            <a:endParaRPr lang="en-US" sz="1600" b="1"/>
          </a:p>
        </p:txBody>
      </p:sp>
      <p:sp>
        <p:nvSpPr>
          <p:cNvPr id="2107" name="Rectangle 86"/>
          <p:cNvSpPr>
            <a:spLocks noChangeArrowheads="1"/>
          </p:cNvSpPr>
          <p:nvPr/>
        </p:nvSpPr>
        <p:spPr bwMode="auto">
          <a:xfrm>
            <a:off x="3703632" y="3865124"/>
            <a:ext cx="478654" cy="468313"/>
          </a:xfrm>
          <a:prstGeom prst="rect">
            <a:avLst/>
          </a:prstGeom>
          <a:solidFill>
            <a:srgbClr val="FFFFFF"/>
          </a:solidFill>
          <a:ln w="25400">
            <a:noFill/>
            <a:miter lim="800000"/>
            <a:headEnd/>
            <a:tailEnd/>
          </a:ln>
        </p:spPr>
        <p:txBody>
          <a:bodyPr lIns="12700" tIns="12700" rIns="12700" bIns="12700"/>
          <a:lstStyle/>
          <a:p>
            <a:pPr algn="ctr">
              <a:defRPr/>
            </a:pPr>
            <a:r>
              <a:rPr lang="en-US" sz="1600" b="1"/>
              <a:t>II</a:t>
            </a:r>
            <a:endParaRPr/>
          </a:p>
          <a:p>
            <a:pPr algn="ctr">
              <a:defRPr/>
            </a:pPr>
            <a:r>
              <a:rPr lang="en-US" sz="900" b="1"/>
              <a:t>grade</a:t>
            </a:r>
            <a:endParaRPr lang="en-US" sz="900"/>
          </a:p>
          <a:p>
            <a:pPr algn="ctr">
              <a:defRPr/>
            </a:pPr>
            <a:endParaRPr lang="en-US" sz="1600" b="1"/>
          </a:p>
        </p:txBody>
      </p:sp>
      <p:sp>
        <p:nvSpPr>
          <p:cNvPr id="2108" name="Rectangle 87"/>
          <p:cNvSpPr>
            <a:spLocks noChangeArrowheads="1"/>
          </p:cNvSpPr>
          <p:nvPr/>
        </p:nvSpPr>
        <p:spPr bwMode="auto">
          <a:xfrm>
            <a:off x="3703631" y="4415911"/>
            <a:ext cx="478655"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108</a:t>
            </a:r>
            <a:endParaRPr/>
          </a:p>
          <a:p>
            <a:pPr>
              <a:defRPr/>
            </a:pPr>
            <a:endParaRPr lang="en-US" sz="1200"/>
          </a:p>
        </p:txBody>
      </p:sp>
      <p:sp>
        <p:nvSpPr>
          <p:cNvPr id="2109" name="Rectangle 88"/>
          <p:cNvSpPr>
            <a:spLocks noChangeArrowheads="1"/>
          </p:cNvSpPr>
          <p:nvPr/>
        </p:nvSpPr>
        <p:spPr bwMode="auto">
          <a:xfrm>
            <a:off x="3708395" y="5368106"/>
            <a:ext cx="473891"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92</a:t>
            </a:r>
            <a:endParaRPr/>
          </a:p>
          <a:p>
            <a:pPr algn="ctr">
              <a:defRPr/>
            </a:pPr>
            <a:endParaRPr lang="en-US" sz="1600" b="1"/>
          </a:p>
        </p:txBody>
      </p:sp>
      <p:sp>
        <p:nvSpPr>
          <p:cNvPr id="2110" name="Line 89"/>
          <p:cNvSpPr>
            <a:spLocks noChangeShapeType="1"/>
          </p:cNvSpPr>
          <p:nvPr/>
        </p:nvSpPr>
        <p:spPr bwMode="auto">
          <a:xfrm flipV="1">
            <a:off x="3506449" y="4842948"/>
            <a:ext cx="213586" cy="11114"/>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11" name="Line 90"/>
          <p:cNvSpPr>
            <a:spLocks noChangeShapeType="1"/>
          </p:cNvSpPr>
          <p:nvPr/>
        </p:nvSpPr>
        <p:spPr bwMode="auto">
          <a:xfrm flipV="1">
            <a:off x="3524398" y="5798988"/>
            <a:ext cx="201457" cy="123"/>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12" name="Rectangle 91"/>
          <p:cNvSpPr>
            <a:spLocks noChangeArrowheads="1"/>
          </p:cNvSpPr>
          <p:nvPr/>
        </p:nvSpPr>
        <p:spPr bwMode="auto">
          <a:xfrm>
            <a:off x="4344014" y="3865124"/>
            <a:ext cx="558352" cy="468313"/>
          </a:xfrm>
          <a:prstGeom prst="rect">
            <a:avLst/>
          </a:prstGeom>
          <a:solidFill>
            <a:srgbClr val="FFFFFF"/>
          </a:solidFill>
          <a:ln w="25400">
            <a:noFill/>
            <a:miter lim="800000"/>
            <a:headEnd/>
            <a:tailEnd/>
          </a:ln>
        </p:spPr>
        <p:txBody>
          <a:bodyPr lIns="12700" tIns="12700" rIns="12700" bIns="12700"/>
          <a:lstStyle/>
          <a:p>
            <a:pPr algn="ctr">
              <a:defRPr/>
            </a:pPr>
            <a:r>
              <a:rPr lang="en-US" sz="1600" b="1"/>
              <a:t>III</a:t>
            </a:r>
            <a:endParaRPr/>
          </a:p>
          <a:p>
            <a:pPr algn="ctr">
              <a:defRPr/>
            </a:pPr>
            <a:r>
              <a:rPr lang="en-US" sz="900" b="1"/>
              <a:t>grade</a:t>
            </a:r>
            <a:endParaRPr lang="en-US" sz="900"/>
          </a:p>
          <a:p>
            <a:pPr algn="ctr">
              <a:defRPr/>
            </a:pPr>
            <a:endParaRPr lang="en-US" sz="1600" b="1"/>
          </a:p>
        </p:txBody>
      </p:sp>
      <p:sp>
        <p:nvSpPr>
          <p:cNvPr id="2113" name="Line 94"/>
          <p:cNvSpPr>
            <a:spLocks noChangeShapeType="1"/>
          </p:cNvSpPr>
          <p:nvPr/>
        </p:nvSpPr>
        <p:spPr bwMode="auto">
          <a:xfrm flipV="1">
            <a:off x="4182286" y="4842949"/>
            <a:ext cx="216025" cy="11112"/>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14" name="Line 96"/>
          <p:cNvSpPr>
            <a:spLocks noChangeShapeType="1"/>
          </p:cNvSpPr>
          <p:nvPr/>
        </p:nvSpPr>
        <p:spPr bwMode="auto">
          <a:xfrm>
            <a:off x="4182288" y="5799112"/>
            <a:ext cx="209674"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15" name="Rectangle 97"/>
          <p:cNvSpPr>
            <a:spLocks noChangeArrowheads="1"/>
          </p:cNvSpPr>
          <p:nvPr/>
        </p:nvSpPr>
        <p:spPr bwMode="auto">
          <a:xfrm>
            <a:off x="3068299" y="4423849"/>
            <a:ext cx="438149" cy="860425"/>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107</a:t>
            </a:r>
            <a:endParaRPr/>
          </a:p>
        </p:txBody>
      </p:sp>
      <p:sp>
        <p:nvSpPr>
          <p:cNvPr id="2116" name="Rectangle 98"/>
          <p:cNvSpPr>
            <a:spLocks noChangeArrowheads="1"/>
          </p:cNvSpPr>
          <p:nvPr/>
        </p:nvSpPr>
        <p:spPr bwMode="auto">
          <a:xfrm>
            <a:off x="3068299" y="5358581"/>
            <a:ext cx="471445"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92</a:t>
            </a:r>
            <a:endParaRPr/>
          </a:p>
        </p:txBody>
      </p:sp>
      <p:sp>
        <p:nvSpPr>
          <p:cNvPr id="2134" name="Text Box 104"/>
          <p:cNvSpPr txBox="1">
            <a:spLocks noChangeArrowheads="1"/>
          </p:cNvSpPr>
          <p:nvPr/>
        </p:nvSpPr>
        <p:spPr bwMode="auto">
          <a:xfrm>
            <a:off x="3076766" y="6309568"/>
            <a:ext cx="457200" cy="431799"/>
          </a:xfrm>
          <a:prstGeom prst="rect">
            <a:avLst/>
          </a:prstGeom>
          <a:solidFill>
            <a:srgbClr val="FFFFFF"/>
          </a:solidFill>
          <a:ln w="12700">
            <a:solidFill>
              <a:srgbClr val="800080"/>
            </a:solidFill>
            <a:miter lim="800000"/>
            <a:headEnd/>
            <a:tailEnd/>
          </a:ln>
        </p:spPr>
        <p:txBody>
          <a:bodyPr lIns="18000" tIns="10800" rIns="18000" bIns="10800"/>
          <a:lstStyle/>
          <a:p>
            <a:pPr algn="ctr">
              <a:defRPr/>
            </a:pPr>
            <a:r>
              <a:rPr lang="en-US" sz="1200" b="1"/>
              <a:t>N = 1549</a:t>
            </a:r>
            <a:endParaRPr/>
          </a:p>
        </p:txBody>
      </p:sp>
      <p:sp>
        <p:nvSpPr>
          <p:cNvPr id="2135" name="Rectangle 92"/>
          <p:cNvSpPr>
            <a:spLocks noChangeArrowheads="1"/>
          </p:cNvSpPr>
          <p:nvPr/>
        </p:nvSpPr>
        <p:spPr bwMode="auto">
          <a:xfrm>
            <a:off x="4380526" y="4415911"/>
            <a:ext cx="521840"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108</a:t>
            </a:r>
            <a:endParaRPr/>
          </a:p>
        </p:txBody>
      </p:sp>
      <p:sp>
        <p:nvSpPr>
          <p:cNvPr id="2136" name="Rectangle 93"/>
          <p:cNvSpPr>
            <a:spLocks noChangeArrowheads="1"/>
          </p:cNvSpPr>
          <p:nvPr/>
        </p:nvSpPr>
        <p:spPr bwMode="auto">
          <a:xfrm>
            <a:off x="4380525" y="5369694"/>
            <a:ext cx="521841"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92</a:t>
            </a:r>
            <a:endParaRPr/>
          </a:p>
        </p:txBody>
      </p:sp>
      <p:sp>
        <p:nvSpPr>
          <p:cNvPr id="2137" name="Text Box 105"/>
          <p:cNvSpPr txBox="1">
            <a:spLocks noChangeArrowheads="1"/>
          </p:cNvSpPr>
          <p:nvPr/>
        </p:nvSpPr>
        <p:spPr bwMode="auto">
          <a:xfrm>
            <a:off x="1589999" y="6320681"/>
            <a:ext cx="1054733" cy="414337"/>
          </a:xfrm>
          <a:prstGeom prst="rect">
            <a:avLst/>
          </a:prstGeom>
          <a:solidFill>
            <a:srgbClr val="FFFFFF"/>
          </a:solidFill>
          <a:ln w="12700">
            <a:solidFill>
              <a:srgbClr val="800080"/>
            </a:solidFill>
            <a:miter lim="800000"/>
            <a:headEnd/>
            <a:tailEnd/>
          </a:ln>
        </p:spPr>
        <p:txBody>
          <a:bodyPr lIns="18000" tIns="10800" rIns="18000" bIns="10800" anchor="ctr" anchorCtr="0"/>
          <a:lstStyle/>
          <a:p>
            <a:pPr algn="ctr">
              <a:defRPr/>
            </a:pPr>
            <a:r>
              <a:rPr lang="en-US" sz="1400" b="1"/>
              <a:t>CLASSMATES</a:t>
            </a:r>
            <a:endParaRPr/>
          </a:p>
        </p:txBody>
      </p:sp>
      <p:sp>
        <p:nvSpPr>
          <p:cNvPr id="2138" name="Text Box 108"/>
          <p:cNvSpPr txBox="1">
            <a:spLocks noChangeArrowheads="1"/>
          </p:cNvSpPr>
          <p:nvPr/>
        </p:nvSpPr>
        <p:spPr bwMode="auto">
          <a:xfrm>
            <a:off x="4397542" y="6304806"/>
            <a:ext cx="504825" cy="431799"/>
          </a:xfrm>
          <a:prstGeom prst="rect">
            <a:avLst/>
          </a:prstGeom>
          <a:solidFill>
            <a:srgbClr val="FFFFFF"/>
          </a:solidFill>
          <a:ln w="12700">
            <a:solidFill>
              <a:srgbClr val="800080"/>
            </a:solidFill>
            <a:miter lim="800000"/>
            <a:headEnd/>
            <a:tailEnd/>
          </a:ln>
        </p:spPr>
        <p:txBody>
          <a:bodyPr lIns="18000" tIns="10800" rIns="18000" bIns="10800"/>
          <a:lstStyle/>
          <a:p>
            <a:pPr algn="ctr">
              <a:defRPr/>
            </a:pPr>
            <a:r>
              <a:rPr lang="en-US" sz="1200" b="1"/>
              <a:t>N = 2641</a:t>
            </a:r>
            <a:endParaRPr/>
          </a:p>
        </p:txBody>
      </p:sp>
      <p:sp>
        <p:nvSpPr>
          <p:cNvPr id="2139" name="Rectangle 109"/>
          <p:cNvSpPr>
            <a:spLocks noChangeArrowheads="1"/>
          </p:cNvSpPr>
          <p:nvPr/>
        </p:nvSpPr>
        <p:spPr bwMode="auto">
          <a:xfrm>
            <a:off x="5531307" y="3849249"/>
            <a:ext cx="501650" cy="468313"/>
          </a:xfrm>
          <a:prstGeom prst="rect">
            <a:avLst/>
          </a:prstGeom>
          <a:solidFill>
            <a:srgbClr val="FFFFFF"/>
          </a:solidFill>
          <a:ln w="25400">
            <a:noFill/>
            <a:miter lim="800000"/>
            <a:headEnd/>
            <a:tailEnd/>
          </a:ln>
        </p:spPr>
        <p:txBody>
          <a:bodyPr lIns="12700" tIns="12700" rIns="12700" bIns="12700"/>
          <a:lstStyle/>
          <a:p>
            <a:pPr algn="ctr">
              <a:defRPr/>
            </a:pPr>
            <a:r>
              <a:rPr lang="fi-FI" sz="1600" b="1"/>
              <a:t>VII</a:t>
            </a:r>
            <a:endParaRPr lang="en-US" sz="1600" b="1"/>
          </a:p>
          <a:p>
            <a:pPr algn="ctr">
              <a:defRPr/>
            </a:pPr>
            <a:r>
              <a:rPr lang="en-US" sz="900" b="1"/>
              <a:t>grade</a:t>
            </a:r>
            <a:endParaRPr lang="en-US" sz="900"/>
          </a:p>
          <a:p>
            <a:pPr algn="ctr">
              <a:defRPr/>
            </a:pPr>
            <a:endParaRPr lang="en-US" sz="1600" b="1"/>
          </a:p>
        </p:txBody>
      </p:sp>
      <p:sp>
        <p:nvSpPr>
          <p:cNvPr id="2140" name="Line 110"/>
          <p:cNvSpPr>
            <a:spLocks noChangeShapeType="1"/>
          </p:cNvSpPr>
          <p:nvPr/>
        </p:nvSpPr>
        <p:spPr bwMode="auto">
          <a:xfrm flipV="1">
            <a:off x="4902367" y="4827198"/>
            <a:ext cx="684195" cy="9004"/>
          </a:xfrm>
          <a:prstGeom prst="line">
            <a:avLst/>
          </a:prstGeom>
          <a:noFill/>
          <a:ln w="12700">
            <a:solidFill>
              <a:srgbClr val="000000"/>
            </a:solidFill>
            <a:prstDash val="dash"/>
            <a:round/>
            <a:headEnd type="none" w="med" len="med"/>
            <a:tailEnd type="arrow" w="med" len="med"/>
          </a:ln>
        </p:spPr>
        <p:txBody>
          <a:bodyPr/>
          <a:lstStyle/>
          <a:p>
            <a:pPr>
              <a:defRPr/>
            </a:pPr>
            <a:endParaRPr lang="fi-FI"/>
          </a:p>
        </p:txBody>
      </p:sp>
      <p:sp>
        <p:nvSpPr>
          <p:cNvPr id="2141" name="Line 111"/>
          <p:cNvSpPr>
            <a:spLocks noChangeShapeType="1"/>
          </p:cNvSpPr>
          <p:nvPr/>
        </p:nvSpPr>
        <p:spPr bwMode="auto">
          <a:xfrm flipV="1">
            <a:off x="4902367" y="5765775"/>
            <a:ext cx="665452" cy="15875"/>
          </a:xfrm>
          <a:prstGeom prst="line">
            <a:avLst/>
          </a:prstGeom>
          <a:noFill/>
          <a:ln w="12700">
            <a:solidFill>
              <a:srgbClr val="000000"/>
            </a:solidFill>
            <a:prstDash val="dash"/>
            <a:round/>
            <a:headEnd type="none" w="med" len="med"/>
            <a:tailEnd type="arrow" w="med" len="med"/>
          </a:ln>
        </p:spPr>
        <p:txBody>
          <a:bodyPr/>
          <a:lstStyle/>
          <a:p>
            <a:pPr>
              <a:defRPr/>
            </a:pPr>
            <a:endParaRPr lang="fi-FI"/>
          </a:p>
        </p:txBody>
      </p:sp>
      <p:sp>
        <p:nvSpPr>
          <p:cNvPr id="2142" name="Rectangle 112"/>
          <p:cNvSpPr>
            <a:spLocks noChangeArrowheads="1"/>
          </p:cNvSpPr>
          <p:nvPr/>
        </p:nvSpPr>
        <p:spPr bwMode="auto">
          <a:xfrm>
            <a:off x="5531307" y="4400036"/>
            <a:ext cx="469256"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fi-FI" sz="1600" b="1"/>
              <a:t>85</a:t>
            </a:r>
            <a:endParaRPr lang="en-US" sz="1600" b="1"/>
          </a:p>
        </p:txBody>
      </p:sp>
      <p:sp>
        <p:nvSpPr>
          <p:cNvPr id="2143" name="Rectangle 113"/>
          <p:cNvSpPr>
            <a:spLocks noChangeArrowheads="1"/>
          </p:cNvSpPr>
          <p:nvPr/>
        </p:nvSpPr>
        <p:spPr bwMode="auto">
          <a:xfrm>
            <a:off x="5527824" y="5353818"/>
            <a:ext cx="505133"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fi-FI" sz="1600" b="1"/>
              <a:t>66</a:t>
            </a:r>
            <a:endParaRPr lang="en-US" sz="1600" b="1"/>
          </a:p>
        </p:txBody>
      </p:sp>
      <p:sp>
        <p:nvSpPr>
          <p:cNvPr id="2144" name="Rectangle 115"/>
          <p:cNvSpPr>
            <a:spLocks noChangeArrowheads="1"/>
          </p:cNvSpPr>
          <p:nvPr/>
        </p:nvSpPr>
        <p:spPr bwMode="auto">
          <a:xfrm>
            <a:off x="6098732" y="3849249"/>
            <a:ext cx="502152" cy="468313"/>
          </a:xfrm>
          <a:prstGeom prst="rect">
            <a:avLst/>
          </a:prstGeom>
          <a:solidFill>
            <a:srgbClr val="FFFFFF"/>
          </a:solidFill>
          <a:ln w="25400">
            <a:noFill/>
            <a:miter lim="800000"/>
            <a:headEnd/>
            <a:tailEnd/>
          </a:ln>
        </p:spPr>
        <p:txBody>
          <a:bodyPr lIns="12700" tIns="12700" rIns="12700" bIns="12700"/>
          <a:lstStyle/>
          <a:p>
            <a:pPr algn="ctr">
              <a:defRPr/>
            </a:pPr>
            <a:r>
              <a:rPr lang="en-US" sz="1600" b="1"/>
              <a:t>VIII</a:t>
            </a:r>
            <a:endParaRPr/>
          </a:p>
          <a:p>
            <a:pPr algn="ctr">
              <a:defRPr/>
            </a:pPr>
            <a:r>
              <a:rPr lang="en-US" sz="900" b="1"/>
              <a:t>grade</a:t>
            </a:r>
            <a:endParaRPr lang="en-US" sz="900"/>
          </a:p>
          <a:p>
            <a:pPr algn="ctr">
              <a:defRPr/>
            </a:pPr>
            <a:endParaRPr lang="en-US" sz="1600" b="1"/>
          </a:p>
        </p:txBody>
      </p:sp>
      <p:sp>
        <p:nvSpPr>
          <p:cNvPr id="2145" name="Line 116"/>
          <p:cNvSpPr>
            <a:spLocks noChangeShapeType="1"/>
          </p:cNvSpPr>
          <p:nvPr/>
        </p:nvSpPr>
        <p:spPr bwMode="auto">
          <a:xfrm>
            <a:off x="6015379" y="4825486"/>
            <a:ext cx="136525" cy="1587"/>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46" name="Line 117"/>
          <p:cNvSpPr>
            <a:spLocks noChangeShapeType="1"/>
          </p:cNvSpPr>
          <p:nvPr/>
        </p:nvSpPr>
        <p:spPr bwMode="auto">
          <a:xfrm>
            <a:off x="6009029" y="5805264"/>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47" name="Rectangle 118"/>
          <p:cNvSpPr>
            <a:spLocks noChangeArrowheads="1"/>
          </p:cNvSpPr>
          <p:nvPr/>
        </p:nvSpPr>
        <p:spPr bwMode="auto">
          <a:xfrm>
            <a:off x="6143713" y="4400036"/>
            <a:ext cx="465640"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fi-FI" sz="1600" b="1"/>
              <a:t>101</a:t>
            </a:r>
            <a:endParaRPr lang="en-US" sz="1600" b="1"/>
          </a:p>
        </p:txBody>
      </p:sp>
      <p:sp>
        <p:nvSpPr>
          <p:cNvPr id="2148" name="Rectangle 119"/>
          <p:cNvSpPr>
            <a:spLocks noChangeArrowheads="1"/>
          </p:cNvSpPr>
          <p:nvPr/>
        </p:nvSpPr>
        <p:spPr bwMode="auto">
          <a:xfrm>
            <a:off x="6143712" y="5353818"/>
            <a:ext cx="465641"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81</a:t>
            </a:r>
            <a:endParaRPr/>
          </a:p>
        </p:txBody>
      </p:sp>
      <p:sp>
        <p:nvSpPr>
          <p:cNvPr id="2149" name="Text Box 120"/>
          <p:cNvSpPr txBox="1">
            <a:spLocks noChangeArrowheads="1"/>
          </p:cNvSpPr>
          <p:nvPr/>
        </p:nvSpPr>
        <p:spPr bwMode="auto">
          <a:xfrm>
            <a:off x="5549670" y="6303218"/>
            <a:ext cx="504825" cy="431799"/>
          </a:xfrm>
          <a:prstGeom prst="rect">
            <a:avLst/>
          </a:prstGeom>
          <a:solidFill>
            <a:srgbClr val="FFFFFF"/>
          </a:solidFill>
          <a:ln w="12700">
            <a:solidFill>
              <a:srgbClr val="800080"/>
            </a:solidFill>
            <a:miter lim="800000"/>
            <a:headEnd/>
            <a:tailEnd/>
          </a:ln>
        </p:spPr>
        <p:txBody>
          <a:bodyPr lIns="18000" tIns="10800" rIns="18000" bIns="10800"/>
          <a:lstStyle/>
          <a:p>
            <a:pPr algn="ctr">
              <a:defRPr/>
            </a:pPr>
            <a:r>
              <a:rPr lang="en-US" sz="1200" b="1"/>
              <a:t>N = 1452</a:t>
            </a:r>
            <a:endParaRPr/>
          </a:p>
        </p:txBody>
      </p:sp>
      <p:sp>
        <p:nvSpPr>
          <p:cNvPr id="2150" name="Rectangle 122"/>
          <p:cNvSpPr>
            <a:spLocks noChangeArrowheads="1"/>
          </p:cNvSpPr>
          <p:nvPr/>
        </p:nvSpPr>
        <p:spPr bwMode="auto">
          <a:xfrm>
            <a:off x="6755443" y="3849249"/>
            <a:ext cx="522287" cy="468313"/>
          </a:xfrm>
          <a:prstGeom prst="rect">
            <a:avLst/>
          </a:prstGeom>
          <a:solidFill>
            <a:srgbClr val="FFFFFF"/>
          </a:solidFill>
          <a:ln w="25400">
            <a:noFill/>
            <a:miter lim="800000"/>
            <a:headEnd/>
            <a:tailEnd/>
          </a:ln>
        </p:spPr>
        <p:txBody>
          <a:bodyPr lIns="12700" tIns="12700" rIns="12700" bIns="12700"/>
          <a:lstStyle/>
          <a:p>
            <a:pPr algn="ctr">
              <a:defRPr/>
            </a:pPr>
            <a:r>
              <a:rPr lang="fi-FI" sz="1600" b="1"/>
              <a:t>IX</a:t>
            </a:r>
            <a:endParaRPr lang="en-US" sz="1600" b="1"/>
          </a:p>
          <a:p>
            <a:pPr algn="ctr">
              <a:defRPr/>
            </a:pPr>
            <a:r>
              <a:rPr lang="en-US" sz="900" b="1"/>
              <a:t>grade</a:t>
            </a:r>
            <a:endParaRPr lang="en-US" sz="900"/>
          </a:p>
          <a:p>
            <a:pPr algn="ctr">
              <a:defRPr/>
            </a:pPr>
            <a:endParaRPr lang="en-US" sz="1600" b="1"/>
          </a:p>
        </p:txBody>
      </p:sp>
      <p:sp>
        <p:nvSpPr>
          <p:cNvPr id="2151" name="Line 123"/>
          <p:cNvSpPr>
            <a:spLocks noChangeShapeType="1"/>
          </p:cNvSpPr>
          <p:nvPr/>
        </p:nvSpPr>
        <p:spPr bwMode="auto">
          <a:xfrm>
            <a:off x="6621116" y="4825486"/>
            <a:ext cx="136525" cy="1587"/>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52" name="Line 124"/>
          <p:cNvSpPr>
            <a:spLocks noChangeShapeType="1"/>
          </p:cNvSpPr>
          <p:nvPr/>
        </p:nvSpPr>
        <p:spPr bwMode="auto">
          <a:xfrm>
            <a:off x="6614766" y="5805264"/>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153" name="Rectangle 125"/>
          <p:cNvSpPr>
            <a:spLocks noChangeArrowheads="1"/>
          </p:cNvSpPr>
          <p:nvPr/>
        </p:nvSpPr>
        <p:spPr bwMode="auto">
          <a:xfrm>
            <a:off x="6755444" y="4400036"/>
            <a:ext cx="522286"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88</a:t>
            </a:r>
            <a:endParaRPr/>
          </a:p>
        </p:txBody>
      </p:sp>
      <p:sp>
        <p:nvSpPr>
          <p:cNvPr id="2154" name="Rectangle 126"/>
          <p:cNvSpPr>
            <a:spLocks noChangeArrowheads="1"/>
          </p:cNvSpPr>
          <p:nvPr/>
        </p:nvSpPr>
        <p:spPr bwMode="auto">
          <a:xfrm>
            <a:off x="6755443" y="5353818"/>
            <a:ext cx="522286"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76</a:t>
            </a:r>
            <a:endParaRPr/>
          </a:p>
        </p:txBody>
      </p:sp>
      <p:sp>
        <p:nvSpPr>
          <p:cNvPr id="2155" name="Text Box 127"/>
          <p:cNvSpPr txBox="1">
            <a:spLocks noChangeArrowheads="1"/>
          </p:cNvSpPr>
          <p:nvPr/>
        </p:nvSpPr>
        <p:spPr bwMode="auto">
          <a:xfrm>
            <a:off x="6772905" y="6307981"/>
            <a:ext cx="504825" cy="431799"/>
          </a:xfrm>
          <a:prstGeom prst="rect">
            <a:avLst/>
          </a:prstGeom>
          <a:solidFill>
            <a:srgbClr val="FFFFFF"/>
          </a:solidFill>
          <a:ln w="12700">
            <a:solidFill>
              <a:srgbClr val="800080"/>
            </a:solidFill>
            <a:miter lim="800000"/>
            <a:headEnd/>
            <a:tailEnd/>
          </a:ln>
        </p:spPr>
        <p:txBody>
          <a:bodyPr lIns="18000" tIns="10800" rIns="18000" bIns="10800"/>
          <a:lstStyle/>
          <a:p>
            <a:pPr algn="ctr">
              <a:defRPr/>
            </a:pPr>
            <a:r>
              <a:rPr lang="en-US" sz="1200" b="1"/>
              <a:t>N = 1705</a:t>
            </a:r>
            <a:endParaRPr/>
          </a:p>
        </p:txBody>
      </p:sp>
      <p:sp>
        <p:nvSpPr>
          <p:cNvPr id="2156" name="Text Box 104"/>
          <p:cNvSpPr txBox="1">
            <a:spLocks noChangeArrowheads="1"/>
          </p:cNvSpPr>
          <p:nvPr/>
        </p:nvSpPr>
        <p:spPr bwMode="auto">
          <a:xfrm>
            <a:off x="3725087" y="6306393"/>
            <a:ext cx="457200" cy="431799"/>
          </a:xfrm>
          <a:prstGeom prst="rect">
            <a:avLst/>
          </a:prstGeom>
          <a:solidFill>
            <a:srgbClr val="FFFFFF"/>
          </a:solidFill>
          <a:ln w="12700">
            <a:solidFill>
              <a:srgbClr val="800080"/>
            </a:solidFill>
            <a:miter lim="800000"/>
            <a:headEnd/>
            <a:tailEnd/>
          </a:ln>
        </p:spPr>
        <p:txBody>
          <a:bodyPr lIns="18000" tIns="10800" rIns="18000" bIns="10800"/>
          <a:lstStyle/>
          <a:p>
            <a:pPr algn="ctr">
              <a:defRPr/>
            </a:pPr>
            <a:r>
              <a:rPr lang="en-US" sz="1200" b="1"/>
              <a:t>N = 1756</a:t>
            </a:r>
            <a:endParaRPr/>
          </a:p>
        </p:txBody>
      </p:sp>
      <p:sp>
        <p:nvSpPr>
          <p:cNvPr id="113" name="Text Box 7"/>
          <p:cNvSpPr txBox="1">
            <a:spLocks noChangeArrowheads="1"/>
          </p:cNvSpPr>
          <p:nvPr/>
        </p:nvSpPr>
        <p:spPr bwMode="auto">
          <a:xfrm>
            <a:off x="647700" y="95503"/>
            <a:ext cx="7848600" cy="584775"/>
          </a:xfrm>
          <a:prstGeom prst="rect">
            <a:avLst/>
          </a:prstGeom>
          <a:solidFill>
            <a:schemeClr val="bg1"/>
          </a:solidFill>
          <a:ln w="9525">
            <a:noFill/>
            <a:miter lim="800000"/>
            <a:headEnd/>
            <a:tailEnd/>
          </a:ln>
          <a:effectLst/>
        </p:spPr>
        <p:txBody>
          <a:bodyPr>
            <a:spAutoFit/>
          </a:bodyPr>
          <a:lstStyle/>
          <a:p>
            <a:pPr algn="ctr">
              <a:defRPr/>
            </a:pPr>
            <a:r>
              <a:rPr lang="fi-FI" sz="3200" b="1" spc="600">
                <a:ln w="19050">
                  <a:solidFill>
                    <a:schemeClr val="tx2">
                      <a:satMod val="155000"/>
                    </a:schemeClr>
                  </a:solidFill>
                  <a:prstDash val="solid"/>
                </a:ln>
                <a:solidFill>
                  <a:schemeClr val="accent1"/>
                </a:solidFill>
                <a:latin typeface="Calibri"/>
              </a:rPr>
              <a:t>PHASES OF ASSESSMENTS</a:t>
            </a:r>
            <a:endParaRPr/>
          </a:p>
        </p:txBody>
      </p:sp>
      <p:sp>
        <p:nvSpPr>
          <p:cNvPr id="114" name="Rectangle 22"/>
          <p:cNvSpPr>
            <a:spLocks noChangeArrowheads="1"/>
          </p:cNvSpPr>
          <p:nvPr/>
        </p:nvSpPr>
        <p:spPr bwMode="auto">
          <a:xfrm>
            <a:off x="1920443" y="764704"/>
            <a:ext cx="5586951" cy="2676277"/>
          </a:xfrm>
          <a:prstGeom prst="rect">
            <a:avLst/>
          </a:prstGeom>
          <a:ln w="12700">
            <a:headEnd/>
            <a:tailEnd/>
          </a:ln>
        </p:spPr>
        <p:style>
          <a:lnRef idx="1">
            <a:schemeClr val="accent1"/>
          </a:lnRef>
          <a:fillRef idx="2">
            <a:schemeClr val="accent1"/>
          </a:fillRef>
          <a:effectRef idx="1">
            <a:schemeClr val="accent1"/>
          </a:effectRef>
          <a:fontRef idx="minor">
            <a:schemeClr val="dk1"/>
          </a:fontRef>
        </p:style>
        <p:txBody>
          <a:bodyPr/>
          <a:lstStyle/>
          <a:p>
            <a:pPr>
              <a:defRPr/>
            </a:pPr>
            <a:endParaRPr lang="fi-FI"/>
          </a:p>
        </p:txBody>
      </p:sp>
      <p:sp>
        <p:nvSpPr>
          <p:cNvPr id="115" name="Rectangle 25"/>
          <p:cNvSpPr>
            <a:spLocks noChangeArrowheads="1"/>
          </p:cNvSpPr>
          <p:nvPr/>
        </p:nvSpPr>
        <p:spPr bwMode="auto">
          <a:xfrm>
            <a:off x="3553452" y="1429352"/>
            <a:ext cx="376238"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108</a:t>
            </a:r>
            <a:endParaRPr lang="en-US" sz="1600"/>
          </a:p>
          <a:p>
            <a:pPr algn="ctr">
              <a:defRPr/>
            </a:pPr>
            <a:endParaRPr lang="en-US" sz="1600"/>
          </a:p>
        </p:txBody>
      </p:sp>
      <p:sp>
        <p:nvSpPr>
          <p:cNvPr id="116" name="Rectangle 26"/>
          <p:cNvSpPr>
            <a:spLocks noChangeArrowheads="1"/>
          </p:cNvSpPr>
          <p:nvPr/>
        </p:nvSpPr>
        <p:spPr bwMode="auto">
          <a:xfrm>
            <a:off x="4051927" y="1421415"/>
            <a:ext cx="376238" cy="858837"/>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107</a:t>
            </a:r>
            <a:endParaRPr/>
          </a:p>
        </p:txBody>
      </p:sp>
      <p:sp>
        <p:nvSpPr>
          <p:cNvPr id="117" name="Rectangle 27"/>
          <p:cNvSpPr>
            <a:spLocks noChangeArrowheads="1"/>
          </p:cNvSpPr>
          <p:nvPr/>
        </p:nvSpPr>
        <p:spPr bwMode="auto">
          <a:xfrm>
            <a:off x="4540877" y="1421415"/>
            <a:ext cx="376238" cy="858837"/>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107</a:t>
            </a:r>
            <a:endParaRPr lang="en-US" sz="1600"/>
          </a:p>
          <a:p>
            <a:pPr algn="ctr">
              <a:defRPr/>
            </a:pPr>
            <a:endParaRPr lang="en-US" sz="1200"/>
          </a:p>
        </p:txBody>
      </p:sp>
      <p:sp>
        <p:nvSpPr>
          <p:cNvPr id="118" name="Rectangle 28"/>
          <p:cNvSpPr>
            <a:spLocks noChangeArrowheads="1"/>
          </p:cNvSpPr>
          <p:nvPr/>
        </p:nvSpPr>
        <p:spPr bwMode="auto">
          <a:xfrm>
            <a:off x="5033002" y="1421415"/>
            <a:ext cx="377825" cy="858837"/>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107</a:t>
            </a:r>
            <a:endParaRPr/>
          </a:p>
        </p:txBody>
      </p:sp>
      <p:sp>
        <p:nvSpPr>
          <p:cNvPr id="119" name="Rectangle 29"/>
          <p:cNvSpPr>
            <a:spLocks noChangeArrowheads="1"/>
          </p:cNvSpPr>
          <p:nvPr/>
        </p:nvSpPr>
        <p:spPr bwMode="auto">
          <a:xfrm>
            <a:off x="5520365" y="1421415"/>
            <a:ext cx="376237" cy="858837"/>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107</a:t>
            </a:r>
            <a:endParaRPr lang="en-US" sz="1600"/>
          </a:p>
        </p:txBody>
      </p:sp>
      <p:sp>
        <p:nvSpPr>
          <p:cNvPr id="120" name="Rectangle 30"/>
          <p:cNvSpPr>
            <a:spLocks noChangeArrowheads="1"/>
          </p:cNvSpPr>
          <p:nvPr/>
        </p:nvSpPr>
        <p:spPr bwMode="auto">
          <a:xfrm>
            <a:off x="6023602" y="1430940"/>
            <a:ext cx="374650" cy="858837"/>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107</a:t>
            </a:r>
            <a:endParaRPr/>
          </a:p>
        </p:txBody>
      </p:sp>
      <p:sp>
        <p:nvSpPr>
          <p:cNvPr id="121" name="Rectangle 31"/>
          <p:cNvSpPr>
            <a:spLocks noChangeArrowheads="1"/>
          </p:cNvSpPr>
          <p:nvPr/>
        </p:nvSpPr>
        <p:spPr bwMode="auto">
          <a:xfrm>
            <a:off x="3553452" y="2525241"/>
            <a:ext cx="376238"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95</a:t>
            </a:r>
            <a:endParaRPr lang="en-US" sz="1600"/>
          </a:p>
          <a:p>
            <a:pPr algn="ctr">
              <a:defRPr/>
            </a:pPr>
            <a:endParaRPr lang="en-US" sz="1600"/>
          </a:p>
        </p:txBody>
      </p:sp>
      <p:sp>
        <p:nvSpPr>
          <p:cNvPr id="122" name="Rectangle 32"/>
          <p:cNvSpPr>
            <a:spLocks noChangeArrowheads="1"/>
          </p:cNvSpPr>
          <p:nvPr/>
        </p:nvSpPr>
        <p:spPr bwMode="auto">
          <a:xfrm>
            <a:off x="4051927" y="2517304"/>
            <a:ext cx="376238"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96</a:t>
            </a:r>
            <a:endParaRPr lang="en-US" sz="1600"/>
          </a:p>
          <a:p>
            <a:pPr>
              <a:defRPr/>
            </a:pPr>
            <a:endParaRPr lang="en-US" sz="1200"/>
          </a:p>
        </p:txBody>
      </p:sp>
      <p:sp>
        <p:nvSpPr>
          <p:cNvPr id="123" name="Rectangle 33"/>
          <p:cNvSpPr>
            <a:spLocks noChangeArrowheads="1"/>
          </p:cNvSpPr>
          <p:nvPr/>
        </p:nvSpPr>
        <p:spPr bwMode="auto">
          <a:xfrm>
            <a:off x="4540877" y="2517304"/>
            <a:ext cx="376238"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94</a:t>
            </a:r>
            <a:endParaRPr lang="en-US" sz="1200"/>
          </a:p>
        </p:txBody>
      </p:sp>
      <p:sp>
        <p:nvSpPr>
          <p:cNvPr id="124" name="Rectangle 34"/>
          <p:cNvSpPr>
            <a:spLocks noChangeArrowheads="1"/>
          </p:cNvSpPr>
          <p:nvPr/>
        </p:nvSpPr>
        <p:spPr bwMode="auto">
          <a:xfrm>
            <a:off x="5033002" y="2517304"/>
            <a:ext cx="377825"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95</a:t>
            </a:r>
            <a:endParaRPr lang="en-US" sz="1600"/>
          </a:p>
          <a:p>
            <a:pPr>
              <a:defRPr/>
            </a:pPr>
            <a:endParaRPr lang="en-US" sz="1200"/>
          </a:p>
        </p:txBody>
      </p:sp>
      <p:sp>
        <p:nvSpPr>
          <p:cNvPr id="125" name="Rectangle 35"/>
          <p:cNvSpPr>
            <a:spLocks noChangeArrowheads="1"/>
          </p:cNvSpPr>
          <p:nvPr/>
        </p:nvSpPr>
        <p:spPr bwMode="auto">
          <a:xfrm>
            <a:off x="5520365" y="2517304"/>
            <a:ext cx="376237"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93</a:t>
            </a:r>
            <a:endParaRPr lang="en-US" sz="1200"/>
          </a:p>
        </p:txBody>
      </p:sp>
      <p:sp>
        <p:nvSpPr>
          <p:cNvPr id="126" name="Rectangle 36"/>
          <p:cNvSpPr>
            <a:spLocks noChangeArrowheads="1"/>
          </p:cNvSpPr>
          <p:nvPr/>
        </p:nvSpPr>
        <p:spPr bwMode="auto">
          <a:xfrm>
            <a:off x="6023602" y="2517304"/>
            <a:ext cx="374650"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93</a:t>
            </a:r>
            <a:endParaRPr lang="en-US" sz="1600"/>
          </a:p>
        </p:txBody>
      </p:sp>
      <p:sp>
        <p:nvSpPr>
          <p:cNvPr id="127" name="Rectangle 37"/>
          <p:cNvSpPr>
            <a:spLocks noChangeArrowheads="1"/>
          </p:cNvSpPr>
          <p:nvPr/>
        </p:nvSpPr>
        <p:spPr bwMode="auto">
          <a:xfrm>
            <a:off x="3521702" y="877416"/>
            <a:ext cx="376238"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18 </a:t>
            </a:r>
            <a:r>
              <a:rPr lang="en-US" sz="900" b="1"/>
              <a:t>month</a:t>
            </a:r>
            <a:endParaRPr lang="en-US" sz="900"/>
          </a:p>
        </p:txBody>
      </p:sp>
      <p:sp>
        <p:nvSpPr>
          <p:cNvPr id="128" name="Rectangle 38"/>
          <p:cNvSpPr>
            <a:spLocks noChangeArrowheads="1"/>
          </p:cNvSpPr>
          <p:nvPr/>
        </p:nvSpPr>
        <p:spPr bwMode="auto">
          <a:xfrm>
            <a:off x="4029702" y="877416"/>
            <a:ext cx="377825"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2 </a:t>
            </a:r>
            <a:endParaRPr/>
          </a:p>
          <a:p>
            <a:pPr algn="ctr">
              <a:defRPr/>
            </a:pPr>
            <a:r>
              <a:rPr lang="en-US" sz="900" b="1"/>
              <a:t>years</a:t>
            </a:r>
            <a:endParaRPr lang="en-US" sz="900"/>
          </a:p>
        </p:txBody>
      </p:sp>
      <p:sp>
        <p:nvSpPr>
          <p:cNvPr id="129" name="Rectangle 39"/>
          <p:cNvSpPr>
            <a:spLocks noChangeArrowheads="1"/>
          </p:cNvSpPr>
          <p:nvPr/>
        </p:nvSpPr>
        <p:spPr bwMode="auto">
          <a:xfrm>
            <a:off x="4540877" y="877416"/>
            <a:ext cx="376238"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2½ </a:t>
            </a:r>
            <a:r>
              <a:rPr lang="en-US" sz="900" b="1"/>
              <a:t>years</a:t>
            </a:r>
            <a:endParaRPr lang="en-US" sz="1400"/>
          </a:p>
          <a:p>
            <a:pPr algn="ctr">
              <a:defRPr/>
            </a:pPr>
            <a:endParaRPr lang="en-US" sz="1400"/>
          </a:p>
        </p:txBody>
      </p:sp>
      <p:sp>
        <p:nvSpPr>
          <p:cNvPr id="130" name="Rectangle 40"/>
          <p:cNvSpPr>
            <a:spLocks noChangeArrowheads="1"/>
          </p:cNvSpPr>
          <p:nvPr/>
        </p:nvSpPr>
        <p:spPr bwMode="auto">
          <a:xfrm>
            <a:off x="5033002" y="877416"/>
            <a:ext cx="377825"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3½</a:t>
            </a:r>
            <a:r>
              <a:rPr lang="en-US" sz="1400" b="1"/>
              <a:t> </a:t>
            </a:r>
            <a:r>
              <a:rPr lang="en-US" sz="900" b="1"/>
              <a:t>years</a:t>
            </a:r>
            <a:endParaRPr lang="en-US" sz="1400"/>
          </a:p>
          <a:p>
            <a:pPr>
              <a:defRPr/>
            </a:pPr>
            <a:endParaRPr lang="en-US" sz="1200"/>
          </a:p>
        </p:txBody>
      </p:sp>
      <p:sp>
        <p:nvSpPr>
          <p:cNvPr id="131" name="Rectangle 41"/>
          <p:cNvSpPr>
            <a:spLocks noChangeArrowheads="1"/>
          </p:cNvSpPr>
          <p:nvPr/>
        </p:nvSpPr>
        <p:spPr bwMode="auto">
          <a:xfrm>
            <a:off x="5520365" y="877416"/>
            <a:ext cx="376237"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4½ </a:t>
            </a:r>
            <a:r>
              <a:rPr lang="en-US" sz="900" b="1"/>
              <a:t>years</a:t>
            </a:r>
            <a:endParaRPr lang="en-US" sz="900"/>
          </a:p>
        </p:txBody>
      </p:sp>
      <p:sp>
        <p:nvSpPr>
          <p:cNvPr id="132" name="Rectangle 42"/>
          <p:cNvSpPr>
            <a:spLocks noChangeArrowheads="1"/>
          </p:cNvSpPr>
          <p:nvPr/>
        </p:nvSpPr>
        <p:spPr bwMode="auto">
          <a:xfrm>
            <a:off x="6023602" y="877416"/>
            <a:ext cx="374650"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5</a:t>
            </a:r>
            <a:endParaRPr/>
          </a:p>
          <a:p>
            <a:pPr algn="ctr">
              <a:defRPr/>
            </a:pPr>
            <a:r>
              <a:rPr lang="en-US" sz="900" b="1"/>
              <a:t>years</a:t>
            </a:r>
            <a:endParaRPr lang="en-US" sz="900"/>
          </a:p>
          <a:p>
            <a:pPr algn="ctr">
              <a:defRPr/>
            </a:pPr>
            <a:endParaRPr lang="en-US" sz="1400"/>
          </a:p>
        </p:txBody>
      </p:sp>
      <p:sp>
        <p:nvSpPr>
          <p:cNvPr id="133" name="Line 45"/>
          <p:cNvSpPr>
            <a:spLocks noChangeShapeType="1"/>
          </p:cNvSpPr>
          <p:nvPr/>
        </p:nvSpPr>
        <p:spPr bwMode="auto">
          <a:xfrm>
            <a:off x="3915402" y="1840515"/>
            <a:ext cx="138113"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34" name="Line 46"/>
          <p:cNvSpPr>
            <a:spLocks noChangeShapeType="1"/>
          </p:cNvSpPr>
          <p:nvPr/>
        </p:nvSpPr>
        <p:spPr bwMode="auto">
          <a:xfrm>
            <a:off x="4409115" y="1840515"/>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35" name="Line 47"/>
          <p:cNvSpPr>
            <a:spLocks noChangeShapeType="1"/>
          </p:cNvSpPr>
          <p:nvPr/>
        </p:nvSpPr>
        <p:spPr bwMode="auto">
          <a:xfrm flipV="1">
            <a:off x="4883777" y="1840515"/>
            <a:ext cx="138113" cy="9525"/>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36" name="Line 48"/>
          <p:cNvSpPr>
            <a:spLocks noChangeShapeType="1"/>
          </p:cNvSpPr>
          <p:nvPr/>
        </p:nvSpPr>
        <p:spPr bwMode="auto">
          <a:xfrm>
            <a:off x="5379077" y="1840515"/>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37" name="Line 49"/>
          <p:cNvSpPr>
            <a:spLocks noChangeShapeType="1"/>
          </p:cNvSpPr>
          <p:nvPr/>
        </p:nvSpPr>
        <p:spPr bwMode="auto">
          <a:xfrm flipV="1">
            <a:off x="5895015" y="1850040"/>
            <a:ext cx="136525" cy="9525"/>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38" name="Line 50"/>
          <p:cNvSpPr>
            <a:spLocks noChangeShapeType="1"/>
          </p:cNvSpPr>
          <p:nvPr/>
        </p:nvSpPr>
        <p:spPr bwMode="auto">
          <a:xfrm>
            <a:off x="3905877" y="3014191"/>
            <a:ext cx="138113"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39" name="Line 51"/>
          <p:cNvSpPr>
            <a:spLocks noChangeShapeType="1"/>
          </p:cNvSpPr>
          <p:nvPr/>
        </p:nvSpPr>
        <p:spPr bwMode="auto">
          <a:xfrm>
            <a:off x="4399590" y="3014191"/>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40" name="Line 52"/>
          <p:cNvSpPr>
            <a:spLocks noChangeShapeType="1"/>
          </p:cNvSpPr>
          <p:nvPr/>
        </p:nvSpPr>
        <p:spPr bwMode="auto">
          <a:xfrm>
            <a:off x="4883777" y="3014191"/>
            <a:ext cx="138113"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41" name="Line 53"/>
          <p:cNvSpPr>
            <a:spLocks noChangeShapeType="1"/>
          </p:cNvSpPr>
          <p:nvPr/>
        </p:nvSpPr>
        <p:spPr bwMode="auto">
          <a:xfrm>
            <a:off x="5379077" y="3014191"/>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42" name="Line 54"/>
          <p:cNvSpPr>
            <a:spLocks noChangeShapeType="1"/>
          </p:cNvSpPr>
          <p:nvPr/>
        </p:nvSpPr>
        <p:spPr bwMode="auto">
          <a:xfrm>
            <a:off x="5895015" y="3023716"/>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43" name="Rectangle 55"/>
          <p:cNvSpPr>
            <a:spLocks noChangeArrowheads="1"/>
          </p:cNvSpPr>
          <p:nvPr/>
        </p:nvSpPr>
        <p:spPr bwMode="auto">
          <a:xfrm>
            <a:off x="6520490" y="877416"/>
            <a:ext cx="377825" cy="468313"/>
          </a:xfrm>
          <a:prstGeom prst="rect">
            <a:avLst/>
          </a:prstGeom>
          <a:solidFill>
            <a:srgbClr val="FFFFFF"/>
          </a:solidFill>
          <a:ln w="25400">
            <a:noFill/>
            <a:miter lim="800000"/>
            <a:headEnd/>
            <a:tailEnd/>
          </a:ln>
        </p:spPr>
        <p:txBody>
          <a:bodyPr lIns="12700" tIns="12700" rIns="12700" bIns="12700"/>
          <a:lstStyle/>
          <a:p>
            <a:pPr algn="ctr">
              <a:defRPr/>
            </a:pPr>
            <a:r>
              <a:rPr lang="en-US" sz="1600" b="1"/>
              <a:t>5½</a:t>
            </a:r>
            <a:r>
              <a:rPr lang="en-US" sz="1100" b="1"/>
              <a:t> </a:t>
            </a:r>
            <a:r>
              <a:rPr lang="en-US" sz="900" b="1"/>
              <a:t>years</a:t>
            </a:r>
            <a:endParaRPr lang="en-US" sz="1400"/>
          </a:p>
          <a:p>
            <a:pPr algn="ctr">
              <a:defRPr/>
            </a:pPr>
            <a:endParaRPr lang="en-US" sz="1600" b="1"/>
          </a:p>
        </p:txBody>
      </p:sp>
      <p:sp>
        <p:nvSpPr>
          <p:cNvPr id="144" name="Rectangle 56"/>
          <p:cNvSpPr>
            <a:spLocks noChangeArrowheads="1"/>
          </p:cNvSpPr>
          <p:nvPr/>
        </p:nvSpPr>
        <p:spPr bwMode="auto">
          <a:xfrm>
            <a:off x="6520490" y="1421415"/>
            <a:ext cx="377825" cy="858837"/>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107</a:t>
            </a:r>
            <a:endParaRPr/>
          </a:p>
        </p:txBody>
      </p:sp>
      <p:sp>
        <p:nvSpPr>
          <p:cNvPr id="145" name="Rectangle 57"/>
          <p:cNvSpPr>
            <a:spLocks noChangeArrowheads="1"/>
          </p:cNvSpPr>
          <p:nvPr/>
        </p:nvSpPr>
        <p:spPr bwMode="auto">
          <a:xfrm>
            <a:off x="6520490" y="2517304"/>
            <a:ext cx="377825"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93</a:t>
            </a:r>
            <a:endParaRPr/>
          </a:p>
        </p:txBody>
      </p:sp>
      <p:sp>
        <p:nvSpPr>
          <p:cNvPr id="146" name="Line 58"/>
          <p:cNvSpPr>
            <a:spLocks noChangeShapeType="1"/>
          </p:cNvSpPr>
          <p:nvPr/>
        </p:nvSpPr>
        <p:spPr bwMode="auto">
          <a:xfrm>
            <a:off x="6395077" y="1850040"/>
            <a:ext cx="13652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47" name="Line 59"/>
          <p:cNvSpPr>
            <a:spLocks noChangeShapeType="1"/>
          </p:cNvSpPr>
          <p:nvPr/>
        </p:nvSpPr>
        <p:spPr bwMode="auto">
          <a:xfrm>
            <a:off x="6391902" y="3023716"/>
            <a:ext cx="138113"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48" name="Rectangle 62"/>
          <p:cNvSpPr>
            <a:spLocks noChangeArrowheads="1"/>
          </p:cNvSpPr>
          <p:nvPr/>
        </p:nvSpPr>
        <p:spPr bwMode="auto">
          <a:xfrm>
            <a:off x="3024815" y="1429352"/>
            <a:ext cx="376237"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108</a:t>
            </a:r>
            <a:endParaRPr lang="en-US" sz="1600"/>
          </a:p>
          <a:p>
            <a:pPr>
              <a:defRPr/>
            </a:pPr>
            <a:endParaRPr lang="en-US" sz="1200" b="1"/>
          </a:p>
        </p:txBody>
      </p:sp>
      <p:sp>
        <p:nvSpPr>
          <p:cNvPr id="149" name="Rectangle 63"/>
          <p:cNvSpPr>
            <a:spLocks noChangeArrowheads="1"/>
          </p:cNvSpPr>
          <p:nvPr/>
        </p:nvSpPr>
        <p:spPr bwMode="auto">
          <a:xfrm>
            <a:off x="2011990" y="1429352"/>
            <a:ext cx="376237"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107</a:t>
            </a:r>
            <a:endParaRPr lang="en-US" sz="1600"/>
          </a:p>
        </p:txBody>
      </p:sp>
      <p:sp>
        <p:nvSpPr>
          <p:cNvPr id="150" name="Rectangle 64"/>
          <p:cNvSpPr>
            <a:spLocks noChangeArrowheads="1"/>
          </p:cNvSpPr>
          <p:nvPr/>
        </p:nvSpPr>
        <p:spPr bwMode="auto">
          <a:xfrm>
            <a:off x="2497765" y="1429352"/>
            <a:ext cx="376237"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112</a:t>
            </a:r>
            <a:endParaRPr lang="en-US" sz="1600"/>
          </a:p>
          <a:p>
            <a:pPr algn="ctr">
              <a:defRPr/>
            </a:pPr>
            <a:endParaRPr lang="en-US" sz="1600"/>
          </a:p>
        </p:txBody>
      </p:sp>
      <p:sp>
        <p:nvSpPr>
          <p:cNvPr id="151" name="Rectangle 65"/>
          <p:cNvSpPr>
            <a:spLocks noChangeArrowheads="1"/>
          </p:cNvSpPr>
          <p:nvPr/>
        </p:nvSpPr>
        <p:spPr bwMode="auto">
          <a:xfrm>
            <a:off x="2011990" y="877416"/>
            <a:ext cx="376237" cy="468313"/>
          </a:xfrm>
          <a:prstGeom prst="rect">
            <a:avLst/>
          </a:prstGeom>
          <a:solidFill>
            <a:srgbClr val="FFFFFF"/>
          </a:solidFill>
          <a:ln w="12700">
            <a:noFill/>
            <a:miter lim="800000"/>
            <a:headEnd/>
            <a:tailEnd/>
          </a:ln>
        </p:spPr>
        <p:txBody>
          <a:bodyPr lIns="12700" tIns="12700" rIns="12700" bIns="12700"/>
          <a:lstStyle/>
          <a:p>
            <a:pPr algn="ctr">
              <a:defRPr/>
            </a:pPr>
            <a:r>
              <a:rPr lang="en-US" sz="1200" b="1"/>
              <a:t>Neo-</a:t>
            </a:r>
            <a:endParaRPr/>
          </a:p>
          <a:p>
            <a:pPr algn="ctr">
              <a:defRPr/>
            </a:pPr>
            <a:r>
              <a:rPr lang="en-US" sz="1200" b="1"/>
              <a:t>natal</a:t>
            </a:r>
            <a:endParaRPr lang="en-US" sz="1200"/>
          </a:p>
        </p:txBody>
      </p:sp>
      <p:sp>
        <p:nvSpPr>
          <p:cNvPr id="152" name="Rectangle 66"/>
          <p:cNvSpPr>
            <a:spLocks noChangeArrowheads="1"/>
          </p:cNvSpPr>
          <p:nvPr/>
        </p:nvSpPr>
        <p:spPr bwMode="auto">
          <a:xfrm>
            <a:off x="2497765" y="877416"/>
            <a:ext cx="376237"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6 </a:t>
            </a:r>
            <a:r>
              <a:rPr lang="en-US" sz="900" b="1"/>
              <a:t>month</a:t>
            </a:r>
            <a:endParaRPr lang="en-US" sz="900"/>
          </a:p>
        </p:txBody>
      </p:sp>
      <p:sp>
        <p:nvSpPr>
          <p:cNvPr id="153" name="Rectangle 67"/>
          <p:cNvSpPr>
            <a:spLocks noChangeArrowheads="1"/>
          </p:cNvSpPr>
          <p:nvPr/>
        </p:nvSpPr>
        <p:spPr bwMode="auto">
          <a:xfrm>
            <a:off x="2996240" y="867891"/>
            <a:ext cx="374650" cy="468313"/>
          </a:xfrm>
          <a:prstGeom prst="rect">
            <a:avLst/>
          </a:prstGeom>
          <a:solidFill>
            <a:srgbClr val="FFFFFF"/>
          </a:solidFill>
          <a:ln w="12700">
            <a:noFill/>
            <a:miter lim="800000"/>
            <a:headEnd/>
            <a:tailEnd/>
          </a:ln>
        </p:spPr>
        <p:txBody>
          <a:bodyPr lIns="12700" tIns="12700" rIns="12700" bIns="12700"/>
          <a:lstStyle/>
          <a:p>
            <a:pPr algn="ctr">
              <a:defRPr/>
            </a:pPr>
            <a:r>
              <a:rPr lang="en-US" sz="1600" b="1"/>
              <a:t>14 </a:t>
            </a:r>
            <a:r>
              <a:rPr lang="en-US" sz="900" b="1"/>
              <a:t>month</a:t>
            </a:r>
            <a:endParaRPr lang="en-US" sz="900"/>
          </a:p>
        </p:txBody>
      </p:sp>
      <p:sp>
        <p:nvSpPr>
          <p:cNvPr id="154" name="Rectangle 68"/>
          <p:cNvSpPr>
            <a:spLocks noChangeArrowheads="1"/>
          </p:cNvSpPr>
          <p:nvPr/>
        </p:nvSpPr>
        <p:spPr bwMode="auto">
          <a:xfrm>
            <a:off x="2011990" y="2525241"/>
            <a:ext cx="376237"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96</a:t>
            </a:r>
            <a:endParaRPr lang="en-US" sz="1600"/>
          </a:p>
        </p:txBody>
      </p:sp>
      <p:sp>
        <p:nvSpPr>
          <p:cNvPr id="155" name="Rectangle 69"/>
          <p:cNvSpPr>
            <a:spLocks noChangeArrowheads="1"/>
          </p:cNvSpPr>
          <p:nvPr/>
        </p:nvSpPr>
        <p:spPr bwMode="auto">
          <a:xfrm>
            <a:off x="2497765" y="2525241"/>
            <a:ext cx="376237"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94</a:t>
            </a:r>
            <a:endParaRPr lang="en-US" sz="1600"/>
          </a:p>
          <a:p>
            <a:pPr algn="ctr">
              <a:defRPr/>
            </a:pPr>
            <a:endParaRPr lang="en-US" sz="1600"/>
          </a:p>
        </p:txBody>
      </p:sp>
      <p:sp>
        <p:nvSpPr>
          <p:cNvPr id="156" name="Rectangle 70"/>
          <p:cNvSpPr>
            <a:spLocks noChangeArrowheads="1"/>
          </p:cNvSpPr>
          <p:nvPr/>
        </p:nvSpPr>
        <p:spPr bwMode="auto">
          <a:xfrm>
            <a:off x="3024815" y="2525241"/>
            <a:ext cx="376237"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a:p>
          <a:p>
            <a:pPr algn="ctr">
              <a:defRPr/>
            </a:pPr>
            <a:r>
              <a:rPr lang="en-US" sz="1600" b="1"/>
              <a:t>94</a:t>
            </a:r>
            <a:endParaRPr lang="en-US" sz="1600"/>
          </a:p>
          <a:p>
            <a:pPr algn="ctr">
              <a:defRPr/>
            </a:pPr>
            <a:endParaRPr lang="en-US" sz="1600"/>
          </a:p>
        </p:txBody>
      </p:sp>
      <p:sp>
        <p:nvSpPr>
          <p:cNvPr id="157" name="Line 71"/>
          <p:cNvSpPr>
            <a:spLocks noChangeShapeType="1"/>
          </p:cNvSpPr>
          <p:nvPr/>
        </p:nvSpPr>
        <p:spPr bwMode="auto">
          <a:xfrm>
            <a:off x="2377115" y="1838926"/>
            <a:ext cx="158750"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58" name="Line 72"/>
          <p:cNvSpPr>
            <a:spLocks noChangeShapeType="1"/>
          </p:cNvSpPr>
          <p:nvPr/>
        </p:nvSpPr>
        <p:spPr bwMode="auto">
          <a:xfrm>
            <a:off x="2864477" y="1838926"/>
            <a:ext cx="169862"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59" name="Line 73"/>
          <p:cNvSpPr>
            <a:spLocks noChangeShapeType="1"/>
          </p:cNvSpPr>
          <p:nvPr/>
        </p:nvSpPr>
        <p:spPr bwMode="auto">
          <a:xfrm>
            <a:off x="3380415" y="1838926"/>
            <a:ext cx="171450"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60" name="Line 74"/>
          <p:cNvSpPr>
            <a:spLocks noChangeShapeType="1"/>
          </p:cNvSpPr>
          <p:nvPr/>
        </p:nvSpPr>
        <p:spPr bwMode="auto">
          <a:xfrm>
            <a:off x="3380415" y="3012604"/>
            <a:ext cx="171450"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61" name="Line 75"/>
          <p:cNvSpPr>
            <a:spLocks noChangeShapeType="1"/>
          </p:cNvSpPr>
          <p:nvPr/>
        </p:nvSpPr>
        <p:spPr bwMode="auto">
          <a:xfrm>
            <a:off x="2845427" y="3012604"/>
            <a:ext cx="169862"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62" name="Line 76"/>
          <p:cNvSpPr>
            <a:spLocks noChangeShapeType="1"/>
          </p:cNvSpPr>
          <p:nvPr/>
        </p:nvSpPr>
        <p:spPr bwMode="auto">
          <a:xfrm>
            <a:off x="2377115" y="3023716"/>
            <a:ext cx="193675"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63" name="Rectangle 77"/>
          <p:cNvSpPr>
            <a:spLocks noChangeArrowheads="1"/>
          </p:cNvSpPr>
          <p:nvPr/>
        </p:nvSpPr>
        <p:spPr bwMode="auto">
          <a:xfrm>
            <a:off x="7017377" y="877416"/>
            <a:ext cx="374650" cy="468313"/>
          </a:xfrm>
          <a:prstGeom prst="rect">
            <a:avLst/>
          </a:prstGeom>
          <a:solidFill>
            <a:srgbClr val="FFFFFF"/>
          </a:solidFill>
          <a:ln w="25400">
            <a:noFill/>
            <a:miter lim="800000"/>
            <a:headEnd/>
            <a:tailEnd/>
          </a:ln>
        </p:spPr>
        <p:txBody>
          <a:bodyPr lIns="12700" tIns="12700" rIns="12700" bIns="12700"/>
          <a:lstStyle/>
          <a:p>
            <a:pPr algn="ctr">
              <a:defRPr/>
            </a:pPr>
            <a:r>
              <a:rPr lang="en-US" sz="1600" b="1"/>
              <a:t>6½</a:t>
            </a:r>
            <a:r>
              <a:rPr lang="en-US" sz="1100" b="1"/>
              <a:t> </a:t>
            </a:r>
            <a:r>
              <a:rPr lang="en-US" sz="900" b="1"/>
              <a:t>years</a:t>
            </a:r>
            <a:endParaRPr lang="en-US" sz="1400"/>
          </a:p>
          <a:p>
            <a:pPr algn="ctr">
              <a:defRPr/>
            </a:pPr>
            <a:endParaRPr lang="en-US" sz="1600" b="1"/>
          </a:p>
        </p:txBody>
      </p:sp>
      <p:sp>
        <p:nvSpPr>
          <p:cNvPr id="164" name="Rectangle 78"/>
          <p:cNvSpPr>
            <a:spLocks noChangeArrowheads="1"/>
          </p:cNvSpPr>
          <p:nvPr/>
        </p:nvSpPr>
        <p:spPr bwMode="auto">
          <a:xfrm>
            <a:off x="7017377" y="1423002"/>
            <a:ext cx="374650"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107</a:t>
            </a:r>
            <a:endParaRPr/>
          </a:p>
        </p:txBody>
      </p:sp>
      <p:sp>
        <p:nvSpPr>
          <p:cNvPr id="165" name="Rectangle 79"/>
          <p:cNvSpPr>
            <a:spLocks noChangeArrowheads="1"/>
          </p:cNvSpPr>
          <p:nvPr/>
        </p:nvSpPr>
        <p:spPr bwMode="auto">
          <a:xfrm>
            <a:off x="7017377" y="2515716"/>
            <a:ext cx="374650" cy="825500"/>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93</a:t>
            </a:r>
            <a:endParaRPr/>
          </a:p>
        </p:txBody>
      </p:sp>
      <p:sp>
        <p:nvSpPr>
          <p:cNvPr id="166" name="Line 80"/>
          <p:cNvSpPr>
            <a:spLocks noChangeShapeType="1"/>
          </p:cNvSpPr>
          <p:nvPr/>
        </p:nvSpPr>
        <p:spPr bwMode="auto">
          <a:xfrm>
            <a:off x="6869740" y="1848452"/>
            <a:ext cx="134937"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167" name="Line 81"/>
          <p:cNvSpPr>
            <a:spLocks noChangeShapeType="1"/>
          </p:cNvSpPr>
          <p:nvPr/>
        </p:nvSpPr>
        <p:spPr bwMode="auto">
          <a:xfrm>
            <a:off x="6882440" y="3022129"/>
            <a:ext cx="134937"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04" name="Rectangle 20"/>
          <p:cNvSpPr>
            <a:spLocks noChangeArrowheads="1"/>
          </p:cNvSpPr>
          <p:nvPr/>
        </p:nvSpPr>
        <p:spPr bwMode="auto">
          <a:xfrm>
            <a:off x="611560" y="1352749"/>
            <a:ext cx="967259" cy="1010815"/>
          </a:xfrm>
          <a:prstGeom prst="rect">
            <a:avLst/>
          </a:prstGeom>
          <a:solidFill>
            <a:srgbClr val="FFFFFF"/>
          </a:solidFill>
          <a:ln w="12700">
            <a:solidFill>
              <a:srgbClr val="0000FF"/>
            </a:solidFill>
            <a:miter lim="800000"/>
            <a:headEnd/>
            <a:tailEnd/>
          </a:ln>
        </p:spPr>
        <p:txBody>
          <a:bodyPr lIns="12700" tIns="12700" rIns="12700" bIns="12700"/>
          <a:lstStyle/>
          <a:p>
            <a:pPr algn="ctr">
              <a:defRPr/>
            </a:pPr>
            <a:r>
              <a:rPr lang="en-US" sz="1400" b="1"/>
              <a:t>AT-RISK GROUP</a:t>
            </a:r>
            <a:endParaRPr/>
          </a:p>
          <a:p>
            <a:pPr algn="ctr">
              <a:defRPr/>
            </a:pPr>
            <a:endParaRPr lang="en-US" sz="600" b="1"/>
          </a:p>
          <a:p>
            <a:pPr algn="ctr">
              <a:defRPr/>
            </a:pPr>
            <a:r>
              <a:rPr lang="en-US" sz="1400" b="1"/>
              <a:t>N=108 </a:t>
            </a:r>
            <a:endParaRPr/>
          </a:p>
          <a:p>
            <a:pPr algn="ctr">
              <a:defRPr/>
            </a:pPr>
            <a:r>
              <a:rPr lang="en-US" sz="1400" b="1"/>
              <a:t>children</a:t>
            </a:r>
            <a:endParaRPr lang="en-US" sz="1600" b="1"/>
          </a:p>
        </p:txBody>
      </p:sp>
      <p:sp>
        <p:nvSpPr>
          <p:cNvPr id="205" name="Rectangle 21"/>
          <p:cNvSpPr>
            <a:spLocks noChangeArrowheads="1"/>
          </p:cNvSpPr>
          <p:nvPr/>
        </p:nvSpPr>
        <p:spPr bwMode="auto">
          <a:xfrm>
            <a:off x="611560" y="2477491"/>
            <a:ext cx="974258" cy="1035498"/>
          </a:xfrm>
          <a:prstGeom prst="rect">
            <a:avLst/>
          </a:prstGeom>
          <a:solidFill>
            <a:srgbClr val="FFFFFF"/>
          </a:solidFill>
          <a:ln w="12700">
            <a:solidFill>
              <a:srgbClr val="FF0000"/>
            </a:solidFill>
            <a:miter lim="800000"/>
            <a:headEnd/>
            <a:tailEnd/>
          </a:ln>
        </p:spPr>
        <p:txBody>
          <a:bodyPr lIns="12700" tIns="12700" rIns="12700" bIns="12700"/>
          <a:lstStyle/>
          <a:p>
            <a:pPr algn="ctr">
              <a:defRPr/>
            </a:pPr>
            <a:r>
              <a:rPr lang="en-US" sz="1400" b="1"/>
              <a:t>CONTROL GROUP</a:t>
            </a:r>
            <a:endParaRPr/>
          </a:p>
          <a:p>
            <a:pPr algn="ctr">
              <a:defRPr/>
            </a:pPr>
            <a:endParaRPr lang="en-US" sz="600" b="1"/>
          </a:p>
          <a:p>
            <a:pPr algn="ctr">
              <a:defRPr/>
            </a:pPr>
            <a:r>
              <a:rPr lang="en-US" sz="1400" b="1"/>
              <a:t>N=92</a:t>
            </a:r>
            <a:endParaRPr/>
          </a:p>
          <a:p>
            <a:pPr algn="ctr">
              <a:defRPr/>
            </a:pPr>
            <a:r>
              <a:rPr lang="en-US" sz="1400" b="1"/>
              <a:t>children</a:t>
            </a:r>
            <a:endParaRPr/>
          </a:p>
        </p:txBody>
      </p:sp>
      <p:cxnSp>
        <p:nvCxnSpPr>
          <p:cNvPr id="5" name="Straight Arrow Connector 4"/>
          <p:cNvCxnSpPr>
            <a:cxnSpLocks/>
            <a:stCxn id="204" idx="3"/>
            <a:endCxn id="149" idx="1"/>
          </p:cNvCxnSpPr>
          <p:nvPr/>
        </p:nvCxnSpPr>
        <p:spPr bwMode="auto">
          <a:xfrm>
            <a:off x="1578819" y="1858157"/>
            <a:ext cx="433171" cy="61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cxnSpLocks/>
          </p:cNvCxnSpPr>
          <p:nvPr/>
        </p:nvCxnSpPr>
        <p:spPr bwMode="auto">
          <a:xfrm>
            <a:off x="1574097" y="2994626"/>
            <a:ext cx="433171" cy="61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 name="Rectangle 20"/>
          <p:cNvSpPr>
            <a:spLocks noChangeArrowheads="1"/>
          </p:cNvSpPr>
          <p:nvPr/>
        </p:nvSpPr>
        <p:spPr bwMode="auto">
          <a:xfrm>
            <a:off x="1589999" y="4590020"/>
            <a:ext cx="1039267" cy="525262"/>
          </a:xfrm>
          <a:prstGeom prst="rect">
            <a:avLst/>
          </a:prstGeom>
          <a:solidFill>
            <a:srgbClr val="FFFFFF"/>
          </a:solidFill>
          <a:ln w="12700">
            <a:solidFill>
              <a:srgbClr val="0000FF"/>
            </a:solidFill>
            <a:miter lim="800000"/>
            <a:headEnd/>
            <a:tailEnd/>
          </a:ln>
        </p:spPr>
        <p:txBody>
          <a:bodyPr lIns="12700" tIns="12700" rIns="12700" bIns="12700" anchor="ctr" anchorCtr="0"/>
          <a:lstStyle/>
          <a:p>
            <a:pPr algn="ctr">
              <a:defRPr/>
            </a:pPr>
            <a:r>
              <a:rPr lang="en-US" sz="1400" b="1"/>
              <a:t>AT-RISK GROUP</a:t>
            </a:r>
            <a:endParaRPr lang="en-US" sz="600" b="1"/>
          </a:p>
        </p:txBody>
      </p:sp>
      <p:sp>
        <p:nvSpPr>
          <p:cNvPr id="213" name="Rectangle 21"/>
          <p:cNvSpPr>
            <a:spLocks noChangeArrowheads="1"/>
          </p:cNvSpPr>
          <p:nvPr/>
        </p:nvSpPr>
        <p:spPr bwMode="auto">
          <a:xfrm>
            <a:off x="1589999" y="5510682"/>
            <a:ext cx="1046266" cy="513980"/>
          </a:xfrm>
          <a:prstGeom prst="rect">
            <a:avLst/>
          </a:prstGeom>
          <a:solidFill>
            <a:srgbClr val="FFFFFF"/>
          </a:solidFill>
          <a:ln w="12700">
            <a:solidFill>
              <a:srgbClr val="FF0000"/>
            </a:solidFill>
            <a:miter lim="800000"/>
            <a:headEnd/>
            <a:tailEnd/>
          </a:ln>
        </p:spPr>
        <p:txBody>
          <a:bodyPr lIns="12700" tIns="12700" rIns="12700" bIns="12700" anchor="ctr" anchorCtr="0"/>
          <a:lstStyle/>
          <a:p>
            <a:pPr algn="ctr">
              <a:defRPr/>
            </a:pPr>
            <a:r>
              <a:rPr lang="en-US" sz="1400" b="1"/>
              <a:t>CONTROL GROUP</a:t>
            </a:r>
            <a:endParaRPr/>
          </a:p>
        </p:txBody>
      </p:sp>
      <p:cxnSp>
        <p:nvCxnSpPr>
          <p:cNvPr id="214" name="Straight Arrow Connector 213"/>
          <p:cNvCxnSpPr>
            <a:cxnSpLocks/>
            <a:stCxn id="212" idx="3"/>
            <a:endCxn id="2115" idx="1"/>
          </p:cNvCxnSpPr>
          <p:nvPr/>
        </p:nvCxnSpPr>
        <p:spPr bwMode="auto">
          <a:xfrm>
            <a:off x="2629266" y="4852651"/>
            <a:ext cx="439033" cy="1411"/>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cxnSpLocks/>
          </p:cNvCxnSpPr>
          <p:nvPr/>
        </p:nvCxnSpPr>
        <p:spPr bwMode="auto">
          <a:xfrm>
            <a:off x="2624544" y="5768930"/>
            <a:ext cx="433171" cy="614"/>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cxnSpLocks/>
          </p:cNvCxnSpPr>
          <p:nvPr/>
        </p:nvCxnSpPr>
        <p:spPr bwMode="auto">
          <a:xfrm>
            <a:off x="2644732" y="6498658"/>
            <a:ext cx="439033" cy="1411"/>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0" name="Line 111"/>
          <p:cNvSpPr>
            <a:spLocks noChangeShapeType="1"/>
          </p:cNvSpPr>
          <p:nvPr/>
        </p:nvSpPr>
        <p:spPr bwMode="auto">
          <a:xfrm>
            <a:off x="4878445" y="6527055"/>
            <a:ext cx="689373" cy="1711"/>
          </a:xfrm>
          <a:prstGeom prst="line">
            <a:avLst/>
          </a:prstGeom>
          <a:noFill/>
          <a:ln w="12700">
            <a:solidFill>
              <a:srgbClr val="000000"/>
            </a:solidFill>
            <a:prstDash val="dash"/>
            <a:round/>
            <a:headEnd type="none" w="med" len="med"/>
            <a:tailEnd type="arrow" w="med" len="med"/>
          </a:ln>
        </p:spPr>
        <p:txBody>
          <a:bodyPr/>
          <a:lstStyle/>
          <a:p>
            <a:pPr>
              <a:defRPr/>
            </a:pPr>
            <a:endParaRPr lang="fi-FI"/>
          </a:p>
        </p:txBody>
      </p:sp>
      <p:sp>
        <p:nvSpPr>
          <p:cNvPr id="221" name="Rectangle 109"/>
          <p:cNvSpPr>
            <a:spLocks noChangeArrowheads="1"/>
          </p:cNvSpPr>
          <p:nvPr/>
        </p:nvSpPr>
        <p:spPr bwMode="auto">
          <a:xfrm>
            <a:off x="7925406" y="3849373"/>
            <a:ext cx="501650" cy="468313"/>
          </a:xfrm>
          <a:prstGeom prst="rect">
            <a:avLst/>
          </a:prstGeom>
          <a:solidFill>
            <a:srgbClr val="FFFFFF"/>
          </a:solidFill>
          <a:ln w="25400">
            <a:noFill/>
            <a:miter lim="800000"/>
            <a:headEnd/>
            <a:tailEnd/>
          </a:ln>
        </p:spPr>
        <p:txBody>
          <a:bodyPr lIns="12700" tIns="12700" rIns="12700" bIns="12700"/>
          <a:lstStyle/>
          <a:p>
            <a:pPr algn="ctr">
              <a:defRPr/>
            </a:pPr>
            <a:r>
              <a:rPr lang="fi-FI" sz="1600" b="1"/>
              <a:t>20 </a:t>
            </a:r>
            <a:r>
              <a:rPr lang="fi-FI" sz="900" b="1"/>
              <a:t>years</a:t>
            </a:r>
            <a:endParaRPr lang="en-US" sz="900"/>
          </a:p>
          <a:p>
            <a:pPr algn="ctr">
              <a:defRPr/>
            </a:pPr>
            <a:endParaRPr lang="en-US" sz="1600" b="1"/>
          </a:p>
        </p:txBody>
      </p:sp>
      <p:sp>
        <p:nvSpPr>
          <p:cNvPr id="222" name="Line 110"/>
          <p:cNvSpPr>
            <a:spLocks noChangeShapeType="1"/>
          </p:cNvSpPr>
          <p:nvPr/>
        </p:nvSpPr>
        <p:spPr bwMode="auto">
          <a:xfrm flipV="1">
            <a:off x="7277730" y="4827198"/>
            <a:ext cx="682602" cy="26864"/>
          </a:xfrm>
          <a:prstGeom prst="line">
            <a:avLst/>
          </a:prstGeom>
          <a:noFill/>
          <a:ln w="12700">
            <a:solidFill>
              <a:srgbClr val="000000"/>
            </a:solidFill>
            <a:prstDash val="dash"/>
            <a:round/>
            <a:headEnd type="none" w="med" len="med"/>
            <a:tailEnd type="arrow" w="med" len="med"/>
          </a:ln>
        </p:spPr>
        <p:txBody>
          <a:bodyPr/>
          <a:lstStyle/>
          <a:p>
            <a:pPr>
              <a:defRPr/>
            </a:pPr>
            <a:endParaRPr lang="fi-FI"/>
          </a:p>
        </p:txBody>
      </p:sp>
      <p:sp>
        <p:nvSpPr>
          <p:cNvPr id="223" name="Line 111"/>
          <p:cNvSpPr>
            <a:spLocks noChangeShapeType="1"/>
          </p:cNvSpPr>
          <p:nvPr/>
        </p:nvSpPr>
        <p:spPr bwMode="auto">
          <a:xfrm flipV="1">
            <a:off x="7277730" y="5783361"/>
            <a:ext cx="676252" cy="15751"/>
          </a:xfrm>
          <a:prstGeom prst="line">
            <a:avLst/>
          </a:prstGeom>
          <a:noFill/>
          <a:ln w="12700">
            <a:solidFill>
              <a:srgbClr val="000000"/>
            </a:solidFill>
            <a:prstDash val="dash"/>
            <a:round/>
            <a:headEnd type="none" w="med" len="med"/>
            <a:tailEnd type="arrow" w="med" len="med"/>
          </a:ln>
        </p:spPr>
        <p:txBody>
          <a:bodyPr/>
          <a:lstStyle/>
          <a:p>
            <a:pPr>
              <a:defRPr/>
            </a:pPr>
            <a:endParaRPr lang="fi-FI"/>
          </a:p>
        </p:txBody>
      </p:sp>
      <p:sp>
        <p:nvSpPr>
          <p:cNvPr id="224" name="Rectangle 112"/>
          <p:cNvSpPr>
            <a:spLocks noChangeArrowheads="1"/>
          </p:cNvSpPr>
          <p:nvPr/>
        </p:nvSpPr>
        <p:spPr bwMode="auto">
          <a:xfrm>
            <a:off x="7961917" y="4400160"/>
            <a:ext cx="432743" cy="858838"/>
          </a:xfrm>
          <a:prstGeom prst="rect">
            <a:avLst/>
          </a:prstGeom>
          <a:solidFill>
            <a:srgbClr val="FFFFFF"/>
          </a:solidFill>
          <a:ln w="12700">
            <a:solidFill>
              <a:srgbClr val="0000FF"/>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en-US" sz="1600" b="1"/>
              <a:t>27</a:t>
            </a:r>
            <a:endParaRPr/>
          </a:p>
        </p:txBody>
      </p:sp>
      <p:sp>
        <p:nvSpPr>
          <p:cNvPr id="225" name="Rectangle 113"/>
          <p:cNvSpPr>
            <a:spLocks noChangeArrowheads="1"/>
          </p:cNvSpPr>
          <p:nvPr/>
        </p:nvSpPr>
        <p:spPr bwMode="auto">
          <a:xfrm>
            <a:off x="7961918" y="5353943"/>
            <a:ext cx="432741" cy="823912"/>
          </a:xfrm>
          <a:prstGeom prst="rect">
            <a:avLst/>
          </a:prstGeom>
          <a:solidFill>
            <a:srgbClr val="FFFFFF"/>
          </a:solidFill>
          <a:ln w="12700">
            <a:solidFill>
              <a:srgbClr val="FF0000"/>
            </a:solidFill>
            <a:miter lim="800000"/>
            <a:headEnd/>
            <a:tailEnd/>
          </a:ln>
        </p:spPr>
        <p:txBody>
          <a:bodyPr lIns="12700" tIns="72000" rIns="12700" bIns="12700"/>
          <a:lstStyle/>
          <a:p>
            <a:pPr algn="ctr">
              <a:defRPr/>
            </a:pPr>
            <a:r>
              <a:rPr lang="en-US" sz="1400" b="1"/>
              <a:t>N</a:t>
            </a:r>
            <a:endParaRPr/>
          </a:p>
          <a:p>
            <a:pPr algn="ctr">
              <a:defRPr/>
            </a:pPr>
            <a:r>
              <a:rPr lang="en-US" sz="1400" b="1"/>
              <a:t>=</a:t>
            </a:r>
            <a:endParaRPr lang="en-US" sz="1200" b="1"/>
          </a:p>
          <a:p>
            <a:pPr algn="ctr">
              <a:defRPr/>
            </a:pPr>
            <a:r>
              <a:rPr lang="fi-FI" sz="1600" b="1"/>
              <a:t>16</a:t>
            </a:r>
            <a:endParaRPr lang="en-US" sz="1600" b="1"/>
          </a:p>
        </p:txBody>
      </p:sp>
      <p:sp>
        <p:nvSpPr>
          <p:cNvPr id="231" name="Text Box 120"/>
          <p:cNvSpPr txBox="1">
            <a:spLocks noChangeArrowheads="1"/>
          </p:cNvSpPr>
          <p:nvPr/>
        </p:nvSpPr>
        <p:spPr bwMode="auto">
          <a:xfrm>
            <a:off x="7922231" y="6303342"/>
            <a:ext cx="504825" cy="431799"/>
          </a:xfrm>
          <a:prstGeom prst="rect">
            <a:avLst/>
          </a:prstGeom>
          <a:solidFill>
            <a:srgbClr val="FFFFFF"/>
          </a:solidFill>
          <a:ln w="12700">
            <a:solidFill>
              <a:srgbClr val="800080"/>
            </a:solidFill>
            <a:miter lim="800000"/>
            <a:headEnd/>
            <a:tailEnd/>
          </a:ln>
        </p:spPr>
        <p:txBody>
          <a:bodyPr lIns="18000" tIns="10800" rIns="18000" bIns="10800"/>
          <a:lstStyle/>
          <a:p>
            <a:pPr algn="ctr">
              <a:defRPr/>
            </a:pPr>
            <a:r>
              <a:rPr lang="en-US" sz="1200" b="1"/>
              <a:t>N = 204</a:t>
            </a:r>
            <a:endParaRPr/>
          </a:p>
        </p:txBody>
      </p:sp>
      <p:sp>
        <p:nvSpPr>
          <p:cNvPr id="238" name="Line 111"/>
          <p:cNvSpPr>
            <a:spLocks noChangeShapeType="1"/>
          </p:cNvSpPr>
          <p:nvPr/>
        </p:nvSpPr>
        <p:spPr bwMode="auto">
          <a:xfrm>
            <a:off x="7419942" y="6528765"/>
            <a:ext cx="510118" cy="0"/>
          </a:xfrm>
          <a:prstGeom prst="line">
            <a:avLst/>
          </a:prstGeom>
          <a:noFill/>
          <a:ln w="12700">
            <a:solidFill>
              <a:srgbClr val="000000"/>
            </a:solidFill>
            <a:prstDash val="dash"/>
            <a:round/>
            <a:headEnd type="none" w="med" len="med"/>
            <a:tailEnd type="arrow" w="med" len="med"/>
          </a:ln>
        </p:spPr>
        <p:txBody>
          <a:bodyPr/>
          <a:lstStyle/>
          <a:p>
            <a:pPr>
              <a:defRPr/>
            </a:pPr>
            <a:endParaRPr lang="fi-FI"/>
          </a:p>
        </p:txBody>
      </p:sp>
      <p:sp>
        <p:nvSpPr>
          <p:cNvPr id="10" name="TextBox 9"/>
          <p:cNvSpPr txBox="1"/>
          <p:nvPr/>
        </p:nvSpPr>
        <p:spPr bwMode="auto">
          <a:xfrm>
            <a:off x="3054092" y="3568821"/>
            <a:ext cx="1896372" cy="307777"/>
          </a:xfrm>
          <a:prstGeom prst="rect">
            <a:avLst/>
          </a:prstGeom>
          <a:noFill/>
          <a:ln>
            <a:noFill/>
          </a:ln>
        </p:spPr>
        <p:txBody>
          <a:bodyPr wrap="square" rtlCol="0">
            <a:spAutoFit/>
          </a:bodyPr>
          <a:lstStyle/>
          <a:p>
            <a:pPr algn="ctr">
              <a:defRPr/>
            </a:pPr>
            <a:r>
              <a:rPr lang="fi-FI" sz="1400" b="1"/>
              <a:t>Primary</a:t>
            </a:r>
            <a:r>
              <a:rPr lang="fi-FI" sz="1400" b="1"/>
              <a:t> </a:t>
            </a:r>
            <a:r>
              <a:rPr lang="fi-FI" sz="1400" b="1"/>
              <a:t>school</a:t>
            </a:r>
            <a:endParaRPr lang="fi-FI" sz="1400" b="1"/>
          </a:p>
        </p:txBody>
      </p:sp>
      <p:sp>
        <p:nvSpPr>
          <p:cNvPr id="241" name="TextBox 240"/>
          <p:cNvSpPr txBox="1"/>
          <p:nvPr/>
        </p:nvSpPr>
        <p:spPr bwMode="auto">
          <a:xfrm>
            <a:off x="5475396" y="3573016"/>
            <a:ext cx="1896372" cy="307777"/>
          </a:xfrm>
          <a:prstGeom prst="rect">
            <a:avLst/>
          </a:prstGeom>
          <a:noFill/>
          <a:ln>
            <a:noFill/>
          </a:ln>
        </p:spPr>
        <p:txBody>
          <a:bodyPr wrap="square" rtlCol="0">
            <a:spAutoFit/>
          </a:bodyPr>
          <a:lstStyle/>
          <a:p>
            <a:pPr algn="ctr">
              <a:defRPr/>
            </a:pPr>
            <a:r>
              <a:rPr lang="fi-FI" sz="1400" b="1"/>
              <a:t>Secondary</a:t>
            </a:r>
            <a:r>
              <a:rPr lang="fi-FI" sz="1400" b="1"/>
              <a:t> </a:t>
            </a:r>
            <a:r>
              <a:rPr lang="fi-FI" sz="1400" b="1"/>
              <a:t>school</a:t>
            </a:r>
            <a:endParaRPr lang="fi-FI" sz="1400" b="1"/>
          </a:p>
        </p:txBody>
      </p:sp>
      <p:sp>
        <p:nvSpPr>
          <p:cNvPr id="242" name="Line 124"/>
          <p:cNvSpPr>
            <a:spLocks noChangeShapeType="1"/>
          </p:cNvSpPr>
          <p:nvPr/>
        </p:nvSpPr>
        <p:spPr bwMode="auto">
          <a:xfrm>
            <a:off x="6054495" y="6525344"/>
            <a:ext cx="718410"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43" name="TextBox 242"/>
          <p:cNvSpPr txBox="1"/>
          <p:nvPr/>
        </p:nvSpPr>
        <p:spPr bwMode="auto">
          <a:xfrm>
            <a:off x="7686515" y="3573016"/>
            <a:ext cx="1032276" cy="307777"/>
          </a:xfrm>
          <a:prstGeom prst="rect">
            <a:avLst/>
          </a:prstGeom>
          <a:noFill/>
          <a:ln>
            <a:noFill/>
          </a:ln>
        </p:spPr>
        <p:txBody>
          <a:bodyPr wrap="square" rtlCol="0">
            <a:spAutoFit/>
          </a:bodyPr>
          <a:lstStyle/>
          <a:p>
            <a:pPr algn="ctr">
              <a:defRPr/>
            </a:pPr>
            <a:r>
              <a:rPr lang="fi-FI" sz="1400" b="1"/>
              <a:t>Adulthood</a:t>
            </a:r>
            <a:endParaRPr lang="fi-FI" sz="1400" b="1"/>
          </a:p>
        </p:txBody>
      </p:sp>
      <p:sp>
        <p:nvSpPr>
          <p:cNvPr id="11" name="Right Arrow 10"/>
          <p:cNvSpPr/>
          <p:nvPr/>
        </p:nvSpPr>
        <p:spPr bwMode="auto">
          <a:xfrm>
            <a:off x="259142" y="4299891"/>
            <a:ext cx="1080120" cy="1918214"/>
          </a:xfrm>
          <a:prstGeom prst="rightArrow">
            <a:avLst>
              <a:gd name="adj1" fmla="val 64124"/>
              <a:gd name="adj2" fmla="val 50000"/>
            </a:avLst>
          </a:prstGeom>
          <a:ln w="12700"/>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fi-FI"/>
          </a:p>
        </p:txBody>
      </p:sp>
      <p:sp>
        <p:nvSpPr>
          <p:cNvPr id="12" name="TextBox 11"/>
          <p:cNvSpPr txBox="1"/>
          <p:nvPr/>
        </p:nvSpPr>
        <p:spPr bwMode="auto">
          <a:xfrm>
            <a:off x="259142" y="4961108"/>
            <a:ext cx="1000490" cy="646331"/>
          </a:xfrm>
          <a:prstGeom prst="rect">
            <a:avLst/>
          </a:prstGeom>
          <a:noFill/>
        </p:spPr>
        <p:txBody>
          <a:bodyPr wrap="square" rtlCol="0">
            <a:spAutoFit/>
          </a:bodyPr>
          <a:lstStyle/>
          <a:p>
            <a:pPr algn="ctr">
              <a:defRPr/>
            </a:pPr>
            <a:r>
              <a:rPr lang="fi-FI" sz="1200" b="1"/>
              <a:t>School </a:t>
            </a:r>
            <a:r>
              <a:rPr lang="fi-FI" sz="1200" b="1"/>
              <a:t>entry</a:t>
            </a:r>
            <a:r>
              <a:rPr lang="fi-FI" sz="1200" b="1"/>
              <a:t> at  the </a:t>
            </a:r>
            <a:r>
              <a:rPr lang="fi-FI" sz="1200" b="1"/>
              <a:t>age</a:t>
            </a:r>
            <a:r>
              <a:rPr lang="fi-FI" sz="1200" b="1"/>
              <a:t> of 7 </a:t>
            </a:r>
            <a:r>
              <a:rPr lang="fi-FI" sz="1200" b="1"/>
              <a:t>years</a:t>
            </a:r>
            <a:endParaRPr lang="fi-FI" sz="2800" b="1"/>
          </a:p>
        </p:txBody>
      </p:sp>
      <p:sp>
        <p:nvSpPr>
          <p:cNvPr id="247" name="Line 90"/>
          <p:cNvSpPr>
            <a:spLocks noChangeShapeType="1"/>
          </p:cNvSpPr>
          <p:nvPr/>
        </p:nvSpPr>
        <p:spPr bwMode="auto">
          <a:xfrm flipV="1">
            <a:off x="3534215" y="6525220"/>
            <a:ext cx="201457" cy="123"/>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48" name="Line 96"/>
          <p:cNvSpPr>
            <a:spLocks noChangeShapeType="1"/>
          </p:cNvSpPr>
          <p:nvPr/>
        </p:nvSpPr>
        <p:spPr bwMode="auto">
          <a:xfrm>
            <a:off x="4192105" y="6525344"/>
            <a:ext cx="209674" cy="0"/>
          </a:xfrm>
          <a:prstGeom prst="line">
            <a:avLst/>
          </a:prstGeom>
          <a:noFill/>
          <a:ln w="12700">
            <a:solidFill>
              <a:srgbClr val="000000"/>
            </a:solidFill>
            <a:round/>
            <a:headEnd type="none" w="sm" len="sm"/>
            <a:tailEnd type="triangle" w="sm" len="sm"/>
          </a:ln>
        </p:spPr>
        <p:txBody>
          <a:bodyPr/>
          <a:lstStyle/>
          <a:p>
            <a:pPr>
              <a:defRPr/>
            </a:pPr>
            <a:endParaRPr lang="fi-FI"/>
          </a:p>
        </p:txBody>
      </p:sp>
      <p:sp>
        <p:nvSpPr>
          <p:cNvPr id="2" name="TextBox 1"/>
          <p:cNvSpPr txBox="1"/>
          <p:nvPr/>
        </p:nvSpPr>
        <p:spPr bwMode="auto">
          <a:xfrm>
            <a:off x="7747252" y="2852936"/>
            <a:ext cx="916465" cy="646331"/>
          </a:xfrm>
          <a:prstGeom prst="rect">
            <a:avLst/>
          </a:prstGeom>
          <a:noFill/>
        </p:spPr>
        <p:txBody>
          <a:bodyPr wrap="square" rtlCol="0">
            <a:spAutoFit/>
          </a:bodyPr>
          <a:lstStyle/>
          <a:p>
            <a:pPr>
              <a:defRPr/>
            </a:pPr>
            <a:r>
              <a:rPr lang="fi-FI" sz="1200" b="1"/>
              <a:t>Data </a:t>
            </a:r>
            <a:r>
              <a:rPr lang="fi-FI" sz="1200" b="1"/>
              <a:t>gathering</a:t>
            </a:r>
            <a:r>
              <a:rPr lang="fi-FI" sz="1200" b="1"/>
              <a:t> </a:t>
            </a:r>
            <a:r>
              <a:rPr lang="fi-FI" sz="1200" b="1"/>
              <a:t>continues</a:t>
            </a:r>
            <a:endParaRPr lang="fi-FI" sz="1200"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ext Box 7"/>
          <p:cNvSpPr txBox="1">
            <a:spLocks noChangeArrowheads="1"/>
          </p:cNvSpPr>
          <p:nvPr/>
        </p:nvSpPr>
        <p:spPr bwMode="auto">
          <a:xfrm>
            <a:off x="647700" y="313491"/>
            <a:ext cx="7848600" cy="523220"/>
          </a:xfrm>
          <a:prstGeom prst="rect">
            <a:avLst/>
          </a:prstGeom>
          <a:solidFill>
            <a:schemeClr val="bg1"/>
          </a:solidFill>
          <a:ln w="9525">
            <a:noFill/>
            <a:miter lim="800000"/>
            <a:headEnd/>
            <a:tailEnd/>
          </a:ln>
          <a:effectLst/>
        </p:spPr>
        <p:txBody>
          <a:bodyPr>
            <a:spAutoFit/>
          </a:bodyPr>
          <a:lstStyle/>
          <a:p>
            <a:pPr algn="ctr">
              <a:defRPr/>
            </a:pPr>
            <a:r>
              <a:rPr lang="fi-FI" sz="2800" b="1" spc="600">
                <a:ln w="19050">
                  <a:solidFill>
                    <a:schemeClr val="tx2">
                      <a:satMod val="155000"/>
                    </a:schemeClr>
                  </a:solidFill>
                  <a:prstDash val="solid"/>
                </a:ln>
                <a:solidFill>
                  <a:schemeClr val="accent1"/>
                </a:solidFill>
                <a:latin typeface="Calibri"/>
              </a:rPr>
              <a:t>CRITERIA FOR DYSLEXIA</a:t>
            </a:r>
            <a:endParaRPr/>
          </a:p>
        </p:txBody>
      </p:sp>
      <p:sp>
        <p:nvSpPr>
          <p:cNvPr id="2" name="TextBox 1"/>
          <p:cNvSpPr txBox="1"/>
          <p:nvPr/>
        </p:nvSpPr>
        <p:spPr bwMode="auto">
          <a:xfrm>
            <a:off x="702774" y="1052736"/>
            <a:ext cx="7740724" cy="2446824"/>
          </a:xfrm>
          <a:prstGeom prst="rect">
            <a:avLst/>
          </a:prstGeom>
          <a:noFill/>
        </p:spPr>
        <p:txBody>
          <a:bodyPr wrap="square" rtlCol="0">
            <a:spAutoFit/>
          </a:bodyPr>
          <a:lstStyle/>
          <a:p>
            <a:pPr>
              <a:defRPr/>
            </a:pPr>
            <a:r>
              <a:rPr lang="fi-FI"/>
              <a:t>A </a:t>
            </a:r>
            <a:r>
              <a:rPr lang="fi-FI"/>
              <a:t>child</a:t>
            </a:r>
            <a:r>
              <a:rPr lang="fi-FI"/>
              <a:t> </a:t>
            </a:r>
            <a:r>
              <a:rPr lang="fi-FI"/>
              <a:t>was</a:t>
            </a:r>
            <a:r>
              <a:rPr lang="fi-FI"/>
              <a:t> </a:t>
            </a:r>
            <a:r>
              <a:rPr lang="fi-FI"/>
              <a:t>considered</a:t>
            </a:r>
            <a:r>
              <a:rPr lang="fi-FI"/>
              <a:t> to </a:t>
            </a:r>
            <a:r>
              <a:rPr lang="fi-FI"/>
              <a:t>have</a:t>
            </a:r>
            <a:r>
              <a:rPr lang="fi-FI"/>
              <a:t> </a:t>
            </a:r>
            <a:r>
              <a:rPr lang="fi-FI"/>
              <a:t>dyslexia</a:t>
            </a:r>
            <a:r>
              <a:rPr lang="fi-FI"/>
              <a:t> in </a:t>
            </a:r>
            <a:r>
              <a:rPr lang="fi-FI"/>
              <a:t>Grade</a:t>
            </a:r>
            <a:r>
              <a:rPr lang="fi-FI"/>
              <a:t> 8</a:t>
            </a:r>
            <a:r>
              <a:rPr lang="fi-FI" b="1"/>
              <a:t>, </a:t>
            </a:r>
            <a:r>
              <a:rPr lang="fi-FI" b="1"/>
              <a:t>if</a:t>
            </a:r>
            <a:r>
              <a:rPr lang="fi-FI" b="1"/>
              <a:t> </a:t>
            </a:r>
            <a:r>
              <a:rPr lang="fi-FI" b="1"/>
              <a:t>she</a:t>
            </a:r>
            <a:r>
              <a:rPr lang="fi-FI" b="1"/>
              <a:t> / he </a:t>
            </a:r>
            <a:r>
              <a:rPr lang="fi-FI" b="1"/>
              <a:t>scored</a:t>
            </a:r>
            <a:r>
              <a:rPr lang="fi-FI" b="1"/>
              <a:t> </a:t>
            </a:r>
            <a:r>
              <a:rPr lang="fi-FI" b="1"/>
              <a:t>below</a:t>
            </a:r>
            <a:r>
              <a:rPr lang="fi-FI" b="1"/>
              <a:t> the 10</a:t>
            </a:r>
            <a:r>
              <a:rPr lang="fi-FI" b="1" baseline="30000"/>
              <a:t>th</a:t>
            </a:r>
            <a:r>
              <a:rPr lang="fi-FI" b="1"/>
              <a:t> </a:t>
            </a:r>
            <a:r>
              <a:rPr lang="fi-FI" b="1"/>
              <a:t>percentile</a:t>
            </a:r>
            <a:r>
              <a:rPr lang="fi-FI" b="1"/>
              <a:t> of Control </a:t>
            </a:r>
            <a:r>
              <a:rPr lang="fi-FI" b="1"/>
              <a:t>group’s</a:t>
            </a:r>
            <a:r>
              <a:rPr lang="fi-FI" b="1"/>
              <a:t> </a:t>
            </a:r>
            <a:r>
              <a:rPr lang="fi-FI" b="1"/>
              <a:t>performance</a:t>
            </a:r>
            <a:r>
              <a:rPr lang="fi-FI" b="1"/>
              <a:t> in </a:t>
            </a:r>
            <a:r>
              <a:rPr lang="fi-FI" b="1"/>
              <a:t>reading</a:t>
            </a:r>
            <a:r>
              <a:rPr lang="fi-FI" b="1"/>
              <a:t> </a:t>
            </a:r>
            <a:r>
              <a:rPr lang="fi-FI" b="1"/>
              <a:t>speed</a:t>
            </a:r>
            <a:r>
              <a:rPr lang="fi-FI" b="1"/>
              <a:t> in at </a:t>
            </a:r>
            <a:r>
              <a:rPr lang="fi-FI" b="1"/>
              <a:t>least</a:t>
            </a:r>
            <a:r>
              <a:rPr lang="fi-FI" b="1"/>
              <a:t> </a:t>
            </a:r>
            <a:r>
              <a:rPr lang="fi-FI" b="1"/>
              <a:t>two</a:t>
            </a:r>
            <a:r>
              <a:rPr lang="fi-FI" b="1"/>
              <a:t> out of the </a:t>
            </a:r>
            <a:r>
              <a:rPr lang="fi-FI" b="1"/>
              <a:t>three</a:t>
            </a:r>
            <a:r>
              <a:rPr lang="fi-FI" b="1"/>
              <a:t> </a:t>
            </a:r>
            <a:r>
              <a:rPr lang="fi-FI" b="1"/>
              <a:t>following</a:t>
            </a:r>
            <a:r>
              <a:rPr lang="fi-FI" b="1"/>
              <a:t> </a:t>
            </a:r>
            <a:r>
              <a:rPr lang="fi-FI" b="1"/>
              <a:t>tasks</a:t>
            </a:r>
            <a:r>
              <a:rPr lang="fi-FI"/>
              <a:t>:</a:t>
            </a:r>
            <a:endParaRPr/>
          </a:p>
          <a:p>
            <a:pPr>
              <a:defRPr/>
            </a:pPr>
            <a:endParaRPr lang="fi-FI"/>
          </a:p>
          <a:p>
            <a:pPr marL="800100" lvl="1" indent="-342900">
              <a:lnSpc>
                <a:spcPct val="150000"/>
              </a:lnSpc>
              <a:buFont typeface="+mj-lt"/>
              <a:buAutoNum type="arabicPeriod"/>
              <a:defRPr/>
            </a:pPr>
            <a:r>
              <a:rPr lang="fi-FI"/>
              <a:t>Word list reading</a:t>
            </a:r>
            <a:endParaRPr/>
          </a:p>
          <a:p>
            <a:pPr marL="800100" lvl="1" indent="-342900">
              <a:lnSpc>
                <a:spcPct val="150000"/>
              </a:lnSpc>
              <a:buFont typeface="+mj-lt"/>
              <a:buAutoNum type="arabicPeriod"/>
              <a:defRPr/>
            </a:pPr>
            <a:r>
              <a:rPr lang="fi-FI"/>
              <a:t>Text reading</a:t>
            </a:r>
            <a:endParaRPr/>
          </a:p>
          <a:p>
            <a:pPr marL="800100" lvl="1" indent="-342900">
              <a:lnSpc>
                <a:spcPct val="150000"/>
              </a:lnSpc>
              <a:buFont typeface="+mj-lt"/>
              <a:buAutoNum type="arabicPeriod"/>
              <a:defRPr/>
            </a:pPr>
            <a:r>
              <a:rPr lang="fi-FI"/>
              <a:t>Pseudo</a:t>
            </a:r>
            <a:r>
              <a:rPr lang="fi-FI"/>
              <a:t> </a:t>
            </a:r>
            <a:r>
              <a:rPr lang="fi-FI"/>
              <a:t>word</a:t>
            </a:r>
            <a:r>
              <a:rPr lang="fi-FI"/>
              <a:t> </a:t>
            </a:r>
            <a:r>
              <a:rPr lang="fi-FI"/>
              <a:t>text</a:t>
            </a:r>
            <a:r>
              <a:rPr lang="fi-FI"/>
              <a:t> </a:t>
            </a:r>
            <a:r>
              <a:rPr lang="fi-FI"/>
              <a:t>reading</a:t>
            </a:r>
            <a:endParaRPr lang="fi-FI"/>
          </a:p>
        </p:txBody>
      </p:sp>
      <p:sp>
        <p:nvSpPr>
          <p:cNvPr id="6" name="TextBox 5"/>
          <p:cNvSpPr txBox="1"/>
          <p:nvPr/>
        </p:nvSpPr>
        <p:spPr bwMode="auto">
          <a:xfrm>
            <a:off x="901545" y="3799577"/>
            <a:ext cx="7912413" cy="2585323"/>
          </a:xfrm>
          <a:prstGeom prst="rect">
            <a:avLst/>
          </a:prstGeom>
          <a:noFill/>
        </p:spPr>
        <p:txBody>
          <a:bodyPr wrap="square" rtlCol="0">
            <a:spAutoFit/>
          </a:bodyPr>
          <a:lstStyle/>
          <a:p>
            <a:pPr>
              <a:defRPr/>
            </a:pPr>
            <a:r>
              <a:rPr lang="fi-FI"/>
              <a:t>Altogether</a:t>
            </a:r>
            <a:r>
              <a:rPr lang="fi-FI"/>
              <a:t> 185 </a:t>
            </a:r>
            <a:r>
              <a:rPr lang="fi-FI"/>
              <a:t>children</a:t>
            </a:r>
            <a:r>
              <a:rPr lang="fi-FI"/>
              <a:t> </a:t>
            </a:r>
            <a:r>
              <a:rPr lang="fi-FI"/>
              <a:t>from</a:t>
            </a:r>
            <a:r>
              <a:rPr lang="fi-FI"/>
              <a:t> the </a:t>
            </a:r>
            <a:r>
              <a:rPr lang="fi-FI"/>
              <a:t>original</a:t>
            </a:r>
            <a:r>
              <a:rPr lang="fi-FI"/>
              <a:t> </a:t>
            </a:r>
            <a:r>
              <a:rPr lang="fi-FI"/>
              <a:t>sample</a:t>
            </a:r>
            <a:r>
              <a:rPr lang="fi-FI"/>
              <a:t> (200) </a:t>
            </a:r>
            <a:r>
              <a:rPr lang="fi-FI"/>
              <a:t>were</a:t>
            </a:r>
            <a:r>
              <a:rPr lang="fi-FI"/>
              <a:t> </a:t>
            </a:r>
            <a:r>
              <a:rPr lang="fi-FI"/>
              <a:t>reached</a:t>
            </a:r>
            <a:r>
              <a:rPr lang="fi-FI"/>
              <a:t> in </a:t>
            </a:r>
            <a:r>
              <a:rPr lang="fi-FI"/>
              <a:t>Grade</a:t>
            </a:r>
            <a:r>
              <a:rPr lang="fi-FI"/>
              <a:t> 8. </a:t>
            </a:r>
            <a:r>
              <a:rPr lang="fi-FI"/>
              <a:t>They</a:t>
            </a:r>
            <a:r>
              <a:rPr lang="fi-FI"/>
              <a:t> </a:t>
            </a:r>
            <a:r>
              <a:rPr lang="fi-FI"/>
              <a:t>were</a:t>
            </a:r>
            <a:r>
              <a:rPr lang="fi-FI"/>
              <a:t> </a:t>
            </a:r>
            <a:r>
              <a:rPr lang="fi-FI"/>
              <a:t>classified</a:t>
            </a:r>
            <a:r>
              <a:rPr lang="fi-FI"/>
              <a:t> into </a:t>
            </a:r>
            <a:r>
              <a:rPr lang="fi-FI"/>
              <a:t>four</a:t>
            </a:r>
            <a:r>
              <a:rPr lang="fi-FI"/>
              <a:t> </a:t>
            </a:r>
            <a:r>
              <a:rPr lang="fi-FI"/>
              <a:t>groups</a:t>
            </a:r>
            <a:r>
              <a:rPr lang="fi-FI"/>
              <a:t> </a:t>
            </a:r>
            <a:r>
              <a:rPr lang="fi-FI"/>
              <a:t>according</a:t>
            </a:r>
            <a:r>
              <a:rPr lang="fi-FI"/>
              <a:t> to the </a:t>
            </a:r>
            <a:r>
              <a:rPr lang="fi-FI"/>
              <a:t>criteria</a:t>
            </a:r>
            <a:r>
              <a:rPr lang="fi-FI"/>
              <a:t> as </a:t>
            </a:r>
            <a:r>
              <a:rPr lang="fi-FI"/>
              <a:t>follows</a:t>
            </a:r>
            <a:r>
              <a:rPr lang="fi-FI"/>
              <a:t>:</a:t>
            </a:r>
            <a:endParaRPr/>
          </a:p>
          <a:p>
            <a:pPr>
              <a:defRPr/>
            </a:pPr>
            <a:endParaRPr lang="fi-FI"/>
          </a:p>
          <a:p>
            <a:pPr marL="800100" lvl="1" indent="-342900">
              <a:lnSpc>
                <a:spcPct val="150000"/>
              </a:lnSpc>
              <a:buFont typeface="+mj-lt"/>
              <a:buAutoNum type="arabicPeriod"/>
              <a:defRPr/>
            </a:pPr>
            <a:r>
              <a:rPr lang="fi-FI"/>
              <a:t>At-risk</a:t>
            </a:r>
            <a:r>
              <a:rPr lang="fi-FI"/>
              <a:t> with </a:t>
            </a:r>
            <a:r>
              <a:rPr lang="fi-FI"/>
              <a:t>dyslexia</a:t>
            </a:r>
            <a:r>
              <a:rPr lang="fi-FI"/>
              <a:t>, N = 33</a:t>
            </a:r>
            <a:endParaRPr/>
          </a:p>
          <a:p>
            <a:pPr marL="800100" lvl="1" indent="-342900">
              <a:lnSpc>
                <a:spcPct val="150000"/>
              </a:lnSpc>
              <a:buFont typeface="+mj-lt"/>
              <a:buAutoNum type="arabicPeriod"/>
              <a:defRPr/>
            </a:pPr>
            <a:r>
              <a:rPr lang="fi-FI"/>
              <a:t>At-risk</a:t>
            </a:r>
            <a:r>
              <a:rPr lang="fi-FI"/>
              <a:t> with NO </a:t>
            </a:r>
            <a:r>
              <a:rPr lang="fi-FI"/>
              <a:t>dyslexia</a:t>
            </a:r>
            <a:r>
              <a:rPr lang="fi-FI"/>
              <a:t>, N = 68 </a:t>
            </a:r>
            <a:endParaRPr/>
          </a:p>
          <a:p>
            <a:pPr marL="800100" lvl="1" indent="-342900">
              <a:lnSpc>
                <a:spcPct val="150000"/>
              </a:lnSpc>
              <a:buFont typeface="+mj-lt"/>
              <a:buAutoNum type="arabicPeriod"/>
              <a:defRPr/>
            </a:pPr>
            <a:r>
              <a:rPr lang="fi-FI"/>
              <a:t>Controls with NO </a:t>
            </a:r>
            <a:r>
              <a:rPr lang="fi-FI"/>
              <a:t>dyslexia</a:t>
            </a:r>
            <a:r>
              <a:rPr lang="fi-FI"/>
              <a:t>, N = 77</a:t>
            </a:r>
            <a:endParaRPr/>
          </a:p>
          <a:p>
            <a:pPr marL="800100" lvl="1" indent="-342900">
              <a:lnSpc>
                <a:spcPct val="150000"/>
              </a:lnSpc>
              <a:buFont typeface="+mj-lt"/>
              <a:buAutoNum type="arabicPeriod"/>
              <a:defRPr/>
            </a:pPr>
            <a:r>
              <a:rPr lang="fi-FI"/>
              <a:t>Controls with </a:t>
            </a:r>
            <a:r>
              <a:rPr lang="fi-FI"/>
              <a:t>dyslexia</a:t>
            </a:r>
            <a:r>
              <a:rPr lang="fi-FI"/>
              <a:t>, N = 7 </a:t>
            </a:r>
            <a:r>
              <a:rPr lang="fi-FI" sz="1600"/>
              <a:t>(</a:t>
            </a:r>
            <a:r>
              <a:rPr lang="fi-FI" sz="1600"/>
              <a:t>not</a:t>
            </a:r>
            <a:r>
              <a:rPr lang="fi-FI" sz="1600"/>
              <a:t> </a:t>
            </a:r>
            <a:r>
              <a:rPr lang="fi-FI" sz="1600"/>
              <a:t>included</a:t>
            </a:r>
            <a:r>
              <a:rPr lang="fi-FI" sz="1600"/>
              <a:t> in the </a:t>
            </a:r>
            <a:r>
              <a:rPr lang="fi-FI" sz="1600"/>
              <a:t>following</a:t>
            </a:r>
            <a:r>
              <a:rPr lang="fi-FI" sz="1600"/>
              <a:t> </a:t>
            </a:r>
            <a:r>
              <a:rPr lang="fi-FI" sz="1600"/>
              <a:t>analyses</a:t>
            </a:r>
            <a:r>
              <a:rPr lang="fi-FI" sz="1600"/>
              <a:t>)</a:t>
            </a:r>
            <a:endParaRPr/>
          </a:p>
        </p:txBody>
      </p:sp>
      <p:sp>
        <p:nvSpPr>
          <p:cNvPr id="8" name="矩形 7"/>
          <p:cNvSpPr/>
          <p:nvPr/>
        </p:nvSpPr>
        <p:spPr bwMode="auto">
          <a:xfrm>
            <a:off x="730120" y="1870494"/>
            <a:ext cx="7786742" cy="338554"/>
          </a:xfrm>
          <a:prstGeom prst="rect">
            <a:avLst/>
          </a:prstGeom>
        </p:spPr>
        <p:txBody>
          <a:bodyPr wrap="square">
            <a:spAutoFit/>
          </a:bodyPr>
          <a:lstStyle/>
          <a:p>
            <a:pPr>
              <a:defRPr/>
            </a:pPr>
            <a:r>
              <a:rPr lang="zh-CN" sz="1600">
                <a:solidFill>
                  <a:srgbClr val="FF0000"/>
                </a:solidFill>
                <a:latin typeface="Helvetica"/>
              </a:rPr>
              <a:t>：</a:t>
            </a:r>
            <a:endParaRPr lang="en-US" sz="1600">
              <a:solidFill>
                <a:srgbClr val="FF0000"/>
              </a:solidFill>
              <a:latin typeface="Helvetica"/>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68034" name="Rectangle 2"/>
          <p:cNvSpPr>
            <a:spLocks noChangeArrowheads="1" noGrp="1"/>
          </p:cNvSpPr>
          <p:nvPr>
            <p:ph type="title"/>
          </p:nvPr>
        </p:nvSpPr>
        <p:spPr bwMode="auto">
          <a:xfrm>
            <a:off x="548207" y="982711"/>
            <a:ext cx="7480177" cy="347971"/>
          </a:xfrm>
        </p:spPr>
        <p:txBody>
          <a:bodyPr>
            <a:normAutofit fontScale="90000"/>
          </a:bodyPr>
          <a:lstStyle/>
          <a:p>
            <a:pPr>
              <a:defRPr/>
            </a:pPr>
            <a:r>
              <a:rPr lang="fi-FI" sz="3600" b="1"/>
              <a:t>The reading status of  children born at familial risk for dyslexia at school age</a:t>
            </a:r>
            <a:endParaRPr/>
          </a:p>
        </p:txBody>
      </p:sp>
      <p:sp>
        <p:nvSpPr>
          <p:cNvPr id="1068035" name="Rectangle 3"/>
          <p:cNvSpPr>
            <a:spLocks noChangeArrowheads="1" noGrp="1"/>
          </p:cNvSpPr>
          <p:nvPr>
            <p:ph type="body" idx="1"/>
          </p:nvPr>
        </p:nvSpPr>
        <p:spPr bwMode="auto">
          <a:xfrm>
            <a:off x="179512" y="2444889"/>
            <a:ext cx="8964488" cy="3536762"/>
          </a:xfrm>
        </p:spPr>
        <p:txBody>
          <a:bodyPr>
            <a:normAutofit lnSpcReduction="10000"/>
          </a:bodyPr>
          <a:lstStyle/>
          <a:p>
            <a:pPr>
              <a:defRPr/>
            </a:pPr>
            <a:r>
              <a:rPr lang="fi-FI" sz="3000" b="1"/>
              <a:t>Expectation</a:t>
            </a:r>
            <a:r>
              <a:rPr lang="fi-FI" sz="3000" b="1"/>
              <a:t> </a:t>
            </a:r>
            <a:r>
              <a:rPr lang="fi-FI" sz="3000" b="1"/>
              <a:t>when</a:t>
            </a:r>
            <a:r>
              <a:rPr lang="fi-FI" sz="3000" b="1"/>
              <a:t> </a:t>
            </a:r>
            <a:r>
              <a:rPr lang="fi-FI" sz="3000" b="1"/>
              <a:t>one</a:t>
            </a:r>
            <a:r>
              <a:rPr lang="fi-FI" sz="3000" b="1"/>
              <a:t> </a:t>
            </a:r>
            <a:r>
              <a:rPr lang="fi-FI" sz="3000" b="1"/>
              <a:t>parent</a:t>
            </a:r>
            <a:r>
              <a:rPr lang="fi-FI" sz="3000" b="1"/>
              <a:t> </a:t>
            </a:r>
            <a:r>
              <a:rPr lang="fi-FI" sz="3000" b="1"/>
              <a:t>with</a:t>
            </a:r>
            <a:r>
              <a:rPr lang="fi-FI" sz="3000" b="1"/>
              <a:t> </a:t>
            </a:r>
            <a:r>
              <a:rPr lang="fi-FI" sz="3000" b="1"/>
              <a:t>dyslexia</a:t>
            </a:r>
            <a:r>
              <a:rPr lang="fi-FI" sz="3000" b="1"/>
              <a:t>:</a:t>
            </a:r>
            <a:endParaRPr/>
          </a:p>
          <a:p>
            <a:pPr lvl="1">
              <a:defRPr/>
            </a:pPr>
            <a:r>
              <a:rPr lang="fi-FI"/>
              <a:t>&gt; 1/2 of the </a:t>
            </a:r>
            <a:r>
              <a:rPr lang="fi-FI"/>
              <a:t>children</a:t>
            </a:r>
            <a:r>
              <a:rPr lang="fi-FI"/>
              <a:t> </a:t>
            </a:r>
            <a:r>
              <a:rPr lang="fi-FI"/>
              <a:t>affected</a:t>
            </a:r>
            <a:r>
              <a:rPr lang="fi-FI"/>
              <a:t> </a:t>
            </a:r>
            <a:endParaRPr/>
          </a:p>
          <a:p>
            <a:pPr lvl="1">
              <a:defRPr/>
            </a:pPr>
            <a:endParaRPr lang="fi-FI"/>
          </a:p>
          <a:p>
            <a:pPr>
              <a:defRPr/>
            </a:pPr>
            <a:r>
              <a:rPr lang="fi-FI" sz="3000" b="1"/>
              <a:t>The </a:t>
            </a:r>
            <a:r>
              <a:rPr lang="fi-FI" sz="3000" b="1"/>
              <a:t>observed</a:t>
            </a:r>
            <a:r>
              <a:rPr lang="fi-FI" sz="3000" b="1"/>
              <a:t> </a:t>
            </a:r>
            <a:r>
              <a:rPr lang="fi-FI" sz="3000" b="1"/>
              <a:t>result</a:t>
            </a:r>
            <a:r>
              <a:rPr lang="fi-FI" sz="3000" b="1"/>
              <a:t>: 42 / 108 </a:t>
            </a:r>
            <a:endParaRPr/>
          </a:p>
          <a:p>
            <a:pPr lvl="1">
              <a:defRPr/>
            </a:pPr>
            <a:r>
              <a:rPr lang="fi-FI"/>
              <a:t>compromised</a:t>
            </a:r>
            <a:r>
              <a:rPr lang="fi-FI"/>
              <a:t> </a:t>
            </a:r>
            <a:r>
              <a:rPr lang="fi-FI"/>
              <a:t>initial</a:t>
            </a:r>
            <a:r>
              <a:rPr lang="fi-FI"/>
              <a:t> </a:t>
            </a:r>
            <a:r>
              <a:rPr lang="fi-FI"/>
              <a:t>reading</a:t>
            </a:r>
            <a:r>
              <a:rPr lang="fi-FI"/>
              <a:t> </a:t>
            </a:r>
            <a:r>
              <a:rPr lang="fi-FI"/>
              <a:t>acquisition</a:t>
            </a:r>
            <a:r>
              <a:rPr lang="fi-FI"/>
              <a:t> 38 / 108;</a:t>
            </a:r>
            <a:endParaRPr/>
          </a:p>
          <a:p>
            <a:pPr lvl="1">
              <a:buNone/>
              <a:defRPr/>
            </a:pPr>
            <a:r>
              <a:rPr lang="fi-FI"/>
              <a:t>	in 2.gr. &gt;4x and in 8 gr. 3x </a:t>
            </a:r>
            <a:r>
              <a:rPr lang="fi-FI"/>
              <a:t>compared</a:t>
            </a:r>
            <a:r>
              <a:rPr lang="fi-FI"/>
              <a:t> to </a:t>
            </a:r>
            <a:r>
              <a:rPr lang="fi-FI"/>
              <a:t>controls</a:t>
            </a:r>
            <a:endParaRPr lang="fi-FI"/>
          </a:p>
          <a:p>
            <a:pPr lvl="1">
              <a:defRPr/>
            </a:pPr>
            <a:r>
              <a:rPr lang="fi-FI"/>
              <a:t>persistent</a:t>
            </a:r>
            <a:r>
              <a:rPr lang="fi-FI"/>
              <a:t> </a:t>
            </a:r>
            <a:r>
              <a:rPr lang="fi-FI"/>
              <a:t>reading</a:t>
            </a:r>
            <a:r>
              <a:rPr lang="fi-FI"/>
              <a:t> </a:t>
            </a:r>
            <a:r>
              <a:rPr lang="fi-FI"/>
              <a:t>problems</a:t>
            </a:r>
            <a:r>
              <a:rPr lang="fi-FI"/>
              <a:t> 42 / 101</a:t>
            </a:r>
            <a:endParaRPr/>
          </a:p>
        </p:txBody>
      </p:sp>
      <p:sp>
        <p:nvSpPr>
          <p:cNvPr id="2" name="文本框 1"/>
          <p:cNvSpPr txBox="1"/>
          <p:nvPr/>
        </p:nvSpPr>
        <p:spPr bwMode="auto">
          <a:xfrm>
            <a:off x="571472" y="1656953"/>
            <a:ext cx="184731" cy="461665"/>
          </a:xfrm>
          <a:prstGeom prst="rect">
            <a:avLst/>
          </a:prstGeom>
          <a:noFill/>
        </p:spPr>
        <p:txBody>
          <a:bodyPr wrap="none" rtlCol="0">
            <a:spAutoFit/>
          </a:bodyPr>
          <a:lstStyle/>
          <a:p>
            <a:pPr>
              <a:defRPr/>
            </a:pPr>
            <a:endParaRPr lang="zh-CN" sz="2400">
              <a:solidFill>
                <a:srgbClr val="FF0000"/>
              </a:solidFill>
              <a:latin typeface="Helvetica"/>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7" name="Shape 177"/>
          <p:cNvSpPr>
            <a:spLocks noGrp="1"/>
          </p:cNvSpPr>
          <p:nvPr>
            <p:ph type="title"/>
          </p:nvPr>
        </p:nvSpPr>
        <p:spPr bwMode="auto">
          <a:xfrm>
            <a:off x="313899" y="441279"/>
            <a:ext cx="8498631" cy="1044622"/>
          </a:xfrm>
          <a:prstGeom prst="rect">
            <a:avLst/>
          </a:prstGeom>
        </p:spPr>
        <p:txBody>
          <a:bodyPr>
            <a:normAutofit/>
          </a:bodyPr>
          <a:lstStyle/>
          <a:p>
            <a:pPr>
              <a:defRPr sz="2400"/>
            </a:pPr>
            <a:r>
              <a:rPr sz="2500" b="1">
                <a:latin typeface="Times New Roman"/>
                <a:cs typeface="Times New Roman"/>
              </a:rPr>
              <a:t>Important facts about  </a:t>
            </a:r>
            <a:r>
              <a:rPr lang="fi-FI" sz="2500" b="1">
                <a:latin typeface="Times New Roman"/>
                <a:cs typeface="Times New Roman"/>
              </a:rPr>
              <a:t>a</a:t>
            </a:r>
            <a:r>
              <a:rPr sz="2500" b="1">
                <a:latin typeface="Times New Roman"/>
                <a:cs typeface="Times New Roman"/>
              </a:rPr>
              <a:t>cquisition</a:t>
            </a:r>
            <a:r>
              <a:rPr lang="fi-FI" sz="2500" b="1">
                <a:latin typeface="Times New Roman"/>
                <a:cs typeface="Times New Roman"/>
              </a:rPr>
              <a:t> of the </a:t>
            </a:r>
            <a:r>
              <a:rPr lang="fi-FI" sz="2500" b="1">
                <a:latin typeface="Times New Roman"/>
                <a:cs typeface="Times New Roman"/>
              </a:rPr>
              <a:t>basic</a:t>
            </a:r>
            <a:r>
              <a:rPr lang="fi-FI" sz="2500" b="1">
                <a:latin typeface="Times New Roman"/>
                <a:cs typeface="Times New Roman"/>
              </a:rPr>
              <a:t> </a:t>
            </a:r>
            <a:r>
              <a:rPr lang="fi-FI" sz="2500" b="1">
                <a:latin typeface="Times New Roman"/>
                <a:cs typeface="Times New Roman"/>
              </a:rPr>
              <a:t>reading</a:t>
            </a:r>
            <a:r>
              <a:rPr lang="fi-FI" sz="2500" b="1">
                <a:latin typeface="Times New Roman"/>
                <a:cs typeface="Times New Roman"/>
              </a:rPr>
              <a:t> </a:t>
            </a:r>
            <a:r>
              <a:rPr lang="fi-FI" sz="2500" b="1">
                <a:latin typeface="Times New Roman"/>
                <a:cs typeface="Times New Roman"/>
              </a:rPr>
              <a:t>skills</a:t>
            </a:r>
            <a:endParaRPr lang="zh-CN" sz="2500" b="1">
              <a:solidFill>
                <a:srgbClr val="FF0000"/>
              </a:solidFill>
              <a:latin typeface="Times New Roman"/>
              <a:cs typeface="Times New Roman"/>
            </a:endParaRPr>
          </a:p>
        </p:txBody>
      </p:sp>
      <p:sp>
        <p:nvSpPr>
          <p:cNvPr id="178" name="Shape 178"/>
          <p:cNvSpPr>
            <a:spLocks noGrp="1"/>
          </p:cNvSpPr>
          <p:nvPr>
            <p:ph type="body" idx="1"/>
          </p:nvPr>
        </p:nvSpPr>
        <p:spPr bwMode="auto">
          <a:xfrm>
            <a:off x="1" y="1680210"/>
            <a:ext cx="9144000" cy="5177789"/>
          </a:xfrm>
          <a:prstGeom prst="rect">
            <a:avLst/>
          </a:prstGeom>
        </p:spPr>
        <p:txBody>
          <a:bodyPr>
            <a:noAutofit/>
          </a:bodyPr>
          <a:lstStyle/>
          <a:p>
            <a:pPr marL="175895" indent="-175895" defTabSz="703580">
              <a:spcBef>
                <a:spcPts val="700"/>
              </a:spcBef>
              <a:defRPr sz="1550"/>
            </a:pPr>
            <a:r>
              <a:rPr sz="2400">
                <a:latin typeface="Times New Roman"/>
                <a:cs typeface="Times New Roman"/>
              </a:rPr>
              <a:t>Reading acquisition = learning to connect items of spoken language to its written forms</a:t>
            </a:r>
            <a:endParaRPr sz="2400">
              <a:solidFill>
                <a:srgbClr val="FF0000"/>
              </a:solidFill>
              <a:latin typeface="Times New Roman"/>
              <a:cs typeface="Times New Roman"/>
            </a:endParaRPr>
          </a:p>
          <a:p>
            <a:pPr marL="175895" indent="-175895" defTabSz="703580">
              <a:spcBef>
                <a:spcPts val="700"/>
              </a:spcBef>
              <a:defRPr sz="1550"/>
            </a:pPr>
            <a:r>
              <a:rPr sz="2400">
                <a:latin typeface="Times New Roman"/>
                <a:cs typeface="Times New Roman"/>
              </a:rPr>
              <a:t>Written languages vary in terms of how this connection-building can be made</a:t>
            </a:r>
            <a:endParaRPr/>
          </a:p>
          <a:p>
            <a:pPr marL="0" indent="0" defTabSz="703580">
              <a:spcBef>
                <a:spcPts val="700"/>
              </a:spcBef>
              <a:buNone/>
              <a:defRPr sz="1550"/>
            </a:pPr>
            <a:endParaRPr sz="2400">
              <a:solidFill>
                <a:srgbClr val="FF0000"/>
              </a:solidFill>
              <a:latin typeface="Times New Roman"/>
              <a:cs typeface="Times New Roman"/>
            </a:endParaRPr>
          </a:p>
          <a:p>
            <a:pPr marL="175895" indent="-175895" defTabSz="703580">
              <a:spcBef>
                <a:spcPts val="700"/>
              </a:spcBef>
              <a:defRPr sz="1550"/>
            </a:pPr>
            <a:r>
              <a:rPr sz="2400">
                <a:latin typeface="Times New Roman"/>
                <a:cs typeface="Times New Roman"/>
              </a:rPr>
              <a:t>Alphabetic orthographies such as Finnish, </a:t>
            </a:r>
            <a:r>
              <a:rPr lang="fi-FI" sz="2400">
                <a:latin typeface="Times New Roman"/>
                <a:cs typeface="Times New Roman"/>
              </a:rPr>
              <a:t>Italian, </a:t>
            </a:r>
            <a:r>
              <a:rPr sz="2400">
                <a:latin typeface="Times New Roman"/>
                <a:cs typeface="Times New Roman"/>
              </a:rPr>
              <a:t>German, Spanish and African local languages</a:t>
            </a:r>
            <a:r>
              <a:rPr lang="fi-FI" sz="2400">
                <a:latin typeface="Times New Roman"/>
                <a:cs typeface="Times New Roman"/>
              </a:rPr>
              <a:t> </a:t>
            </a:r>
            <a:r>
              <a:rPr sz="2400">
                <a:latin typeface="Times New Roman"/>
                <a:cs typeface="Times New Roman"/>
              </a:rPr>
              <a:t>are relatively </a:t>
            </a:r>
            <a:r>
              <a:rPr sz="2400" b="1">
                <a:latin typeface="Times New Roman"/>
                <a:cs typeface="Times New Roman"/>
              </a:rPr>
              <a:t>consistent</a:t>
            </a:r>
            <a:r>
              <a:rPr sz="2400">
                <a:latin typeface="Times New Roman"/>
                <a:cs typeface="Times New Roman"/>
              </a:rPr>
              <a:t> at grapheme-phoneme level</a:t>
            </a:r>
            <a:endParaRPr/>
          </a:p>
          <a:p>
            <a:pPr marL="175895" indent="-175895" defTabSz="703580">
              <a:spcBef>
                <a:spcPts val="700"/>
              </a:spcBef>
              <a:buSzTx/>
              <a:buNone/>
              <a:defRPr sz="1550"/>
            </a:pPr>
            <a:r>
              <a:rPr sz="2400">
                <a:latin typeface="Times New Roman"/>
                <a:cs typeface="Times New Roman"/>
              </a:rPr>
              <a:t>	</a:t>
            </a:r>
            <a:r>
              <a:rPr sz="2400" b="1">
                <a:latin typeface="Times New Roman"/>
                <a:cs typeface="Times New Roman"/>
              </a:rPr>
              <a:t>&gt;no challenges associated with choosing the items which had to be connected from spoken to written</a:t>
            </a:r>
            <a:r>
              <a:rPr sz="2400">
                <a:latin typeface="Times New Roman"/>
                <a:cs typeface="Times New Roman"/>
              </a:rPr>
              <a:t> </a:t>
            </a:r>
            <a:endParaRPr lang="zh-CN" sz="2400">
              <a:solidFill>
                <a:srgbClr val="FF0000"/>
              </a:solidFill>
              <a:latin typeface="Times New Roman"/>
              <a:cs typeface="Times New Roman"/>
            </a:endParaRPr>
          </a:p>
          <a:p>
            <a:pPr marL="175895" indent="-175895" defTabSz="703580">
              <a:spcBef>
                <a:spcPts val="700"/>
              </a:spcBef>
              <a:buSzTx/>
              <a:buNone/>
              <a:defRPr sz="1550"/>
            </a:pPr>
            <a:r>
              <a:rPr lang="zh-CN" sz="2400">
                <a:latin typeface="Times New Roman"/>
                <a:cs typeface="Times New Roman"/>
              </a:rPr>
              <a:t>   </a:t>
            </a:r>
            <a:r>
              <a:rPr lang="fi-FI" sz="2400">
                <a:latin typeface="Times New Roman"/>
                <a:cs typeface="Times New Roman"/>
              </a:rPr>
              <a:t>This</a:t>
            </a:r>
            <a:r>
              <a:rPr lang="fi-FI" sz="2400">
                <a:latin typeface="Times New Roman"/>
                <a:cs typeface="Times New Roman"/>
              </a:rPr>
              <a:t> </a:t>
            </a:r>
            <a:r>
              <a:rPr lang="fi-FI" sz="2400">
                <a:latin typeface="Times New Roman"/>
                <a:cs typeface="Times New Roman"/>
              </a:rPr>
              <a:t>building</a:t>
            </a:r>
            <a:r>
              <a:rPr lang="fi-FI" sz="2400">
                <a:latin typeface="Times New Roman"/>
                <a:cs typeface="Times New Roman"/>
              </a:rPr>
              <a:t> of the </a:t>
            </a:r>
            <a:r>
              <a:rPr lang="fi-FI" sz="2400">
                <a:latin typeface="Times New Roman"/>
                <a:cs typeface="Times New Roman"/>
              </a:rPr>
              <a:t>connections</a:t>
            </a:r>
            <a:r>
              <a:rPr lang="fi-FI" sz="2400">
                <a:latin typeface="Times New Roman"/>
                <a:cs typeface="Times New Roman"/>
              </a:rPr>
              <a:t> </a:t>
            </a:r>
            <a:r>
              <a:rPr lang="fi-FI" sz="2400">
                <a:latin typeface="Times New Roman"/>
                <a:cs typeface="Times New Roman"/>
              </a:rPr>
              <a:t>between</a:t>
            </a:r>
            <a:r>
              <a:rPr lang="fi-FI" sz="2400">
                <a:latin typeface="Times New Roman"/>
                <a:cs typeface="Times New Roman"/>
              </a:rPr>
              <a:t> </a:t>
            </a:r>
            <a:r>
              <a:rPr lang="fi-FI" sz="2400">
                <a:latin typeface="Times New Roman"/>
                <a:cs typeface="Times New Roman"/>
              </a:rPr>
              <a:t>spoken</a:t>
            </a:r>
            <a:r>
              <a:rPr lang="fi-FI" sz="2400">
                <a:latin typeface="Times New Roman"/>
                <a:cs typeface="Times New Roman"/>
              </a:rPr>
              <a:t> and </a:t>
            </a:r>
            <a:r>
              <a:rPr lang="fi-FI" sz="2400">
                <a:latin typeface="Times New Roman"/>
                <a:cs typeface="Times New Roman"/>
              </a:rPr>
              <a:t>written</a:t>
            </a:r>
            <a:r>
              <a:rPr lang="fi-FI" sz="2400">
                <a:latin typeface="Times New Roman"/>
                <a:cs typeface="Times New Roman"/>
              </a:rPr>
              <a:t> </a:t>
            </a:r>
            <a:r>
              <a:rPr lang="fi-FI" sz="2400">
                <a:latin typeface="Times New Roman"/>
                <a:cs typeface="Times New Roman"/>
              </a:rPr>
              <a:t>language</a:t>
            </a:r>
            <a:r>
              <a:rPr lang="fi-FI" sz="2400">
                <a:latin typeface="Times New Roman"/>
                <a:cs typeface="Times New Roman"/>
              </a:rPr>
              <a:t> is </a:t>
            </a:r>
            <a:r>
              <a:rPr lang="en" sz="2400">
                <a:latin typeface="Times New Roman"/>
                <a:cs typeface="Times New Roman"/>
              </a:rPr>
              <a:t>very different in English where none of its letters represents the same phoneme in all contexts of written English</a:t>
            </a:r>
            <a:endParaRPr/>
          </a:p>
          <a:p>
            <a:pPr marL="175895" indent="-175895" defTabSz="703580">
              <a:spcBef>
                <a:spcPts val="700"/>
              </a:spcBef>
              <a:buSzTx/>
              <a:buNone/>
              <a:defRPr sz="1550"/>
            </a:pPr>
            <a:r>
              <a:rPr lang="en-US" sz="2400">
                <a:latin typeface="Times New Roman"/>
                <a:cs typeface="Times New Roman"/>
              </a:rPr>
              <a:t>   </a:t>
            </a:r>
            <a:endParaRPr sz="2400">
              <a:solidFill>
                <a:srgbClr val="FF00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50" name="Rectangle 4"/>
          <p:cNvSpPr>
            <a:spLocks noChangeArrowheads="1"/>
          </p:cNvSpPr>
          <p:nvPr/>
        </p:nvSpPr>
        <p:spPr bwMode="auto">
          <a:xfrm>
            <a:off x="554038" y="1195388"/>
            <a:ext cx="887412" cy="2017712"/>
          </a:xfrm>
          <a:prstGeom prst="rect">
            <a:avLst/>
          </a:prstGeom>
          <a:noFill/>
          <a:ln w="38100">
            <a:solidFill>
              <a:schemeClr val="accent2"/>
            </a:solidFill>
            <a:miter lim="800000"/>
            <a:headEnd/>
            <a:tailEnd/>
          </a:ln>
        </p:spPr>
        <p:txBody>
          <a:bodyPr wrap="none" anchor="ctr"/>
          <a:lstStyle/>
          <a:p>
            <a:pPr>
              <a:defRPr/>
            </a:pPr>
            <a:endParaRPr lang="fi-FI"/>
          </a:p>
        </p:txBody>
      </p:sp>
      <p:sp>
        <p:nvSpPr>
          <p:cNvPr id="2051" name="Rectangle 5"/>
          <p:cNvSpPr>
            <a:spLocks noChangeArrowheads="1"/>
          </p:cNvSpPr>
          <p:nvPr/>
        </p:nvSpPr>
        <p:spPr bwMode="auto">
          <a:xfrm>
            <a:off x="2282825" y="1473200"/>
            <a:ext cx="790575" cy="1584324"/>
          </a:xfrm>
          <a:prstGeom prst="rect">
            <a:avLst/>
          </a:prstGeom>
          <a:solidFill>
            <a:srgbClr val="AAD1F4"/>
          </a:solidFill>
          <a:ln w="38100">
            <a:solidFill>
              <a:schemeClr val="accent2"/>
            </a:solidFill>
            <a:miter lim="800000"/>
            <a:headEnd/>
            <a:tailEnd/>
          </a:ln>
        </p:spPr>
        <p:txBody>
          <a:bodyPr wrap="none" anchor="ctr"/>
          <a:lstStyle/>
          <a:p>
            <a:pPr algn="ctr">
              <a:defRPr/>
            </a:pPr>
            <a:endParaRPr lang="fi-FI"/>
          </a:p>
        </p:txBody>
      </p:sp>
      <p:sp>
        <p:nvSpPr>
          <p:cNvPr id="2052" name="AutoShape 8"/>
          <p:cNvSpPr>
            <a:spLocks noChangeArrowheads="1"/>
          </p:cNvSpPr>
          <p:nvPr/>
        </p:nvSpPr>
        <p:spPr bwMode="auto">
          <a:xfrm>
            <a:off x="1417638" y="2058988"/>
            <a:ext cx="865187" cy="215899"/>
          </a:xfrm>
          <a:prstGeom prst="rightArrow">
            <a:avLst>
              <a:gd name="adj1" fmla="val 50000"/>
              <a:gd name="adj2" fmla="val 100184"/>
            </a:avLst>
          </a:prstGeom>
          <a:solidFill>
            <a:schemeClr val="tx1"/>
          </a:solidFill>
          <a:ln w="9525">
            <a:solidFill>
              <a:schemeClr val="tx1"/>
            </a:solidFill>
            <a:miter lim="800000"/>
            <a:headEnd/>
            <a:tailEnd/>
          </a:ln>
        </p:spPr>
        <p:txBody>
          <a:bodyPr wrap="none" anchor="ctr"/>
          <a:lstStyle/>
          <a:p>
            <a:pPr>
              <a:defRPr/>
            </a:pPr>
            <a:endParaRPr lang="fi-FI"/>
          </a:p>
        </p:txBody>
      </p:sp>
      <p:sp>
        <p:nvSpPr>
          <p:cNvPr id="2053" name="Text Box 9"/>
          <p:cNvSpPr txBox="1">
            <a:spLocks noChangeArrowheads="1"/>
          </p:cNvSpPr>
          <p:nvPr/>
        </p:nvSpPr>
        <p:spPr bwMode="auto">
          <a:xfrm>
            <a:off x="577849" y="2509838"/>
            <a:ext cx="863599" cy="366712"/>
          </a:xfrm>
          <a:prstGeom prst="rect">
            <a:avLst/>
          </a:prstGeom>
          <a:noFill/>
          <a:ln w="9525">
            <a:noFill/>
            <a:miter lim="800000"/>
            <a:headEnd/>
            <a:tailEnd/>
          </a:ln>
        </p:spPr>
        <p:txBody>
          <a:bodyPr>
            <a:spAutoFit/>
          </a:bodyPr>
          <a:lstStyle/>
          <a:p>
            <a:pPr>
              <a:spcBef>
                <a:spcPts val="0"/>
              </a:spcBef>
              <a:defRPr/>
            </a:pPr>
            <a:r>
              <a:rPr lang="fi-FI"/>
              <a:t>N=108</a:t>
            </a:r>
            <a:endParaRPr lang="en-US"/>
          </a:p>
        </p:txBody>
      </p:sp>
      <p:sp>
        <p:nvSpPr>
          <p:cNvPr id="2054" name="Text Box 10"/>
          <p:cNvSpPr txBox="1">
            <a:spLocks noChangeArrowheads="1"/>
          </p:cNvSpPr>
          <p:nvPr/>
        </p:nvSpPr>
        <p:spPr bwMode="auto">
          <a:xfrm>
            <a:off x="2168525" y="2049463"/>
            <a:ext cx="936625" cy="369887"/>
          </a:xfrm>
          <a:prstGeom prst="rect">
            <a:avLst/>
          </a:prstGeom>
          <a:noFill/>
          <a:ln w="9525">
            <a:noFill/>
            <a:miter lim="800000"/>
            <a:headEnd/>
            <a:tailEnd/>
          </a:ln>
        </p:spPr>
        <p:txBody>
          <a:bodyPr>
            <a:spAutoFit/>
          </a:bodyPr>
          <a:lstStyle/>
          <a:p>
            <a:pPr algn="ctr">
              <a:spcBef>
                <a:spcPts val="0"/>
              </a:spcBef>
              <a:defRPr/>
            </a:pPr>
            <a:r>
              <a:rPr lang="fi-FI"/>
              <a:t> N = 38</a:t>
            </a:r>
            <a:endParaRPr lang="en-US"/>
          </a:p>
        </p:txBody>
      </p:sp>
      <p:sp>
        <p:nvSpPr>
          <p:cNvPr id="2055" name="Rectangle 21"/>
          <p:cNvSpPr>
            <a:spLocks noChangeArrowheads="1"/>
          </p:cNvSpPr>
          <p:nvPr/>
        </p:nvSpPr>
        <p:spPr bwMode="auto">
          <a:xfrm>
            <a:off x="3824288" y="1493838"/>
            <a:ext cx="792162" cy="1584324"/>
          </a:xfrm>
          <a:prstGeom prst="rect">
            <a:avLst/>
          </a:prstGeom>
          <a:solidFill>
            <a:srgbClr val="AAD1F4"/>
          </a:solidFill>
          <a:ln w="38100">
            <a:solidFill>
              <a:schemeClr val="accent2"/>
            </a:solidFill>
            <a:miter lim="800000"/>
            <a:headEnd/>
            <a:tailEnd/>
          </a:ln>
        </p:spPr>
        <p:txBody>
          <a:bodyPr wrap="none" anchor="ctr"/>
          <a:lstStyle/>
          <a:p>
            <a:pPr>
              <a:defRPr/>
            </a:pPr>
            <a:endParaRPr lang="fi-FI"/>
          </a:p>
        </p:txBody>
      </p:sp>
      <p:sp>
        <p:nvSpPr>
          <p:cNvPr id="2056" name="AutoShape 34"/>
          <p:cNvSpPr>
            <a:spLocks noChangeArrowheads="1"/>
          </p:cNvSpPr>
          <p:nvPr/>
        </p:nvSpPr>
        <p:spPr bwMode="auto">
          <a:xfrm>
            <a:off x="3073400" y="2049463"/>
            <a:ext cx="744538" cy="144462"/>
          </a:xfrm>
          <a:prstGeom prst="rightArrow">
            <a:avLst>
              <a:gd name="adj1" fmla="val 50000"/>
              <a:gd name="adj2" fmla="val 224599"/>
            </a:avLst>
          </a:prstGeom>
          <a:solidFill>
            <a:schemeClr val="tx1"/>
          </a:solidFill>
          <a:ln w="9525">
            <a:solidFill>
              <a:schemeClr val="tx1"/>
            </a:solidFill>
            <a:miter lim="800000"/>
            <a:headEnd/>
            <a:tailEnd/>
          </a:ln>
        </p:spPr>
        <p:txBody>
          <a:bodyPr wrap="none" anchor="ctr"/>
          <a:lstStyle/>
          <a:p>
            <a:pPr>
              <a:defRPr/>
            </a:pPr>
            <a:endParaRPr lang="fi-FI"/>
          </a:p>
        </p:txBody>
      </p:sp>
      <p:sp>
        <p:nvSpPr>
          <p:cNvPr id="2057" name="Text Box 68"/>
          <p:cNvSpPr txBox="1">
            <a:spLocks noChangeArrowheads="1"/>
          </p:cNvSpPr>
          <p:nvPr/>
        </p:nvSpPr>
        <p:spPr bwMode="auto">
          <a:xfrm>
            <a:off x="2232025" y="1109663"/>
            <a:ext cx="865188" cy="366712"/>
          </a:xfrm>
          <a:prstGeom prst="rect">
            <a:avLst/>
          </a:prstGeom>
          <a:noFill/>
          <a:ln w="9525">
            <a:noFill/>
            <a:miter lim="800000"/>
            <a:headEnd/>
            <a:tailEnd/>
          </a:ln>
        </p:spPr>
        <p:txBody>
          <a:bodyPr>
            <a:spAutoFit/>
          </a:bodyPr>
          <a:lstStyle/>
          <a:p>
            <a:pPr algn="ctr">
              <a:spcBef>
                <a:spcPts val="0"/>
              </a:spcBef>
              <a:defRPr/>
            </a:pPr>
            <a:r>
              <a:rPr lang="fi-FI"/>
              <a:t>1st gr</a:t>
            </a:r>
            <a:endParaRPr lang="en-US"/>
          </a:p>
        </p:txBody>
      </p:sp>
      <p:sp>
        <p:nvSpPr>
          <p:cNvPr id="2058" name="Text Box 69"/>
          <p:cNvSpPr txBox="1">
            <a:spLocks noChangeArrowheads="1"/>
          </p:cNvSpPr>
          <p:nvPr/>
        </p:nvSpPr>
        <p:spPr bwMode="auto">
          <a:xfrm>
            <a:off x="3771900" y="1114425"/>
            <a:ext cx="865188" cy="366713"/>
          </a:xfrm>
          <a:prstGeom prst="rect">
            <a:avLst/>
          </a:prstGeom>
          <a:noFill/>
          <a:ln w="9525">
            <a:noFill/>
            <a:miter lim="800000"/>
            <a:headEnd/>
            <a:tailEnd/>
          </a:ln>
        </p:spPr>
        <p:txBody>
          <a:bodyPr>
            <a:spAutoFit/>
          </a:bodyPr>
          <a:lstStyle/>
          <a:p>
            <a:pPr algn="ctr">
              <a:spcBef>
                <a:spcPts val="0"/>
              </a:spcBef>
              <a:defRPr/>
            </a:pPr>
            <a:r>
              <a:rPr lang="fi-FI"/>
              <a:t>2nd gr</a:t>
            </a:r>
            <a:endParaRPr lang="en-US"/>
          </a:p>
        </p:txBody>
      </p:sp>
      <p:sp>
        <p:nvSpPr>
          <p:cNvPr id="2059" name="Tekstikehys 59"/>
          <p:cNvSpPr txBox="1">
            <a:spLocks noChangeArrowheads="1"/>
          </p:cNvSpPr>
          <p:nvPr/>
        </p:nvSpPr>
        <p:spPr bwMode="auto">
          <a:xfrm>
            <a:off x="523875" y="1781175"/>
            <a:ext cx="935038" cy="646113"/>
          </a:xfrm>
          <a:prstGeom prst="rect">
            <a:avLst/>
          </a:prstGeom>
          <a:noFill/>
          <a:ln w="9525">
            <a:noFill/>
            <a:miter lim="800000"/>
            <a:headEnd/>
            <a:tailEnd/>
          </a:ln>
        </p:spPr>
        <p:txBody>
          <a:bodyPr>
            <a:spAutoFit/>
          </a:bodyPr>
          <a:lstStyle/>
          <a:p>
            <a:pPr algn="ctr">
              <a:defRPr/>
            </a:pPr>
            <a:r>
              <a:rPr lang="fi-FI" b="1">
                <a:solidFill>
                  <a:schemeClr val="accent2"/>
                </a:solidFill>
              </a:rPr>
              <a:t>At risk group</a:t>
            </a:r>
            <a:endParaRPr/>
          </a:p>
        </p:txBody>
      </p:sp>
      <p:sp>
        <p:nvSpPr>
          <p:cNvPr id="2060" name="Text Box 64"/>
          <p:cNvSpPr txBox="1">
            <a:spLocks noChangeArrowheads="1"/>
          </p:cNvSpPr>
          <p:nvPr/>
        </p:nvSpPr>
        <p:spPr bwMode="auto">
          <a:xfrm>
            <a:off x="1655763" y="476250"/>
            <a:ext cx="5832475" cy="461963"/>
          </a:xfrm>
          <a:prstGeom prst="rect">
            <a:avLst/>
          </a:prstGeom>
          <a:noFill/>
          <a:ln w="9525">
            <a:noFill/>
            <a:miter lim="800000"/>
            <a:headEnd/>
            <a:tailEnd/>
          </a:ln>
        </p:spPr>
        <p:txBody>
          <a:bodyPr>
            <a:spAutoFit/>
          </a:bodyPr>
          <a:lstStyle/>
          <a:p>
            <a:pPr algn="ctr">
              <a:spcBef>
                <a:spcPts val="0"/>
              </a:spcBef>
              <a:defRPr/>
            </a:pPr>
            <a:r>
              <a:rPr lang="fi-FI" sz="2400"/>
              <a:t>Children with reading disability</a:t>
            </a:r>
            <a:endParaRPr lang="en-US" sz="2400"/>
          </a:p>
        </p:txBody>
      </p:sp>
      <p:sp>
        <p:nvSpPr>
          <p:cNvPr id="2061" name="Rectangle 21"/>
          <p:cNvSpPr>
            <a:spLocks noChangeArrowheads="1"/>
          </p:cNvSpPr>
          <p:nvPr/>
        </p:nvSpPr>
        <p:spPr bwMode="auto">
          <a:xfrm>
            <a:off x="5381625" y="1493838"/>
            <a:ext cx="792163" cy="1584324"/>
          </a:xfrm>
          <a:prstGeom prst="rect">
            <a:avLst/>
          </a:prstGeom>
          <a:solidFill>
            <a:srgbClr val="AAD1F4"/>
          </a:solidFill>
          <a:ln w="38100">
            <a:solidFill>
              <a:schemeClr val="accent2"/>
            </a:solidFill>
            <a:miter lim="800000"/>
            <a:headEnd/>
            <a:tailEnd/>
          </a:ln>
        </p:spPr>
        <p:txBody>
          <a:bodyPr wrap="none" anchor="ctr"/>
          <a:lstStyle/>
          <a:p>
            <a:pPr>
              <a:defRPr/>
            </a:pPr>
            <a:endParaRPr lang="fi-FI"/>
          </a:p>
        </p:txBody>
      </p:sp>
      <p:sp>
        <p:nvSpPr>
          <p:cNvPr id="2062" name="AutoShape 34"/>
          <p:cNvSpPr>
            <a:spLocks noChangeArrowheads="1"/>
          </p:cNvSpPr>
          <p:nvPr/>
        </p:nvSpPr>
        <p:spPr bwMode="auto">
          <a:xfrm>
            <a:off x="4630738" y="2049463"/>
            <a:ext cx="742950" cy="144462"/>
          </a:xfrm>
          <a:prstGeom prst="rightArrow">
            <a:avLst>
              <a:gd name="adj1" fmla="val 50000"/>
              <a:gd name="adj2" fmla="val 224120"/>
            </a:avLst>
          </a:prstGeom>
          <a:solidFill>
            <a:schemeClr val="tx1"/>
          </a:solidFill>
          <a:ln w="9525">
            <a:solidFill>
              <a:schemeClr val="tx1"/>
            </a:solidFill>
            <a:miter lim="800000"/>
            <a:headEnd/>
            <a:tailEnd/>
          </a:ln>
        </p:spPr>
        <p:txBody>
          <a:bodyPr wrap="none" anchor="ctr"/>
          <a:lstStyle/>
          <a:p>
            <a:pPr>
              <a:defRPr/>
            </a:pPr>
            <a:endParaRPr lang="fi-FI"/>
          </a:p>
        </p:txBody>
      </p:sp>
      <p:sp>
        <p:nvSpPr>
          <p:cNvPr id="2063" name="Text Box 69"/>
          <p:cNvSpPr txBox="1">
            <a:spLocks noChangeArrowheads="1"/>
          </p:cNvSpPr>
          <p:nvPr/>
        </p:nvSpPr>
        <p:spPr bwMode="auto">
          <a:xfrm>
            <a:off x="5329238" y="1114425"/>
            <a:ext cx="865187" cy="366713"/>
          </a:xfrm>
          <a:prstGeom prst="rect">
            <a:avLst/>
          </a:prstGeom>
          <a:noFill/>
          <a:ln w="9525">
            <a:noFill/>
            <a:miter lim="800000"/>
            <a:headEnd/>
            <a:tailEnd/>
          </a:ln>
        </p:spPr>
        <p:txBody>
          <a:bodyPr>
            <a:spAutoFit/>
          </a:bodyPr>
          <a:lstStyle/>
          <a:p>
            <a:pPr algn="ctr">
              <a:spcBef>
                <a:spcPts val="0"/>
              </a:spcBef>
              <a:defRPr/>
            </a:pPr>
            <a:r>
              <a:rPr lang="fi-FI"/>
              <a:t>3rd gr</a:t>
            </a:r>
            <a:endParaRPr lang="en-US"/>
          </a:p>
        </p:txBody>
      </p:sp>
      <p:sp>
        <p:nvSpPr>
          <p:cNvPr id="2064" name="Rectangle 21"/>
          <p:cNvSpPr>
            <a:spLocks noChangeArrowheads="1"/>
          </p:cNvSpPr>
          <p:nvPr/>
        </p:nvSpPr>
        <p:spPr bwMode="auto">
          <a:xfrm>
            <a:off x="6927850" y="1493838"/>
            <a:ext cx="792163" cy="1584324"/>
          </a:xfrm>
          <a:prstGeom prst="rect">
            <a:avLst/>
          </a:prstGeom>
          <a:solidFill>
            <a:srgbClr val="AAD1F4"/>
          </a:solidFill>
          <a:ln w="38100">
            <a:solidFill>
              <a:schemeClr val="accent2"/>
            </a:solidFill>
            <a:miter lim="800000"/>
            <a:headEnd/>
            <a:tailEnd/>
          </a:ln>
        </p:spPr>
        <p:txBody>
          <a:bodyPr wrap="none" anchor="ctr"/>
          <a:lstStyle/>
          <a:p>
            <a:pPr>
              <a:defRPr/>
            </a:pPr>
            <a:endParaRPr lang="fi-FI"/>
          </a:p>
        </p:txBody>
      </p:sp>
      <p:sp>
        <p:nvSpPr>
          <p:cNvPr id="2065" name="AutoShape 34"/>
          <p:cNvSpPr>
            <a:spLocks noChangeArrowheads="1"/>
          </p:cNvSpPr>
          <p:nvPr/>
        </p:nvSpPr>
        <p:spPr bwMode="auto">
          <a:xfrm>
            <a:off x="6176963" y="2049463"/>
            <a:ext cx="742950" cy="144462"/>
          </a:xfrm>
          <a:prstGeom prst="rightArrow">
            <a:avLst>
              <a:gd name="adj1" fmla="val 50000"/>
              <a:gd name="adj2" fmla="val 224120"/>
            </a:avLst>
          </a:prstGeom>
          <a:solidFill>
            <a:schemeClr val="tx1"/>
          </a:solidFill>
          <a:ln w="9525">
            <a:solidFill>
              <a:schemeClr val="tx1"/>
            </a:solidFill>
            <a:miter lim="800000"/>
            <a:headEnd/>
            <a:tailEnd/>
          </a:ln>
        </p:spPr>
        <p:txBody>
          <a:bodyPr wrap="none" anchor="ctr"/>
          <a:lstStyle/>
          <a:p>
            <a:pPr>
              <a:defRPr/>
            </a:pPr>
            <a:endParaRPr lang="fi-FI"/>
          </a:p>
        </p:txBody>
      </p:sp>
      <p:sp>
        <p:nvSpPr>
          <p:cNvPr id="2066" name="Text Box 69"/>
          <p:cNvSpPr txBox="1">
            <a:spLocks noChangeArrowheads="1"/>
          </p:cNvSpPr>
          <p:nvPr/>
        </p:nvSpPr>
        <p:spPr bwMode="auto">
          <a:xfrm>
            <a:off x="6875463" y="1114425"/>
            <a:ext cx="865187" cy="366713"/>
          </a:xfrm>
          <a:prstGeom prst="rect">
            <a:avLst/>
          </a:prstGeom>
          <a:noFill/>
          <a:ln w="9525">
            <a:noFill/>
            <a:miter lim="800000"/>
            <a:headEnd/>
            <a:tailEnd/>
          </a:ln>
        </p:spPr>
        <p:txBody>
          <a:bodyPr>
            <a:spAutoFit/>
          </a:bodyPr>
          <a:lstStyle/>
          <a:p>
            <a:pPr algn="ctr">
              <a:spcBef>
                <a:spcPts val="0"/>
              </a:spcBef>
              <a:defRPr/>
            </a:pPr>
            <a:r>
              <a:rPr lang="fi-FI"/>
              <a:t>8th gr</a:t>
            </a:r>
            <a:endParaRPr lang="en-US"/>
          </a:p>
        </p:txBody>
      </p:sp>
      <p:sp>
        <p:nvSpPr>
          <p:cNvPr id="2067" name="Rectangle 4"/>
          <p:cNvSpPr>
            <a:spLocks noChangeArrowheads="1"/>
          </p:cNvSpPr>
          <p:nvPr/>
        </p:nvSpPr>
        <p:spPr bwMode="auto">
          <a:xfrm>
            <a:off x="536575" y="3787775"/>
            <a:ext cx="887413" cy="2017713"/>
          </a:xfrm>
          <a:prstGeom prst="rect">
            <a:avLst/>
          </a:prstGeom>
          <a:noFill/>
          <a:ln w="38100">
            <a:solidFill>
              <a:srgbClr val="FF0000"/>
            </a:solidFill>
            <a:miter lim="800000"/>
            <a:headEnd/>
            <a:tailEnd/>
          </a:ln>
        </p:spPr>
        <p:txBody>
          <a:bodyPr wrap="none" anchor="ctr"/>
          <a:lstStyle/>
          <a:p>
            <a:pPr>
              <a:defRPr/>
            </a:pPr>
            <a:endParaRPr lang="fi-FI"/>
          </a:p>
        </p:txBody>
      </p:sp>
      <p:sp>
        <p:nvSpPr>
          <p:cNvPr id="2068" name="Rectangle 5"/>
          <p:cNvSpPr>
            <a:spLocks noChangeArrowheads="1"/>
          </p:cNvSpPr>
          <p:nvPr/>
        </p:nvSpPr>
        <p:spPr bwMode="auto">
          <a:xfrm>
            <a:off x="2265363" y="4065588"/>
            <a:ext cx="790575" cy="1584324"/>
          </a:xfrm>
          <a:prstGeom prst="rect">
            <a:avLst/>
          </a:prstGeom>
          <a:solidFill>
            <a:srgbClr val="FF3300">
              <a:alpha val="29019"/>
            </a:srgbClr>
          </a:solidFill>
          <a:ln w="38100">
            <a:solidFill>
              <a:srgbClr val="FF0000"/>
            </a:solidFill>
            <a:miter lim="800000"/>
            <a:headEnd/>
            <a:tailEnd/>
          </a:ln>
        </p:spPr>
        <p:txBody>
          <a:bodyPr wrap="none" anchor="ctr"/>
          <a:lstStyle/>
          <a:p>
            <a:pPr algn="ctr">
              <a:defRPr/>
            </a:pPr>
            <a:endParaRPr lang="fi-FI"/>
          </a:p>
        </p:txBody>
      </p:sp>
      <p:sp>
        <p:nvSpPr>
          <p:cNvPr id="2069" name="AutoShape 8"/>
          <p:cNvSpPr>
            <a:spLocks noChangeArrowheads="1"/>
          </p:cNvSpPr>
          <p:nvPr/>
        </p:nvSpPr>
        <p:spPr bwMode="auto">
          <a:xfrm>
            <a:off x="1400175" y="4651375"/>
            <a:ext cx="865188" cy="215899"/>
          </a:xfrm>
          <a:prstGeom prst="rightArrow">
            <a:avLst>
              <a:gd name="adj1" fmla="val 50000"/>
              <a:gd name="adj2" fmla="val 100184"/>
            </a:avLst>
          </a:prstGeom>
          <a:solidFill>
            <a:schemeClr val="tx1"/>
          </a:solidFill>
          <a:ln w="9525">
            <a:solidFill>
              <a:schemeClr val="tx1"/>
            </a:solidFill>
            <a:miter lim="800000"/>
            <a:headEnd/>
            <a:tailEnd/>
          </a:ln>
        </p:spPr>
        <p:txBody>
          <a:bodyPr wrap="none" anchor="ctr"/>
          <a:lstStyle/>
          <a:p>
            <a:pPr>
              <a:defRPr/>
            </a:pPr>
            <a:endParaRPr lang="fi-FI"/>
          </a:p>
        </p:txBody>
      </p:sp>
      <p:sp>
        <p:nvSpPr>
          <p:cNvPr id="2070" name="Text Box 9"/>
          <p:cNvSpPr txBox="1">
            <a:spLocks noChangeArrowheads="1"/>
          </p:cNvSpPr>
          <p:nvPr/>
        </p:nvSpPr>
        <p:spPr bwMode="auto">
          <a:xfrm>
            <a:off x="560388" y="5048250"/>
            <a:ext cx="863599" cy="366713"/>
          </a:xfrm>
          <a:prstGeom prst="rect">
            <a:avLst/>
          </a:prstGeom>
          <a:noFill/>
          <a:ln w="9525">
            <a:noFill/>
            <a:miter lim="800000"/>
            <a:headEnd/>
            <a:tailEnd/>
          </a:ln>
        </p:spPr>
        <p:txBody>
          <a:bodyPr>
            <a:spAutoFit/>
          </a:bodyPr>
          <a:lstStyle/>
          <a:p>
            <a:pPr>
              <a:spcBef>
                <a:spcPts val="0"/>
              </a:spcBef>
              <a:defRPr/>
            </a:pPr>
            <a:r>
              <a:rPr lang="fi-FI"/>
              <a:t>N=92</a:t>
            </a:r>
            <a:endParaRPr lang="en-US"/>
          </a:p>
        </p:txBody>
      </p:sp>
      <p:sp>
        <p:nvSpPr>
          <p:cNvPr id="2071" name="Rectangle 21"/>
          <p:cNvSpPr>
            <a:spLocks noChangeArrowheads="1"/>
          </p:cNvSpPr>
          <p:nvPr/>
        </p:nvSpPr>
        <p:spPr bwMode="auto">
          <a:xfrm>
            <a:off x="3806825" y="4086225"/>
            <a:ext cx="792163" cy="1584324"/>
          </a:xfrm>
          <a:prstGeom prst="rect">
            <a:avLst/>
          </a:prstGeom>
          <a:solidFill>
            <a:srgbClr val="FF3300">
              <a:alpha val="29019"/>
            </a:srgbClr>
          </a:solidFill>
          <a:ln w="38100">
            <a:solidFill>
              <a:srgbClr val="FF0000"/>
            </a:solidFill>
            <a:miter lim="800000"/>
            <a:headEnd/>
            <a:tailEnd/>
          </a:ln>
        </p:spPr>
        <p:txBody>
          <a:bodyPr wrap="none" anchor="ctr"/>
          <a:lstStyle/>
          <a:p>
            <a:pPr>
              <a:defRPr/>
            </a:pPr>
            <a:endParaRPr lang="fi-FI"/>
          </a:p>
        </p:txBody>
      </p:sp>
      <p:sp>
        <p:nvSpPr>
          <p:cNvPr id="2072" name="AutoShape 34"/>
          <p:cNvSpPr>
            <a:spLocks noChangeArrowheads="1"/>
          </p:cNvSpPr>
          <p:nvPr/>
        </p:nvSpPr>
        <p:spPr bwMode="auto">
          <a:xfrm>
            <a:off x="3055938" y="4641850"/>
            <a:ext cx="744537" cy="144463"/>
          </a:xfrm>
          <a:prstGeom prst="rightArrow">
            <a:avLst>
              <a:gd name="adj1" fmla="val 50000"/>
              <a:gd name="adj2" fmla="val 224597"/>
            </a:avLst>
          </a:prstGeom>
          <a:solidFill>
            <a:schemeClr val="tx1"/>
          </a:solidFill>
          <a:ln w="9525">
            <a:solidFill>
              <a:schemeClr val="tx1"/>
            </a:solidFill>
            <a:miter lim="800000"/>
            <a:headEnd/>
            <a:tailEnd/>
          </a:ln>
        </p:spPr>
        <p:txBody>
          <a:bodyPr wrap="none" anchor="ctr"/>
          <a:lstStyle/>
          <a:p>
            <a:pPr>
              <a:defRPr/>
            </a:pPr>
            <a:endParaRPr lang="fi-FI"/>
          </a:p>
        </p:txBody>
      </p:sp>
      <p:sp>
        <p:nvSpPr>
          <p:cNvPr id="2073" name="Text Box 68"/>
          <p:cNvSpPr txBox="1">
            <a:spLocks noChangeArrowheads="1"/>
          </p:cNvSpPr>
          <p:nvPr/>
        </p:nvSpPr>
        <p:spPr bwMode="auto">
          <a:xfrm>
            <a:off x="2214563" y="3702050"/>
            <a:ext cx="865187" cy="366713"/>
          </a:xfrm>
          <a:prstGeom prst="rect">
            <a:avLst/>
          </a:prstGeom>
          <a:noFill/>
          <a:ln w="9525">
            <a:noFill/>
            <a:miter lim="800000"/>
            <a:headEnd/>
            <a:tailEnd/>
          </a:ln>
        </p:spPr>
        <p:txBody>
          <a:bodyPr>
            <a:spAutoFit/>
          </a:bodyPr>
          <a:lstStyle/>
          <a:p>
            <a:pPr algn="ctr">
              <a:spcBef>
                <a:spcPts val="0"/>
              </a:spcBef>
              <a:defRPr/>
            </a:pPr>
            <a:r>
              <a:rPr lang="fi-FI"/>
              <a:t>1st gr</a:t>
            </a:r>
            <a:endParaRPr lang="en-US"/>
          </a:p>
        </p:txBody>
      </p:sp>
      <p:sp>
        <p:nvSpPr>
          <p:cNvPr id="2074" name="Text Box 69"/>
          <p:cNvSpPr txBox="1">
            <a:spLocks noChangeArrowheads="1"/>
          </p:cNvSpPr>
          <p:nvPr/>
        </p:nvSpPr>
        <p:spPr bwMode="auto">
          <a:xfrm>
            <a:off x="3754438" y="3706813"/>
            <a:ext cx="865187" cy="366712"/>
          </a:xfrm>
          <a:prstGeom prst="rect">
            <a:avLst/>
          </a:prstGeom>
          <a:noFill/>
          <a:ln w="9525">
            <a:noFill/>
            <a:miter lim="800000"/>
            <a:headEnd/>
            <a:tailEnd/>
          </a:ln>
        </p:spPr>
        <p:txBody>
          <a:bodyPr>
            <a:spAutoFit/>
          </a:bodyPr>
          <a:lstStyle/>
          <a:p>
            <a:pPr algn="ctr">
              <a:spcBef>
                <a:spcPts val="0"/>
              </a:spcBef>
              <a:defRPr/>
            </a:pPr>
            <a:r>
              <a:rPr lang="fi-FI"/>
              <a:t>2nd gr</a:t>
            </a:r>
            <a:endParaRPr lang="en-US"/>
          </a:p>
        </p:txBody>
      </p:sp>
      <p:sp>
        <p:nvSpPr>
          <p:cNvPr id="2075" name="Tekstikehys 82"/>
          <p:cNvSpPr txBox="1">
            <a:spLocks noChangeArrowheads="1"/>
          </p:cNvSpPr>
          <p:nvPr/>
        </p:nvSpPr>
        <p:spPr bwMode="auto">
          <a:xfrm>
            <a:off x="423863" y="4319588"/>
            <a:ext cx="1116012" cy="646112"/>
          </a:xfrm>
          <a:prstGeom prst="rect">
            <a:avLst/>
          </a:prstGeom>
          <a:noFill/>
          <a:ln w="9525">
            <a:noFill/>
            <a:miter lim="800000"/>
            <a:headEnd/>
            <a:tailEnd/>
          </a:ln>
        </p:spPr>
        <p:txBody>
          <a:bodyPr>
            <a:spAutoFit/>
          </a:bodyPr>
          <a:lstStyle/>
          <a:p>
            <a:pPr algn="ctr">
              <a:defRPr/>
            </a:pPr>
            <a:r>
              <a:rPr lang="fi-FI" b="1">
                <a:solidFill>
                  <a:srgbClr val="FF0000"/>
                </a:solidFill>
              </a:rPr>
              <a:t>Control group</a:t>
            </a:r>
            <a:endParaRPr/>
          </a:p>
        </p:txBody>
      </p:sp>
      <p:sp>
        <p:nvSpPr>
          <p:cNvPr id="2076" name="Rectangle 21"/>
          <p:cNvSpPr>
            <a:spLocks noChangeArrowheads="1"/>
          </p:cNvSpPr>
          <p:nvPr/>
        </p:nvSpPr>
        <p:spPr bwMode="auto">
          <a:xfrm>
            <a:off x="5364163" y="4086225"/>
            <a:ext cx="792162" cy="1584324"/>
          </a:xfrm>
          <a:prstGeom prst="rect">
            <a:avLst/>
          </a:prstGeom>
          <a:solidFill>
            <a:srgbClr val="FF3300">
              <a:alpha val="29019"/>
            </a:srgbClr>
          </a:solidFill>
          <a:ln w="38100">
            <a:solidFill>
              <a:srgbClr val="FF0000"/>
            </a:solidFill>
            <a:miter lim="800000"/>
            <a:headEnd/>
            <a:tailEnd/>
          </a:ln>
        </p:spPr>
        <p:txBody>
          <a:bodyPr wrap="none" anchor="ctr"/>
          <a:lstStyle/>
          <a:p>
            <a:pPr>
              <a:defRPr/>
            </a:pPr>
            <a:endParaRPr lang="fi-FI"/>
          </a:p>
        </p:txBody>
      </p:sp>
      <p:sp>
        <p:nvSpPr>
          <p:cNvPr id="2077" name="AutoShape 34"/>
          <p:cNvSpPr>
            <a:spLocks noChangeArrowheads="1"/>
          </p:cNvSpPr>
          <p:nvPr/>
        </p:nvSpPr>
        <p:spPr bwMode="auto">
          <a:xfrm>
            <a:off x="4611688" y="4641850"/>
            <a:ext cx="744537" cy="144463"/>
          </a:xfrm>
          <a:prstGeom prst="rightArrow">
            <a:avLst>
              <a:gd name="adj1" fmla="val 50000"/>
              <a:gd name="adj2" fmla="val 224597"/>
            </a:avLst>
          </a:prstGeom>
          <a:solidFill>
            <a:schemeClr val="tx1"/>
          </a:solidFill>
          <a:ln w="9525">
            <a:solidFill>
              <a:schemeClr val="tx1"/>
            </a:solidFill>
            <a:miter lim="800000"/>
            <a:headEnd/>
            <a:tailEnd/>
          </a:ln>
        </p:spPr>
        <p:txBody>
          <a:bodyPr wrap="none" anchor="ctr"/>
          <a:lstStyle/>
          <a:p>
            <a:pPr>
              <a:defRPr/>
            </a:pPr>
            <a:endParaRPr lang="fi-FI"/>
          </a:p>
        </p:txBody>
      </p:sp>
      <p:sp>
        <p:nvSpPr>
          <p:cNvPr id="2078" name="Text Box 69"/>
          <p:cNvSpPr txBox="1">
            <a:spLocks noChangeArrowheads="1"/>
          </p:cNvSpPr>
          <p:nvPr/>
        </p:nvSpPr>
        <p:spPr bwMode="auto">
          <a:xfrm>
            <a:off x="5311775" y="3706813"/>
            <a:ext cx="865188" cy="366712"/>
          </a:xfrm>
          <a:prstGeom prst="rect">
            <a:avLst/>
          </a:prstGeom>
          <a:noFill/>
          <a:ln w="9525">
            <a:noFill/>
            <a:miter lim="800000"/>
            <a:headEnd/>
            <a:tailEnd/>
          </a:ln>
        </p:spPr>
        <p:txBody>
          <a:bodyPr>
            <a:spAutoFit/>
          </a:bodyPr>
          <a:lstStyle/>
          <a:p>
            <a:pPr algn="ctr">
              <a:spcBef>
                <a:spcPts val="0"/>
              </a:spcBef>
              <a:defRPr/>
            </a:pPr>
            <a:r>
              <a:rPr lang="fi-FI"/>
              <a:t>3rd gr</a:t>
            </a:r>
            <a:endParaRPr lang="en-US"/>
          </a:p>
        </p:txBody>
      </p:sp>
      <p:sp>
        <p:nvSpPr>
          <p:cNvPr id="2079" name="Rectangle 21"/>
          <p:cNvSpPr>
            <a:spLocks noChangeArrowheads="1"/>
          </p:cNvSpPr>
          <p:nvPr/>
        </p:nvSpPr>
        <p:spPr bwMode="auto">
          <a:xfrm>
            <a:off x="6910388" y="4086225"/>
            <a:ext cx="792162" cy="1584324"/>
          </a:xfrm>
          <a:prstGeom prst="rect">
            <a:avLst/>
          </a:prstGeom>
          <a:solidFill>
            <a:srgbClr val="FF3300">
              <a:alpha val="29019"/>
            </a:srgbClr>
          </a:solidFill>
          <a:ln w="38100">
            <a:solidFill>
              <a:srgbClr val="FF0000"/>
            </a:solidFill>
            <a:miter lim="800000"/>
            <a:headEnd/>
            <a:tailEnd/>
          </a:ln>
        </p:spPr>
        <p:txBody>
          <a:bodyPr wrap="none" anchor="ctr"/>
          <a:lstStyle/>
          <a:p>
            <a:pPr>
              <a:defRPr/>
            </a:pPr>
            <a:endParaRPr lang="fi-FI"/>
          </a:p>
        </p:txBody>
      </p:sp>
      <p:sp>
        <p:nvSpPr>
          <p:cNvPr id="2080" name="AutoShape 34"/>
          <p:cNvSpPr>
            <a:spLocks noChangeArrowheads="1"/>
          </p:cNvSpPr>
          <p:nvPr/>
        </p:nvSpPr>
        <p:spPr bwMode="auto">
          <a:xfrm>
            <a:off x="6157913" y="4641850"/>
            <a:ext cx="744537" cy="144463"/>
          </a:xfrm>
          <a:prstGeom prst="rightArrow">
            <a:avLst>
              <a:gd name="adj1" fmla="val 50000"/>
              <a:gd name="adj2" fmla="val 224597"/>
            </a:avLst>
          </a:prstGeom>
          <a:solidFill>
            <a:schemeClr val="tx1"/>
          </a:solidFill>
          <a:ln w="9525">
            <a:solidFill>
              <a:schemeClr val="tx1"/>
            </a:solidFill>
            <a:miter lim="800000"/>
            <a:headEnd/>
            <a:tailEnd/>
          </a:ln>
        </p:spPr>
        <p:txBody>
          <a:bodyPr wrap="none" anchor="ctr"/>
          <a:lstStyle/>
          <a:p>
            <a:pPr>
              <a:defRPr/>
            </a:pPr>
            <a:endParaRPr lang="fi-FI"/>
          </a:p>
        </p:txBody>
      </p:sp>
      <p:sp>
        <p:nvSpPr>
          <p:cNvPr id="2081" name="Text Box 69"/>
          <p:cNvSpPr txBox="1">
            <a:spLocks noChangeArrowheads="1"/>
          </p:cNvSpPr>
          <p:nvPr/>
        </p:nvSpPr>
        <p:spPr bwMode="auto">
          <a:xfrm>
            <a:off x="6858000" y="3706813"/>
            <a:ext cx="865188" cy="366712"/>
          </a:xfrm>
          <a:prstGeom prst="rect">
            <a:avLst/>
          </a:prstGeom>
          <a:noFill/>
          <a:ln w="9525">
            <a:noFill/>
            <a:miter lim="800000"/>
            <a:headEnd/>
            <a:tailEnd/>
          </a:ln>
        </p:spPr>
        <p:txBody>
          <a:bodyPr>
            <a:spAutoFit/>
          </a:bodyPr>
          <a:lstStyle/>
          <a:p>
            <a:pPr algn="ctr">
              <a:spcBef>
                <a:spcPts val="0"/>
              </a:spcBef>
              <a:defRPr/>
            </a:pPr>
            <a:r>
              <a:rPr lang="fi-FI"/>
              <a:t>8th gr</a:t>
            </a:r>
            <a:endParaRPr lang="en-US"/>
          </a:p>
        </p:txBody>
      </p:sp>
      <p:sp>
        <p:nvSpPr>
          <p:cNvPr id="2082" name="Text Box 10"/>
          <p:cNvSpPr txBox="1">
            <a:spLocks noChangeArrowheads="1"/>
          </p:cNvSpPr>
          <p:nvPr/>
        </p:nvSpPr>
        <p:spPr bwMode="auto">
          <a:xfrm>
            <a:off x="3717925" y="2006600"/>
            <a:ext cx="936625" cy="369888"/>
          </a:xfrm>
          <a:prstGeom prst="rect">
            <a:avLst/>
          </a:prstGeom>
          <a:noFill/>
          <a:ln w="9525">
            <a:noFill/>
            <a:miter lim="800000"/>
            <a:headEnd/>
            <a:tailEnd/>
          </a:ln>
        </p:spPr>
        <p:txBody>
          <a:bodyPr>
            <a:spAutoFit/>
          </a:bodyPr>
          <a:lstStyle/>
          <a:p>
            <a:pPr algn="ctr">
              <a:spcBef>
                <a:spcPts val="0"/>
              </a:spcBef>
              <a:defRPr/>
            </a:pPr>
            <a:r>
              <a:rPr lang="fi-FI"/>
              <a:t> N = 38</a:t>
            </a:r>
            <a:endParaRPr lang="en-US"/>
          </a:p>
        </p:txBody>
      </p:sp>
      <p:sp>
        <p:nvSpPr>
          <p:cNvPr id="2083" name="Text Box 10"/>
          <p:cNvSpPr txBox="1">
            <a:spLocks noChangeArrowheads="1"/>
          </p:cNvSpPr>
          <p:nvPr/>
        </p:nvSpPr>
        <p:spPr bwMode="auto">
          <a:xfrm>
            <a:off x="5265738" y="1989138"/>
            <a:ext cx="936625" cy="368300"/>
          </a:xfrm>
          <a:prstGeom prst="rect">
            <a:avLst/>
          </a:prstGeom>
          <a:noFill/>
          <a:ln w="9525">
            <a:noFill/>
            <a:miter lim="800000"/>
            <a:headEnd/>
            <a:tailEnd/>
          </a:ln>
        </p:spPr>
        <p:txBody>
          <a:bodyPr>
            <a:spAutoFit/>
          </a:bodyPr>
          <a:lstStyle/>
          <a:p>
            <a:pPr algn="ctr">
              <a:spcBef>
                <a:spcPts val="0"/>
              </a:spcBef>
              <a:defRPr/>
            </a:pPr>
            <a:r>
              <a:rPr lang="fi-FI"/>
              <a:t> N = 36</a:t>
            </a:r>
            <a:endParaRPr lang="en-US"/>
          </a:p>
        </p:txBody>
      </p:sp>
      <p:sp>
        <p:nvSpPr>
          <p:cNvPr id="2084" name="Text Box 10"/>
          <p:cNvSpPr txBox="1">
            <a:spLocks noChangeArrowheads="1"/>
          </p:cNvSpPr>
          <p:nvPr/>
        </p:nvSpPr>
        <p:spPr bwMode="auto">
          <a:xfrm>
            <a:off x="6813550" y="1989138"/>
            <a:ext cx="936625" cy="784830"/>
          </a:xfrm>
          <a:prstGeom prst="rect">
            <a:avLst/>
          </a:prstGeom>
          <a:noFill/>
          <a:ln w="9525">
            <a:noFill/>
            <a:miter lim="800000"/>
            <a:headEnd/>
            <a:tailEnd/>
          </a:ln>
        </p:spPr>
        <p:txBody>
          <a:bodyPr>
            <a:spAutoFit/>
          </a:bodyPr>
          <a:lstStyle/>
          <a:p>
            <a:pPr algn="ctr">
              <a:spcBef>
                <a:spcPts val="0"/>
              </a:spcBef>
              <a:defRPr/>
            </a:pPr>
            <a:r>
              <a:rPr lang="fi-FI"/>
              <a:t> N = 42/</a:t>
            </a:r>
            <a:endParaRPr/>
          </a:p>
          <a:p>
            <a:pPr algn="ctr">
              <a:spcBef>
                <a:spcPts val="0"/>
              </a:spcBef>
              <a:defRPr/>
            </a:pPr>
            <a:r>
              <a:rPr lang="fi-FI"/>
              <a:t>101</a:t>
            </a:r>
            <a:endParaRPr lang="en-US"/>
          </a:p>
        </p:txBody>
      </p:sp>
      <p:sp>
        <p:nvSpPr>
          <p:cNvPr id="2085" name="Text Box 10"/>
          <p:cNvSpPr txBox="1">
            <a:spLocks noChangeArrowheads="1"/>
          </p:cNvSpPr>
          <p:nvPr/>
        </p:nvSpPr>
        <p:spPr bwMode="auto">
          <a:xfrm>
            <a:off x="2159000" y="4643438"/>
            <a:ext cx="936625" cy="369887"/>
          </a:xfrm>
          <a:prstGeom prst="rect">
            <a:avLst/>
          </a:prstGeom>
          <a:noFill/>
          <a:ln w="9525">
            <a:noFill/>
            <a:miter lim="800000"/>
            <a:headEnd/>
            <a:tailEnd/>
          </a:ln>
        </p:spPr>
        <p:txBody>
          <a:bodyPr>
            <a:spAutoFit/>
          </a:bodyPr>
          <a:lstStyle/>
          <a:p>
            <a:pPr algn="ctr">
              <a:spcBef>
                <a:spcPts val="0"/>
              </a:spcBef>
              <a:defRPr/>
            </a:pPr>
            <a:r>
              <a:rPr lang="fi-FI"/>
              <a:t> N = 10</a:t>
            </a:r>
            <a:endParaRPr lang="en-US"/>
          </a:p>
        </p:txBody>
      </p:sp>
      <p:sp>
        <p:nvSpPr>
          <p:cNvPr id="2086" name="Text Box 10"/>
          <p:cNvSpPr txBox="1">
            <a:spLocks noChangeArrowheads="1"/>
          </p:cNvSpPr>
          <p:nvPr/>
        </p:nvSpPr>
        <p:spPr bwMode="auto">
          <a:xfrm>
            <a:off x="3708400" y="4600575"/>
            <a:ext cx="935038" cy="369888"/>
          </a:xfrm>
          <a:prstGeom prst="rect">
            <a:avLst/>
          </a:prstGeom>
          <a:noFill/>
          <a:ln w="9525">
            <a:noFill/>
            <a:miter lim="800000"/>
            <a:headEnd/>
            <a:tailEnd/>
          </a:ln>
        </p:spPr>
        <p:txBody>
          <a:bodyPr>
            <a:spAutoFit/>
          </a:bodyPr>
          <a:lstStyle/>
          <a:p>
            <a:pPr algn="ctr">
              <a:spcBef>
                <a:spcPts val="0"/>
              </a:spcBef>
              <a:defRPr/>
            </a:pPr>
            <a:r>
              <a:rPr lang="fi-FI"/>
              <a:t> N = 9</a:t>
            </a:r>
            <a:endParaRPr lang="en-US"/>
          </a:p>
        </p:txBody>
      </p:sp>
      <p:sp>
        <p:nvSpPr>
          <p:cNvPr id="2087" name="Text Box 10"/>
          <p:cNvSpPr txBox="1">
            <a:spLocks noChangeArrowheads="1"/>
          </p:cNvSpPr>
          <p:nvPr/>
        </p:nvSpPr>
        <p:spPr bwMode="auto">
          <a:xfrm>
            <a:off x="5256213" y="4583113"/>
            <a:ext cx="936625" cy="368300"/>
          </a:xfrm>
          <a:prstGeom prst="rect">
            <a:avLst/>
          </a:prstGeom>
          <a:noFill/>
          <a:ln w="9525">
            <a:noFill/>
            <a:miter lim="800000"/>
            <a:headEnd/>
            <a:tailEnd/>
          </a:ln>
        </p:spPr>
        <p:txBody>
          <a:bodyPr>
            <a:spAutoFit/>
          </a:bodyPr>
          <a:lstStyle/>
          <a:p>
            <a:pPr algn="ctr">
              <a:spcBef>
                <a:spcPts val="0"/>
              </a:spcBef>
              <a:defRPr/>
            </a:pPr>
            <a:r>
              <a:rPr lang="fi-FI"/>
              <a:t> N = 10</a:t>
            </a:r>
            <a:endParaRPr lang="en-US"/>
          </a:p>
        </p:txBody>
      </p:sp>
      <p:sp>
        <p:nvSpPr>
          <p:cNvPr id="2088" name="Text Box 10"/>
          <p:cNvSpPr txBox="1">
            <a:spLocks noChangeArrowheads="1"/>
          </p:cNvSpPr>
          <p:nvPr/>
        </p:nvSpPr>
        <p:spPr bwMode="auto">
          <a:xfrm>
            <a:off x="6804025" y="4583113"/>
            <a:ext cx="936625" cy="784830"/>
          </a:xfrm>
          <a:prstGeom prst="rect">
            <a:avLst/>
          </a:prstGeom>
          <a:noFill/>
          <a:ln w="9525">
            <a:noFill/>
            <a:miter lim="800000"/>
            <a:headEnd/>
            <a:tailEnd/>
          </a:ln>
        </p:spPr>
        <p:txBody>
          <a:bodyPr>
            <a:spAutoFit/>
          </a:bodyPr>
          <a:lstStyle/>
          <a:p>
            <a:pPr algn="ctr">
              <a:spcBef>
                <a:spcPts val="0"/>
              </a:spcBef>
              <a:defRPr/>
            </a:pPr>
            <a:r>
              <a:rPr lang="fi-FI"/>
              <a:t> N = 14</a:t>
            </a:r>
            <a:endParaRPr/>
          </a:p>
          <a:p>
            <a:pPr algn="ctr">
              <a:spcBef>
                <a:spcPts val="0"/>
              </a:spcBef>
              <a:defRPr/>
            </a:pPr>
            <a:r>
              <a:rPr lang="fi-FI"/>
              <a:t>/81</a:t>
            </a:r>
            <a:endParaRPr lang="en-US"/>
          </a:p>
        </p:txBody>
      </p:sp>
      <p:sp>
        <p:nvSpPr>
          <p:cNvPr id="45" name="矩形 44"/>
          <p:cNvSpPr/>
          <p:nvPr/>
        </p:nvSpPr>
        <p:spPr bwMode="auto">
          <a:xfrm>
            <a:off x="2285984" y="3214686"/>
            <a:ext cx="248786" cy="369332"/>
          </a:xfrm>
          <a:prstGeom prst="rect">
            <a:avLst/>
          </a:prstGeom>
        </p:spPr>
        <p:txBody>
          <a:bodyPr wrap="none">
            <a:spAutoFit/>
          </a:bodyPr>
          <a:lstStyle/>
          <a:p>
            <a:pPr>
              <a:defRPr/>
            </a:pPr>
            <a:r>
              <a:rPr lang="zh-CN">
                <a:solidFill>
                  <a:srgbClr val="FF0000"/>
                </a:solidFill>
              </a:rPr>
              <a:t> </a:t>
            </a:r>
            <a:endParaRPr lang="zh-CN">
              <a:solidFill>
                <a:srgbClr val="FF0000"/>
              </a:solidFill>
            </a:endParaRPr>
          </a:p>
        </p:txBody>
      </p:sp>
      <p:sp>
        <p:nvSpPr>
          <p:cNvPr id="47" name="矩形 46"/>
          <p:cNvSpPr/>
          <p:nvPr/>
        </p:nvSpPr>
        <p:spPr bwMode="auto">
          <a:xfrm>
            <a:off x="5357818" y="3214686"/>
            <a:ext cx="248786" cy="369332"/>
          </a:xfrm>
          <a:prstGeom prst="rect">
            <a:avLst/>
          </a:prstGeom>
        </p:spPr>
        <p:txBody>
          <a:bodyPr wrap="none">
            <a:spAutoFit/>
          </a:bodyPr>
          <a:lstStyle/>
          <a:p>
            <a:pPr>
              <a:defRPr/>
            </a:pPr>
            <a:r>
              <a:rPr lang="zh-CN">
                <a:solidFill>
                  <a:srgbClr val="FF0000"/>
                </a:solidFill>
              </a:rPr>
              <a:t> </a:t>
            </a:r>
            <a:endParaRPr lang="zh-CN">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9712" name="Text Box 16"/>
          <p:cNvSpPr txBox="1">
            <a:spLocks noChangeArrowheads="1"/>
          </p:cNvSpPr>
          <p:nvPr/>
        </p:nvSpPr>
        <p:spPr bwMode="auto">
          <a:xfrm>
            <a:off x="2819400" y="3962400"/>
            <a:ext cx="3886200" cy="366713"/>
          </a:xfrm>
          <a:prstGeom prst="rect">
            <a:avLst/>
          </a:prstGeom>
          <a:noFill/>
          <a:ln w="9525">
            <a:noFill/>
            <a:miter lim="800000"/>
            <a:headEnd/>
            <a:tailEnd/>
          </a:ln>
          <a:effectLst/>
        </p:spPr>
        <p:txBody>
          <a:bodyPr>
            <a:spAutoFit/>
          </a:bodyPr>
          <a:lstStyle/>
          <a:p>
            <a:pPr>
              <a:spcBef>
                <a:spcPts val="0"/>
              </a:spcBef>
              <a:defRPr/>
            </a:pPr>
            <a:endParaRPr lang="en-GB"/>
          </a:p>
        </p:txBody>
      </p:sp>
      <p:sp>
        <p:nvSpPr>
          <p:cNvPr id="29713" name="Text Box 17"/>
          <p:cNvSpPr txBox="1">
            <a:spLocks noChangeArrowheads="1"/>
          </p:cNvSpPr>
          <p:nvPr/>
        </p:nvSpPr>
        <p:spPr bwMode="auto">
          <a:xfrm>
            <a:off x="228600" y="228600"/>
            <a:ext cx="5257800" cy="2130425"/>
          </a:xfrm>
          <a:prstGeom prst="rect">
            <a:avLst/>
          </a:prstGeom>
          <a:solidFill>
            <a:srgbClr val="C0FAE1"/>
          </a:solidFill>
          <a:ln w="28575">
            <a:solidFill>
              <a:schemeClr val="tx1"/>
            </a:solidFill>
            <a:miter lim="800000"/>
            <a:headEnd/>
            <a:tailEnd/>
          </a:ln>
          <a:effectLst/>
        </p:spPr>
        <p:txBody>
          <a:bodyPr>
            <a:spAutoFit/>
          </a:bodyPr>
          <a:lstStyle/>
          <a:p>
            <a:pPr>
              <a:lnSpc>
                <a:spcPct val="75000"/>
              </a:lnSpc>
              <a:spcBef>
                <a:spcPts val="0"/>
              </a:spcBef>
              <a:defRPr/>
            </a:pPr>
            <a:r>
              <a:rPr lang="en-US" sz="2400">
                <a:solidFill>
                  <a:srgbClr val="AF4997"/>
                </a:solidFill>
              </a:rPr>
              <a:t>SPEECH PERCEPTION, COMPREHENSION,PRODUCTION</a:t>
            </a:r>
            <a:endParaRPr lang="en-US" sz="2000"/>
          </a:p>
          <a:p>
            <a:pPr>
              <a:lnSpc>
                <a:spcPct val="70000"/>
              </a:lnSpc>
              <a:spcBef>
                <a:spcPts val="0"/>
              </a:spcBef>
              <a:buFontTx/>
              <a:buChar char="•"/>
              <a:defRPr/>
            </a:pPr>
            <a:r>
              <a:rPr lang="en-US" sz="2000"/>
              <a:t>  Auditory discrimination  </a:t>
            </a:r>
            <a:endParaRPr/>
          </a:p>
          <a:p>
            <a:pPr>
              <a:lnSpc>
                <a:spcPct val="70000"/>
              </a:lnSpc>
              <a:spcBef>
                <a:spcPts val="0"/>
              </a:spcBef>
              <a:buFontTx/>
              <a:buChar char="•"/>
              <a:defRPr/>
            </a:pPr>
            <a:r>
              <a:rPr lang="en-US" sz="2000"/>
              <a:t>  Phonological processing</a:t>
            </a:r>
            <a:endParaRPr/>
          </a:p>
          <a:p>
            <a:pPr>
              <a:lnSpc>
                <a:spcPct val="70000"/>
              </a:lnSpc>
              <a:spcBef>
                <a:spcPts val="0"/>
              </a:spcBef>
              <a:buFontTx/>
              <a:buChar char="•"/>
              <a:defRPr/>
            </a:pPr>
            <a:r>
              <a:rPr lang="en-US" sz="2000"/>
              <a:t>  Vocalization </a:t>
            </a:r>
            <a:endParaRPr/>
          </a:p>
          <a:p>
            <a:pPr>
              <a:lnSpc>
                <a:spcPct val="70000"/>
              </a:lnSpc>
              <a:spcBef>
                <a:spcPts val="0"/>
              </a:spcBef>
              <a:buFontTx/>
              <a:buChar char="•"/>
              <a:defRPr/>
            </a:pPr>
            <a:r>
              <a:rPr lang="en-US" sz="2000"/>
              <a:t>  Vocabulary, Morphology, Syntactic skills</a:t>
            </a:r>
            <a:endParaRPr lang="en-US" sz="2400"/>
          </a:p>
        </p:txBody>
      </p:sp>
      <p:sp>
        <p:nvSpPr>
          <p:cNvPr id="29714" name="Text Box 18"/>
          <p:cNvSpPr txBox="1">
            <a:spLocks noChangeArrowheads="1"/>
          </p:cNvSpPr>
          <p:nvPr/>
        </p:nvSpPr>
        <p:spPr bwMode="auto">
          <a:xfrm>
            <a:off x="711200" y="5257800"/>
            <a:ext cx="3048000" cy="1381125"/>
          </a:xfrm>
          <a:prstGeom prst="rect">
            <a:avLst/>
          </a:prstGeom>
          <a:solidFill>
            <a:srgbClr val="C0FAE1"/>
          </a:solidFill>
          <a:ln w="28575">
            <a:solidFill>
              <a:schemeClr val="tx1"/>
            </a:solidFill>
            <a:miter lim="800000"/>
            <a:headEnd/>
            <a:tailEnd/>
          </a:ln>
          <a:effectLst/>
        </p:spPr>
        <p:txBody>
          <a:bodyPr>
            <a:spAutoFit/>
          </a:bodyPr>
          <a:lstStyle/>
          <a:p>
            <a:pPr>
              <a:lnSpc>
                <a:spcPct val="70000"/>
              </a:lnSpc>
              <a:spcBef>
                <a:spcPts val="0"/>
              </a:spcBef>
              <a:defRPr/>
            </a:pPr>
            <a:r>
              <a:rPr lang="en-US" sz="2400">
                <a:solidFill>
                  <a:srgbClr val="AF4997"/>
                </a:solidFill>
              </a:rPr>
              <a:t>ACHIEVEMENT</a:t>
            </a:r>
            <a:endParaRPr lang="en-US" sz="2000"/>
          </a:p>
          <a:p>
            <a:pPr>
              <a:lnSpc>
                <a:spcPct val="60000"/>
              </a:lnSpc>
              <a:spcBef>
                <a:spcPts val="0"/>
              </a:spcBef>
              <a:buFontTx/>
              <a:buChar char="•"/>
              <a:defRPr/>
            </a:pPr>
            <a:r>
              <a:rPr lang="en-US" sz="2000"/>
              <a:t>  Alphabetic skills</a:t>
            </a:r>
            <a:endParaRPr/>
          </a:p>
          <a:p>
            <a:pPr>
              <a:lnSpc>
                <a:spcPct val="60000"/>
              </a:lnSpc>
              <a:spcBef>
                <a:spcPts val="0"/>
              </a:spcBef>
              <a:buFontTx/>
              <a:buChar char="•"/>
              <a:defRPr/>
            </a:pPr>
            <a:r>
              <a:rPr lang="en-US" sz="2000"/>
              <a:t>  Reading &amp; Spelling</a:t>
            </a:r>
            <a:endParaRPr/>
          </a:p>
          <a:p>
            <a:pPr>
              <a:lnSpc>
                <a:spcPct val="60000"/>
              </a:lnSpc>
              <a:spcBef>
                <a:spcPts val="0"/>
              </a:spcBef>
              <a:buFontTx/>
              <a:buChar char="•"/>
              <a:defRPr/>
            </a:pPr>
            <a:r>
              <a:rPr lang="en-US" sz="2000"/>
              <a:t>  Math skills</a:t>
            </a:r>
            <a:endParaRPr lang="en-US" sz="2400"/>
          </a:p>
        </p:txBody>
      </p:sp>
      <p:sp>
        <p:nvSpPr>
          <p:cNvPr id="29716" name="Text Box 20"/>
          <p:cNvSpPr txBox="1">
            <a:spLocks noChangeArrowheads="1"/>
          </p:cNvSpPr>
          <p:nvPr/>
        </p:nvSpPr>
        <p:spPr bwMode="auto">
          <a:xfrm>
            <a:off x="5638800" y="228600"/>
            <a:ext cx="3200400" cy="1636713"/>
          </a:xfrm>
          <a:prstGeom prst="rect">
            <a:avLst/>
          </a:prstGeom>
          <a:solidFill>
            <a:srgbClr val="C0FAE1"/>
          </a:solidFill>
          <a:ln w="28575">
            <a:solidFill>
              <a:schemeClr val="tx1"/>
            </a:solidFill>
            <a:miter lim="800000"/>
            <a:headEnd/>
            <a:tailEnd/>
          </a:ln>
          <a:effectLst/>
        </p:spPr>
        <p:txBody>
          <a:bodyPr>
            <a:spAutoFit/>
          </a:bodyPr>
          <a:lstStyle/>
          <a:p>
            <a:pPr>
              <a:lnSpc>
                <a:spcPct val="70000"/>
              </a:lnSpc>
              <a:spcBef>
                <a:spcPts val="0"/>
              </a:spcBef>
              <a:defRPr/>
            </a:pPr>
            <a:r>
              <a:rPr lang="en-US" sz="2400">
                <a:solidFill>
                  <a:srgbClr val="AF4997"/>
                </a:solidFill>
              </a:rPr>
              <a:t>CHILD’S CHARACTERISTICS</a:t>
            </a:r>
            <a:endParaRPr lang="en-US" sz="2000"/>
          </a:p>
          <a:p>
            <a:pPr>
              <a:lnSpc>
                <a:spcPct val="60000"/>
              </a:lnSpc>
              <a:spcBef>
                <a:spcPts val="0"/>
              </a:spcBef>
              <a:buFontTx/>
              <a:buChar char="•"/>
              <a:defRPr/>
            </a:pPr>
            <a:r>
              <a:rPr lang="en-US" sz="2000"/>
              <a:t>  Attention</a:t>
            </a:r>
            <a:endParaRPr/>
          </a:p>
          <a:p>
            <a:pPr>
              <a:lnSpc>
                <a:spcPct val="60000"/>
              </a:lnSpc>
              <a:spcBef>
                <a:spcPts val="0"/>
              </a:spcBef>
              <a:buFontTx/>
              <a:buChar char="•"/>
              <a:defRPr/>
            </a:pPr>
            <a:r>
              <a:rPr lang="en-US" sz="2000"/>
              <a:t>  Psychophysiological</a:t>
            </a:r>
            <a:endParaRPr/>
          </a:p>
          <a:p>
            <a:pPr>
              <a:lnSpc>
                <a:spcPct val="60000"/>
              </a:lnSpc>
              <a:spcBef>
                <a:spcPts val="0"/>
              </a:spcBef>
              <a:buFontTx/>
              <a:buChar char="•"/>
              <a:defRPr/>
            </a:pPr>
            <a:r>
              <a:rPr lang="en-US" sz="2000"/>
              <a:t>  Temperament</a:t>
            </a:r>
            <a:endParaRPr lang="en-US" sz="2400"/>
          </a:p>
        </p:txBody>
      </p:sp>
      <p:sp>
        <p:nvSpPr>
          <p:cNvPr id="29717" name="Text Box 21"/>
          <p:cNvSpPr txBox="1">
            <a:spLocks noChangeArrowheads="1"/>
          </p:cNvSpPr>
          <p:nvPr/>
        </p:nvSpPr>
        <p:spPr bwMode="auto">
          <a:xfrm>
            <a:off x="228600" y="4013200"/>
            <a:ext cx="3530600" cy="1039813"/>
          </a:xfrm>
          <a:prstGeom prst="rect">
            <a:avLst/>
          </a:prstGeom>
          <a:solidFill>
            <a:srgbClr val="C0FAE1"/>
          </a:solidFill>
          <a:ln w="28575">
            <a:solidFill>
              <a:schemeClr val="tx1"/>
            </a:solidFill>
            <a:miter lim="800000"/>
            <a:headEnd/>
            <a:tailEnd/>
          </a:ln>
          <a:effectLst/>
        </p:spPr>
        <p:txBody>
          <a:bodyPr tIns="46800">
            <a:spAutoFit/>
          </a:bodyPr>
          <a:lstStyle/>
          <a:p>
            <a:pPr>
              <a:lnSpc>
                <a:spcPct val="60000"/>
              </a:lnSpc>
              <a:spcBef>
                <a:spcPts val="0"/>
              </a:spcBef>
              <a:defRPr/>
            </a:pPr>
            <a:r>
              <a:rPr lang="en-US" sz="2400">
                <a:solidFill>
                  <a:srgbClr val="AF4997"/>
                </a:solidFill>
              </a:rPr>
              <a:t>COGNITION</a:t>
            </a:r>
            <a:endParaRPr lang="en-US" sz="2000"/>
          </a:p>
          <a:p>
            <a:pPr>
              <a:lnSpc>
                <a:spcPct val="60000"/>
              </a:lnSpc>
              <a:spcBef>
                <a:spcPts val="0"/>
              </a:spcBef>
              <a:buFontTx/>
              <a:buChar char="•"/>
              <a:defRPr/>
            </a:pPr>
            <a:r>
              <a:rPr lang="en-US" sz="2000"/>
              <a:t>  IQ, Memory</a:t>
            </a:r>
            <a:endParaRPr/>
          </a:p>
          <a:p>
            <a:pPr>
              <a:lnSpc>
                <a:spcPct val="70000"/>
              </a:lnSpc>
              <a:spcBef>
                <a:spcPts val="0"/>
              </a:spcBef>
              <a:buFontTx/>
              <a:buChar char="•"/>
              <a:defRPr/>
            </a:pPr>
            <a:r>
              <a:rPr lang="en-US" sz="2000"/>
              <a:t>  Associative learning</a:t>
            </a:r>
            <a:endParaRPr/>
          </a:p>
        </p:txBody>
      </p:sp>
      <p:sp>
        <p:nvSpPr>
          <p:cNvPr id="29718" name="Text Box 22"/>
          <p:cNvSpPr txBox="1">
            <a:spLocks noChangeArrowheads="1"/>
          </p:cNvSpPr>
          <p:nvPr/>
        </p:nvSpPr>
        <p:spPr bwMode="auto">
          <a:xfrm>
            <a:off x="228600" y="2489200"/>
            <a:ext cx="3530600" cy="1331913"/>
          </a:xfrm>
          <a:prstGeom prst="rect">
            <a:avLst/>
          </a:prstGeom>
          <a:solidFill>
            <a:srgbClr val="C0FAE1"/>
          </a:solidFill>
          <a:ln w="28575">
            <a:solidFill>
              <a:schemeClr val="tx1"/>
            </a:solidFill>
            <a:miter lim="800000"/>
            <a:headEnd/>
            <a:tailEnd/>
          </a:ln>
          <a:effectLst/>
        </p:spPr>
        <p:txBody>
          <a:bodyPr tIns="46800">
            <a:spAutoFit/>
          </a:bodyPr>
          <a:lstStyle/>
          <a:p>
            <a:pPr>
              <a:lnSpc>
                <a:spcPct val="70000"/>
              </a:lnSpc>
              <a:spcBef>
                <a:spcPts val="0"/>
              </a:spcBef>
              <a:defRPr/>
            </a:pPr>
            <a:r>
              <a:rPr lang="en-US" sz="2400">
                <a:solidFill>
                  <a:srgbClr val="AF4997"/>
                </a:solidFill>
              </a:rPr>
              <a:t>NEUROPSYCHO-</a:t>
            </a:r>
            <a:endParaRPr/>
          </a:p>
          <a:p>
            <a:pPr>
              <a:lnSpc>
                <a:spcPct val="20000"/>
              </a:lnSpc>
              <a:spcBef>
                <a:spcPts val="0"/>
              </a:spcBef>
              <a:defRPr/>
            </a:pPr>
            <a:r>
              <a:rPr lang="en-US" sz="2400">
                <a:solidFill>
                  <a:srgbClr val="AF4997"/>
                </a:solidFill>
              </a:rPr>
              <a:t>LOGICAL FUNCTIONS</a:t>
            </a:r>
            <a:endParaRPr lang="en-US" sz="2000"/>
          </a:p>
          <a:p>
            <a:pPr>
              <a:lnSpc>
                <a:spcPct val="70000"/>
              </a:lnSpc>
              <a:spcBef>
                <a:spcPts val="0"/>
              </a:spcBef>
              <a:buFontTx/>
              <a:buChar char="•"/>
              <a:defRPr/>
            </a:pPr>
            <a:r>
              <a:rPr lang="en-US" sz="2000"/>
              <a:t>  Visuo-spatial skills</a:t>
            </a:r>
            <a:endParaRPr/>
          </a:p>
          <a:p>
            <a:pPr>
              <a:lnSpc>
                <a:spcPct val="60000"/>
              </a:lnSpc>
              <a:spcBef>
                <a:spcPts val="0"/>
              </a:spcBef>
              <a:buFontTx/>
              <a:buChar char="•"/>
              <a:defRPr/>
            </a:pPr>
            <a:r>
              <a:rPr lang="en-US" sz="2000"/>
              <a:t>  Articulation, Motor Skills</a:t>
            </a:r>
            <a:endParaRPr lang="en-US" sz="2400"/>
          </a:p>
        </p:txBody>
      </p:sp>
      <p:sp>
        <p:nvSpPr>
          <p:cNvPr id="29719" name="Text Box 23"/>
          <p:cNvSpPr txBox="1">
            <a:spLocks noChangeArrowheads="1"/>
          </p:cNvSpPr>
          <p:nvPr/>
        </p:nvSpPr>
        <p:spPr bwMode="auto">
          <a:xfrm>
            <a:off x="4191000" y="4800600"/>
            <a:ext cx="4648200" cy="2312877"/>
          </a:xfrm>
          <a:prstGeom prst="rect">
            <a:avLst/>
          </a:prstGeom>
          <a:solidFill>
            <a:srgbClr val="C0FAE1"/>
          </a:solidFill>
          <a:ln w="28575">
            <a:solidFill>
              <a:schemeClr val="tx1"/>
            </a:solidFill>
            <a:miter lim="800000"/>
            <a:headEnd/>
            <a:tailEnd/>
          </a:ln>
          <a:effectLst/>
        </p:spPr>
        <p:txBody>
          <a:bodyPr>
            <a:spAutoFit/>
          </a:bodyPr>
          <a:lstStyle/>
          <a:p>
            <a:pPr>
              <a:lnSpc>
                <a:spcPct val="75000"/>
              </a:lnSpc>
              <a:spcBef>
                <a:spcPts val="0"/>
              </a:spcBef>
              <a:defRPr/>
            </a:pPr>
            <a:endParaRPr lang="en-US" sz="2400">
              <a:solidFill>
                <a:srgbClr val="AF4997"/>
              </a:solidFill>
            </a:endParaRPr>
          </a:p>
          <a:p>
            <a:pPr>
              <a:lnSpc>
                <a:spcPct val="75000"/>
              </a:lnSpc>
              <a:spcBef>
                <a:spcPts val="0"/>
              </a:spcBef>
              <a:defRPr/>
            </a:pPr>
            <a:r>
              <a:rPr lang="en-US" sz="2400">
                <a:solidFill>
                  <a:srgbClr val="AF4997"/>
                </a:solidFill>
              </a:rPr>
              <a:t>HOME ENVIRONMENT</a:t>
            </a:r>
            <a:endParaRPr lang="en-US" sz="2400"/>
          </a:p>
          <a:p>
            <a:pPr>
              <a:lnSpc>
                <a:spcPct val="70000"/>
              </a:lnSpc>
              <a:spcBef>
                <a:spcPts val="0"/>
              </a:spcBef>
              <a:buFontTx/>
              <a:buChar char="•"/>
              <a:defRPr/>
            </a:pPr>
            <a:r>
              <a:rPr lang="en-US" sz="2000"/>
              <a:t>  Parent-child interaction</a:t>
            </a:r>
            <a:endParaRPr/>
          </a:p>
          <a:p>
            <a:pPr>
              <a:lnSpc>
                <a:spcPct val="70000"/>
              </a:lnSpc>
              <a:spcBef>
                <a:spcPts val="0"/>
              </a:spcBef>
              <a:buFontTx/>
              <a:buChar char="•"/>
              <a:defRPr/>
            </a:pPr>
            <a:r>
              <a:rPr lang="en-US" sz="2000"/>
              <a:t>  Print exposure  </a:t>
            </a:r>
            <a:endParaRPr/>
          </a:p>
          <a:p>
            <a:pPr>
              <a:lnSpc>
                <a:spcPct val="70000"/>
              </a:lnSpc>
              <a:spcBef>
                <a:spcPts val="0"/>
              </a:spcBef>
              <a:buFontTx/>
              <a:buChar char="•"/>
              <a:defRPr/>
            </a:pPr>
            <a:r>
              <a:rPr lang="en-US" sz="2000"/>
              <a:t>  Parenting, Stress  </a:t>
            </a:r>
            <a:endParaRPr/>
          </a:p>
          <a:p>
            <a:pPr>
              <a:lnSpc>
                <a:spcPct val="70000"/>
              </a:lnSpc>
              <a:spcBef>
                <a:spcPts val="0"/>
              </a:spcBef>
              <a:buFontTx/>
              <a:buChar char="•"/>
              <a:defRPr/>
            </a:pPr>
            <a:endParaRPr lang="en-US" sz="2000"/>
          </a:p>
        </p:txBody>
      </p:sp>
      <p:sp>
        <p:nvSpPr>
          <p:cNvPr id="29720" name="Text Box 24"/>
          <p:cNvSpPr txBox="1">
            <a:spLocks noChangeArrowheads="1"/>
          </p:cNvSpPr>
          <p:nvPr/>
        </p:nvSpPr>
        <p:spPr bwMode="auto">
          <a:xfrm>
            <a:off x="6170613" y="2115928"/>
            <a:ext cx="2668587" cy="2303900"/>
          </a:xfrm>
          <a:prstGeom prst="rect">
            <a:avLst/>
          </a:prstGeom>
          <a:solidFill>
            <a:srgbClr val="E3FDF2"/>
          </a:solidFill>
          <a:ln w="28575">
            <a:solidFill>
              <a:schemeClr val="tx1"/>
            </a:solidFill>
            <a:miter lim="800000"/>
            <a:headEnd/>
            <a:tailEnd/>
          </a:ln>
          <a:effectLst/>
        </p:spPr>
        <p:txBody>
          <a:bodyPr wrap="square">
            <a:spAutoFit/>
          </a:bodyPr>
          <a:lstStyle/>
          <a:p>
            <a:pPr>
              <a:lnSpc>
                <a:spcPct val="75000"/>
              </a:lnSpc>
              <a:spcBef>
                <a:spcPts val="0"/>
              </a:spcBef>
              <a:defRPr/>
            </a:pPr>
            <a:endParaRPr lang="en-US" sz="2400">
              <a:solidFill>
                <a:srgbClr val="AF4997"/>
              </a:solidFill>
            </a:endParaRPr>
          </a:p>
          <a:p>
            <a:pPr>
              <a:lnSpc>
                <a:spcPct val="75000"/>
              </a:lnSpc>
              <a:spcBef>
                <a:spcPts val="0"/>
              </a:spcBef>
              <a:defRPr/>
            </a:pPr>
            <a:r>
              <a:rPr lang="en-US" sz="2400">
                <a:solidFill>
                  <a:srgbClr val="AF4997"/>
                </a:solidFill>
              </a:rPr>
              <a:t>INTERVENTION</a:t>
            </a:r>
            <a:endParaRPr/>
          </a:p>
          <a:p>
            <a:pPr>
              <a:lnSpc>
                <a:spcPct val="60000"/>
              </a:lnSpc>
              <a:spcBef>
                <a:spcPts val="0"/>
              </a:spcBef>
              <a:buFontTx/>
              <a:buChar char="•"/>
              <a:defRPr/>
            </a:pPr>
            <a:r>
              <a:rPr lang="en-US" sz="2000"/>
              <a:t>  Phonological</a:t>
            </a:r>
            <a:endParaRPr/>
          </a:p>
          <a:p>
            <a:pPr>
              <a:lnSpc>
                <a:spcPct val="70000"/>
              </a:lnSpc>
              <a:spcBef>
                <a:spcPts val="0"/>
              </a:spcBef>
              <a:buFontTx/>
              <a:buChar char="•"/>
              <a:defRPr/>
            </a:pPr>
            <a:r>
              <a:rPr lang="en-US" sz="2000"/>
              <a:t>  Naming</a:t>
            </a:r>
            <a:endParaRPr/>
          </a:p>
          <a:p>
            <a:pPr>
              <a:lnSpc>
                <a:spcPct val="60000"/>
              </a:lnSpc>
              <a:spcBef>
                <a:spcPts val="0"/>
              </a:spcBef>
              <a:buFontTx/>
              <a:buChar char="•"/>
              <a:defRPr/>
            </a:pPr>
            <a:r>
              <a:rPr lang="en-US" sz="2000"/>
              <a:t>  Family School</a:t>
            </a:r>
            <a:endParaRPr/>
          </a:p>
          <a:p>
            <a:pPr>
              <a:lnSpc>
                <a:spcPct val="40000"/>
              </a:lnSpc>
              <a:spcBef>
                <a:spcPts val="0"/>
              </a:spcBef>
              <a:defRPr/>
            </a:pPr>
            <a:endParaRPr lang="en-US" sz="2800"/>
          </a:p>
        </p:txBody>
      </p:sp>
      <p:sp>
        <p:nvSpPr>
          <p:cNvPr id="29721" name="AutoShape 25">
            <a:hlinkClick r:id="rId3" action="ppaction://hlinksldjump" highlightClick="1"/>
          </p:cNvPr>
          <p:cNvSpPr>
            <a:spLocks noChangeArrowheads="1"/>
          </p:cNvSpPr>
          <p:nvPr/>
        </p:nvSpPr>
        <p:spPr bwMode="auto">
          <a:xfrm>
            <a:off x="3314700" y="990600"/>
            <a:ext cx="304800" cy="228600"/>
          </a:xfrm>
          <a:prstGeom prst="actionButtonForwardNext">
            <a:avLst/>
          </a:prstGeom>
          <a:solidFill>
            <a:srgbClr val="FFFFAB"/>
          </a:solidFill>
          <a:ln w="9525">
            <a:solidFill>
              <a:schemeClr val="tx1"/>
            </a:solidFill>
            <a:miter lim="800000"/>
            <a:headEnd/>
            <a:tailEnd/>
          </a:ln>
          <a:effectLst/>
        </p:spPr>
        <p:txBody>
          <a:bodyPr wrap="none" anchor="ctr"/>
          <a:lstStyle/>
          <a:p>
            <a:pPr>
              <a:defRPr/>
            </a:pPr>
            <a:endParaRPr lang="fi-FI"/>
          </a:p>
        </p:txBody>
      </p:sp>
      <p:sp>
        <p:nvSpPr>
          <p:cNvPr id="29726" name="AutoShape 30">
            <a:hlinkClick r:id="rId4" action="ppaction://hlinksldjump" highlightClick="1"/>
          </p:cNvPr>
          <p:cNvSpPr>
            <a:spLocks noChangeArrowheads="1"/>
          </p:cNvSpPr>
          <p:nvPr/>
        </p:nvSpPr>
        <p:spPr bwMode="auto">
          <a:xfrm>
            <a:off x="3314700" y="1346200"/>
            <a:ext cx="304800" cy="228600"/>
          </a:xfrm>
          <a:prstGeom prst="actionButtonForwardNext">
            <a:avLst/>
          </a:prstGeom>
          <a:solidFill>
            <a:srgbClr val="FFFFAB"/>
          </a:solidFill>
          <a:ln w="9525">
            <a:solidFill>
              <a:schemeClr val="tx1"/>
            </a:solidFill>
            <a:miter lim="800000"/>
            <a:headEnd/>
            <a:tailEnd/>
          </a:ln>
          <a:effectLst/>
        </p:spPr>
        <p:txBody>
          <a:bodyPr wrap="none" anchor="ctr"/>
          <a:lstStyle/>
          <a:p>
            <a:pPr>
              <a:defRPr/>
            </a:pPr>
            <a:endParaRPr lang="fi-FI"/>
          </a:p>
        </p:txBody>
      </p:sp>
      <p:sp>
        <p:nvSpPr>
          <p:cNvPr id="29727" name="AutoShape 31"/>
          <p:cNvSpPr>
            <a:spLocks noChangeArrowheads="1"/>
          </p:cNvSpPr>
          <p:nvPr/>
        </p:nvSpPr>
        <p:spPr bwMode="auto">
          <a:xfrm>
            <a:off x="3251200" y="6019800"/>
            <a:ext cx="304800" cy="228600"/>
          </a:xfrm>
          <a:prstGeom prst="actionButtonForwardNext">
            <a:avLst/>
          </a:prstGeom>
          <a:solidFill>
            <a:srgbClr val="FFFFAB"/>
          </a:solidFill>
          <a:ln w="9525">
            <a:solidFill>
              <a:schemeClr val="tx1"/>
            </a:solidFill>
            <a:miter lim="800000"/>
            <a:headEnd/>
            <a:tailEnd/>
          </a:ln>
          <a:effectLst/>
        </p:spPr>
        <p:txBody>
          <a:bodyPr wrap="none" anchor="ctr"/>
          <a:lstStyle/>
          <a:p>
            <a:pPr>
              <a:defRPr/>
            </a:pPr>
            <a:endParaRPr lang="fi-FI"/>
          </a:p>
        </p:txBody>
      </p:sp>
      <p:sp>
        <p:nvSpPr>
          <p:cNvPr id="29728" name="AutoShape 32">
            <a:hlinkClick r:id="rId5" action="ppaction://hlinksldjump" highlightClick="1"/>
          </p:cNvPr>
          <p:cNvSpPr>
            <a:spLocks noChangeArrowheads="1"/>
          </p:cNvSpPr>
          <p:nvPr/>
        </p:nvSpPr>
        <p:spPr bwMode="auto">
          <a:xfrm>
            <a:off x="8229600" y="4876800"/>
            <a:ext cx="304800" cy="228600"/>
          </a:xfrm>
          <a:prstGeom prst="actionButtonForwardNext">
            <a:avLst/>
          </a:prstGeom>
          <a:solidFill>
            <a:srgbClr val="FFFFAB"/>
          </a:solidFill>
          <a:ln w="9525">
            <a:solidFill>
              <a:schemeClr val="tx1"/>
            </a:solidFill>
            <a:miter lim="800000"/>
            <a:headEnd/>
            <a:tailEnd/>
          </a:ln>
          <a:effectLst/>
        </p:spPr>
        <p:txBody>
          <a:bodyPr wrap="none" anchor="ctr"/>
          <a:lstStyle/>
          <a:p>
            <a:pPr>
              <a:defRPr/>
            </a:pPr>
            <a:endParaRPr lang="fi-FI"/>
          </a:p>
        </p:txBody>
      </p:sp>
      <p:sp>
        <p:nvSpPr>
          <p:cNvPr id="29729" name="AutoShape 33">
            <a:hlinkClick r:id="rId6" action="ppaction://hlinksldjump" highlightClick="1"/>
          </p:cNvPr>
          <p:cNvSpPr>
            <a:spLocks noChangeArrowheads="1"/>
          </p:cNvSpPr>
          <p:nvPr/>
        </p:nvSpPr>
        <p:spPr bwMode="auto">
          <a:xfrm>
            <a:off x="8358188" y="3398838"/>
            <a:ext cx="304800" cy="228600"/>
          </a:xfrm>
          <a:prstGeom prst="actionButtonForwardNext">
            <a:avLst/>
          </a:prstGeom>
          <a:solidFill>
            <a:srgbClr val="FFFFAB"/>
          </a:solidFill>
          <a:ln w="9525">
            <a:solidFill>
              <a:schemeClr val="tx1"/>
            </a:solidFill>
            <a:miter lim="800000"/>
            <a:headEnd/>
            <a:tailEnd/>
          </a:ln>
          <a:effectLst/>
        </p:spPr>
        <p:txBody>
          <a:bodyPr wrap="none" anchor="ctr"/>
          <a:lstStyle/>
          <a:p>
            <a:pPr>
              <a:defRPr/>
            </a:pPr>
            <a:endParaRPr lang="fi-FI"/>
          </a:p>
        </p:txBody>
      </p:sp>
      <p:sp>
        <p:nvSpPr>
          <p:cNvPr id="29731" name="AutoShape 35" descr="girlface"/>
          <p:cNvSpPr>
            <a:spLocks noChangeArrowheads="1"/>
          </p:cNvSpPr>
          <p:nvPr/>
        </p:nvSpPr>
        <p:spPr bwMode="auto">
          <a:xfrm>
            <a:off x="3937000" y="2489200"/>
            <a:ext cx="2057400" cy="1943100"/>
          </a:xfrm>
          <a:prstGeom prst="octagon">
            <a:avLst>
              <a:gd name="adj" fmla="val 29287"/>
            </a:avLst>
          </a:prstGeom>
          <a:blipFill>
            <a:blip r:embed="rId7"/>
            <a:stretch/>
          </a:blipFill>
          <a:ln w="9525">
            <a:solidFill>
              <a:schemeClr val="tx1"/>
            </a:solidFill>
            <a:miter lim="800000"/>
            <a:headEnd/>
            <a:tailEnd/>
          </a:ln>
          <a:effectLst/>
        </p:spPr>
        <p:txBody>
          <a:bodyPr wrap="none" anchor="ctr"/>
          <a:lstStyle/>
          <a:p>
            <a:pPr>
              <a:defRPr/>
            </a:pPr>
            <a:endParaRPr lang="fi-FI"/>
          </a:p>
        </p:txBody>
      </p:sp>
      <p:pic>
        <p:nvPicPr>
          <p:cNvPr id="29733" name="Picture 37" descr="pyjamas"/>
          <p:cNvPicPr>
            <a:picLocks noChangeAspect="1" noChangeArrowheads="1"/>
          </p:cNvPicPr>
          <p:nvPr/>
        </p:nvPicPr>
        <p:blipFill>
          <a:blip r:embed="rId8"/>
          <a:stretch/>
        </p:blipFill>
        <p:spPr bwMode="auto">
          <a:xfrm>
            <a:off x="7175500" y="5199063"/>
            <a:ext cx="1652588" cy="1452562"/>
          </a:xfrm>
          <a:prstGeom prst="rect">
            <a:avLst/>
          </a:prstGeom>
          <a:noFill/>
        </p:spPr>
      </p:pic>
      <p:sp>
        <p:nvSpPr>
          <p:cNvPr id="29734" name="Text Box 38"/>
          <p:cNvSpPr txBox="1">
            <a:spLocks noChangeArrowheads="1"/>
          </p:cNvSpPr>
          <p:nvPr/>
        </p:nvSpPr>
        <p:spPr bwMode="auto">
          <a:xfrm>
            <a:off x="4100513" y="4157663"/>
            <a:ext cx="1971685" cy="571503"/>
          </a:xfrm>
          <a:prstGeom prst="rect">
            <a:avLst/>
          </a:prstGeom>
          <a:solidFill>
            <a:schemeClr val="bg1"/>
          </a:solidFill>
          <a:ln w="9525">
            <a:solidFill>
              <a:schemeClr val="tx1"/>
            </a:solidFill>
            <a:miter lim="800000"/>
            <a:headEnd/>
            <a:tailEnd/>
          </a:ln>
          <a:effectLst/>
        </p:spPr>
        <p:txBody>
          <a:bodyPr wrap="square">
            <a:spAutoFit/>
          </a:bodyPr>
          <a:lstStyle/>
          <a:p>
            <a:pPr algn="ctr">
              <a:lnSpc>
                <a:spcPct val="70000"/>
              </a:lnSpc>
              <a:spcBef>
                <a:spcPts val="0"/>
              </a:spcBef>
              <a:defRPr/>
            </a:pPr>
            <a:r>
              <a:rPr lang="en-GB"/>
              <a:t>ASSESSMENT </a:t>
            </a:r>
            <a:endParaRPr/>
          </a:p>
          <a:p>
            <a:pPr algn="ctr">
              <a:lnSpc>
                <a:spcPct val="40000"/>
              </a:lnSpc>
              <a:spcBef>
                <a:spcPts val="0"/>
              </a:spcBef>
              <a:defRPr/>
            </a:pPr>
            <a:r>
              <a:rPr lang="en-GB"/>
              <a:t>DOMAINS</a:t>
            </a:r>
            <a:endParaRPr lang="en-GB" sz="1400"/>
          </a:p>
        </p:txBody>
      </p:sp>
      <p:sp>
        <p:nvSpPr>
          <p:cNvPr id="29735" name="AutoShape 39">
            <a:hlinkClick r:id="rId6" action="ppaction://hlinksldjump" highlightClick="1"/>
          </p:cNvPr>
          <p:cNvSpPr>
            <a:spLocks noChangeArrowheads="1"/>
          </p:cNvSpPr>
          <p:nvPr/>
        </p:nvSpPr>
        <p:spPr bwMode="auto">
          <a:xfrm>
            <a:off x="5118100" y="2070100"/>
            <a:ext cx="304800" cy="228600"/>
          </a:xfrm>
          <a:prstGeom prst="actionButtonForwardNext">
            <a:avLst/>
          </a:prstGeom>
          <a:solidFill>
            <a:srgbClr val="FFFFAB"/>
          </a:solidFill>
          <a:ln w="9525">
            <a:solidFill>
              <a:schemeClr val="tx1"/>
            </a:solidFill>
            <a:miter lim="800000"/>
            <a:headEnd/>
            <a:tailEnd/>
          </a:ln>
          <a:effectLst/>
        </p:spPr>
        <p:txBody>
          <a:bodyPr wrap="none" anchor="ctr"/>
          <a:lstStyle/>
          <a:p>
            <a:pPr>
              <a:defRPr/>
            </a:pPr>
            <a:endParaRPr lang="fi-FI"/>
          </a:p>
        </p:txBody>
      </p:sp>
      <p:sp>
        <p:nvSpPr>
          <p:cNvPr id="29737" name="AutoShape 41">
            <a:hlinkClick r:id="" action="ppaction://hlinkshowjump?jump=firstslide" highlightClick="1"/>
          </p:cNvPr>
          <p:cNvSpPr>
            <a:spLocks noChangeArrowheads="1"/>
          </p:cNvSpPr>
          <p:nvPr/>
        </p:nvSpPr>
        <p:spPr bwMode="auto">
          <a:xfrm>
            <a:off x="125413" y="5689600"/>
            <a:ext cx="539750" cy="360363"/>
          </a:xfrm>
          <a:prstGeom prst="actionButtonBeginning">
            <a:avLst/>
          </a:prstGeom>
          <a:solidFill>
            <a:srgbClr val="F8F87A"/>
          </a:solidFill>
          <a:ln w="9525">
            <a:solidFill>
              <a:schemeClr val="tx1"/>
            </a:solidFill>
            <a:miter lim="800000"/>
            <a:headEnd/>
            <a:tailEnd/>
          </a:ln>
          <a:effectLst/>
        </p:spPr>
        <p:txBody>
          <a:bodyPr wrap="none" anchor="ctr"/>
          <a:lstStyle/>
          <a:p>
            <a:pPr>
              <a:defRPr/>
            </a:pPr>
            <a:endParaRPr lang="fi-FI"/>
          </a:p>
        </p:txBody>
      </p:sp>
      <p:sp>
        <p:nvSpPr>
          <p:cNvPr id="31" name="TextBox 30"/>
          <p:cNvSpPr txBox="1"/>
          <p:nvPr/>
        </p:nvSpPr>
        <p:spPr bwMode="auto">
          <a:xfrm>
            <a:off x="2571736" y="5214950"/>
            <a:ext cx="1285884" cy="369332"/>
          </a:xfrm>
          <a:prstGeom prst="rect">
            <a:avLst/>
          </a:prstGeom>
          <a:noFill/>
        </p:spPr>
        <p:txBody>
          <a:bodyPr wrap="square" rtlCol="0">
            <a:spAutoFit/>
          </a:bodyPr>
          <a:lstStyle/>
          <a:p>
            <a:pPr>
              <a:defRPr/>
            </a:pPr>
            <a:r>
              <a:rPr lang="zh-CN">
                <a:solidFill>
                  <a:srgbClr val="FF0000"/>
                </a:solidFill>
              </a:rPr>
              <a:t>成就</a:t>
            </a:r>
            <a:endParaRPr/>
          </a:p>
        </p:txBody>
      </p:sp>
      <p:sp>
        <p:nvSpPr>
          <p:cNvPr id="35" name="TextBox 34"/>
          <p:cNvSpPr txBox="1"/>
          <p:nvPr/>
        </p:nvSpPr>
        <p:spPr bwMode="auto">
          <a:xfrm>
            <a:off x="6786578" y="214290"/>
            <a:ext cx="1928794" cy="369332"/>
          </a:xfrm>
          <a:prstGeom prst="rect">
            <a:avLst/>
          </a:prstGeom>
          <a:noFill/>
        </p:spPr>
        <p:txBody>
          <a:bodyPr wrap="square" rtlCol="0">
            <a:spAutoFit/>
          </a:bodyPr>
          <a:lstStyle/>
          <a:p>
            <a:pPr>
              <a:defRPr/>
            </a:pPr>
            <a:r>
              <a:rPr lang="zh-CN">
                <a:solidFill>
                  <a:srgbClr val="FF0000"/>
                </a:solidFill>
              </a:rPr>
              <a:t>征</a:t>
            </a:r>
            <a:endParaRPr/>
          </a:p>
        </p:txBody>
      </p:sp>
      <p:sp>
        <p:nvSpPr>
          <p:cNvPr id="36" name="矩形 35"/>
          <p:cNvSpPr/>
          <p:nvPr/>
        </p:nvSpPr>
        <p:spPr bwMode="auto">
          <a:xfrm>
            <a:off x="6000760" y="1000108"/>
            <a:ext cx="364202" cy="307777"/>
          </a:xfrm>
          <a:prstGeom prst="rect">
            <a:avLst/>
          </a:prstGeom>
        </p:spPr>
        <p:txBody>
          <a:bodyPr wrap="none">
            <a:spAutoFit/>
          </a:bodyPr>
          <a:lstStyle/>
          <a:p>
            <a:pPr>
              <a:defRPr/>
            </a:pPr>
            <a:r>
              <a:rPr lang="zh-CN" sz="1400">
                <a:solidFill>
                  <a:srgbClr val="FF0000"/>
                </a:solidFill>
                <a:latin typeface="Helvetica"/>
              </a:rPr>
              <a:t>力</a:t>
            </a:r>
            <a:endParaRPr/>
          </a:p>
        </p:txBody>
      </p:sp>
      <p:sp>
        <p:nvSpPr>
          <p:cNvPr id="37" name="矩形 36"/>
          <p:cNvSpPr/>
          <p:nvPr/>
        </p:nvSpPr>
        <p:spPr bwMode="auto">
          <a:xfrm>
            <a:off x="6000760" y="1357298"/>
            <a:ext cx="543739" cy="307777"/>
          </a:xfrm>
          <a:prstGeom prst="rect">
            <a:avLst/>
          </a:prstGeom>
        </p:spPr>
        <p:txBody>
          <a:bodyPr wrap="none">
            <a:spAutoFit/>
          </a:bodyPr>
          <a:lstStyle/>
          <a:p>
            <a:pPr>
              <a:defRPr/>
            </a:pPr>
            <a:r>
              <a:rPr lang="zh-CN" sz="1400">
                <a:solidFill>
                  <a:srgbClr val="FF0000"/>
                </a:solidFill>
                <a:latin typeface="Helvetica"/>
              </a:rPr>
              <a:t>心的</a:t>
            </a:r>
            <a:endParaRPr/>
          </a:p>
        </p:txBody>
      </p:sp>
      <p:sp>
        <p:nvSpPr>
          <p:cNvPr id="39" name="矩形 38"/>
          <p:cNvSpPr/>
          <p:nvPr/>
        </p:nvSpPr>
        <p:spPr bwMode="auto">
          <a:xfrm>
            <a:off x="6072198" y="1714488"/>
            <a:ext cx="543739" cy="307777"/>
          </a:xfrm>
          <a:prstGeom prst="rect">
            <a:avLst/>
          </a:prstGeom>
        </p:spPr>
        <p:txBody>
          <a:bodyPr wrap="none">
            <a:spAutoFit/>
          </a:bodyPr>
          <a:lstStyle/>
          <a:p>
            <a:pPr>
              <a:defRPr/>
            </a:pPr>
            <a:r>
              <a:rPr lang="zh-CN" sz="1400">
                <a:solidFill>
                  <a:srgbClr val="FF0000"/>
                </a:solidFill>
                <a:latin typeface="Helvetica"/>
              </a:rPr>
              <a:t>气质</a:t>
            </a:r>
            <a:endParaRPr/>
          </a:p>
        </p:txBody>
      </p:sp>
      <p:sp>
        <p:nvSpPr>
          <p:cNvPr id="45" name="TextBox 44"/>
          <p:cNvSpPr txBox="1"/>
          <p:nvPr/>
        </p:nvSpPr>
        <p:spPr bwMode="auto">
          <a:xfrm>
            <a:off x="7072330" y="4786322"/>
            <a:ext cx="1357322" cy="369332"/>
          </a:xfrm>
          <a:prstGeom prst="rect">
            <a:avLst/>
          </a:prstGeom>
          <a:noFill/>
        </p:spPr>
        <p:txBody>
          <a:bodyPr wrap="square" rtlCol="0">
            <a:spAutoFit/>
          </a:bodyPr>
          <a:lstStyle/>
          <a:p>
            <a:pPr>
              <a:defRPr/>
            </a:pPr>
            <a:r>
              <a:rPr lang="zh-CN">
                <a:solidFill>
                  <a:srgbClr val="FF0000"/>
                </a:solidFill>
              </a:rPr>
              <a:t>家</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078274" name="Picture 2" descr="reading1"/>
          <p:cNvPicPr>
            <a:picLocks noChangeAspect="1" noChangeArrowheads="1"/>
          </p:cNvPicPr>
          <p:nvPr/>
        </p:nvPicPr>
        <p:blipFill>
          <a:blip r:embed="rId3"/>
          <a:stretch/>
        </p:blipFill>
        <p:spPr bwMode="auto">
          <a:xfrm>
            <a:off x="0" y="1989138"/>
            <a:ext cx="5940152" cy="4868861"/>
          </a:xfrm>
          <a:prstGeom prst="rect">
            <a:avLst/>
          </a:prstGeom>
          <a:noFill/>
        </p:spPr>
      </p:pic>
      <p:sp>
        <p:nvSpPr>
          <p:cNvPr id="1078275" name="Line 3"/>
          <p:cNvSpPr>
            <a:spLocks noChangeShapeType="1"/>
          </p:cNvSpPr>
          <p:nvPr/>
        </p:nvSpPr>
        <p:spPr bwMode="auto">
          <a:xfrm>
            <a:off x="5435600" y="1412875"/>
            <a:ext cx="0" cy="5715000"/>
          </a:xfrm>
          <a:prstGeom prst="line">
            <a:avLst/>
          </a:prstGeom>
          <a:noFill/>
          <a:ln w="9525">
            <a:solidFill>
              <a:schemeClr val="tx1"/>
            </a:solidFill>
            <a:round/>
            <a:headEnd/>
            <a:tailEnd/>
          </a:ln>
          <a:effectLst/>
        </p:spPr>
        <p:txBody>
          <a:bodyPr/>
          <a:lstStyle/>
          <a:p>
            <a:pPr>
              <a:defRPr/>
            </a:pPr>
            <a:endParaRPr lang="fi-FI"/>
          </a:p>
        </p:txBody>
      </p:sp>
      <p:sp>
        <p:nvSpPr>
          <p:cNvPr id="1078276" name="Text Box 4"/>
          <p:cNvSpPr txBox="1">
            <a:spLocks noChangeArrowheads="1"/>
          </p:cNvSpPr>
          <p:nvPr/>
        </p:nvSpPr>
        <p:spPr bwMode="auto">
          <a:xfrm>
            <a:off x="3851920" y="2060848"/>
            <a:ext cx="5292080" cy="4860305"/>
          </a:xfrm>
          <a:prstGeom prst="rect">
            <a:avLst/>
          </a:prstGeom>
          <a:solidFill>
            <a:schemeClr val="bg1"/>
          </a:solidFill>
          <a:ln w="9525">
            <a:noFill/>
            <a:miter lim="800000"/>
            <a:headEnd/>
            <a:tailEnd/>
          </a:ln>
          <a:effectLst/>
        </p:spPr>
        <p:txBody>
          <a:bodyPr wrap="square">
            <a:spAutoFit/>
          </a:bodyPr>
          <a:lstStyle/>
          <a:p>
            <a:pPr>
              <a:lnSpc>
                <a:spcPct val="130000"/>
              </a:lnSpc>
              <a:defRPr/>
            </a:pPr>
            <a:r>
              <a:rPr lang="en-GB" sz="1600" b="1" u="sng"/>
              <a:t>Age</a:t>
            </a:r>
            <a:r>
              <a:rPr lang="en-GB" sz="1600" b="1"/>
              <a:t>         </a:t>
            </a:r>
            <a:r>
              <a:rPr lang="en-GB" sz="1600" b="1" u="sng"/>
              <a:t>Variable </a:t>
            </a:r>
            <a:r>
              <a:rPr lang="en-GB" sz="1600" b="1"/>
              <a:t>                           </a:t>
            </a:r>
            <a:endParaRPr/>
          </a:p>
          <a:p>
            <a:pPr>
              <a:lnSpc>
                <a:spcPct val="130000"/>
              </a:lnSpc>
              <a:defRPr/>
            </a:pPr>
            <a:r>
              <a:rPr lang="en-GB" sz="1600" b="1"/>
              <a:t>7 -    yrs  Reading accuracy &amp; speed	       </a:t>
            </a:r>
            <a:r>
              <a:rPr lang="en-GB" sz="1600" b="1">
                <a:solidFill>
                  <a:srgbClr val="CC0099"/>
                </a:solidFill>
              </a:rPr>
              <a:t>D </a:t>
            </a:r>
            <a:endParaRPr lang="en-GB" sz="1600" b="1"/>
          </a:p>
          <a:p>
            <a:pPr>
              <a:lnSpc>
                <a:spcPct val="130000"/>
              </a:lnSpc>
              <a:defRPr/>
            </a:pPr>
            <a:r>
              <a:rPr lang="en-GB" sz="1600" b="1"/>
              <a:t>5 -    yrs  Naming speed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4 - 6 yrs  Phonological manipulation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5 - 6 yrs  Letter knowledge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5 -    yrs  Verbal memory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3 - 6 yrs  Phonological sensitivity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3 - 5 yrs  Inflectional skills 		</a:t>
            </a:r>
            <a:r>
              <a:rPr lang="en-GB" sz="1600" b="1">
                <a:solidFill>
                  <a:srgbClr val="6600FF"/>
                </a:solidFill>
              </a:rPr>
              <a:t>P</a:t>
            </a:r>
            <a:r>
              <a:rPr lang="en-GB" sz="1600" b="1"/>
              <a:t> &amp; </a:t>
            </a:r>
            <a:r>
              <a:rPr lang="en-GB" sz="1600" b="1">
                <a:solidFill>
                  <a:srgbClr val="CC0099"/>
                </a:solidFill>
              </a:rPr>
              <a:t>D</a:t>
            </a:r>
            <a:r>
              <a:rPr lang="en-GB" sz="1600" b="1"/>
              <a:t> </a:t>
            </a:r>
            <a:endParaRPr/>
          </a:p>
          <a:p>
            <a:pPr>
              <a:lnSpc>
                <a:spcPct val="130000"/>
              </a:lnSpc>
              <a:defRPr/>
            </a:pPr>
            <a:r>
              <a:rPr lang="en-GB" sz="1600" b="1"/>
              <a:t>2 - 3 yrs  Articulation accuracy 		</a:t>
            </a:r>
            <a:r>
              <a:rPr lang="en-GB" sz="1600" b="1">
                <a:solidFill>
                  <a:srgbClr val="6600FF"/>
                </a:solidFill>
              </a:rPr>
              <a:t>P</a:t>
            </a:r>
            <a:r>
              <a:rPr lang="en-GB" sz="1600" b="1"/>
              <a:t> </a:t>
            </a:r>
            <a:endParaRPr/>
          </a:p>
          <a:p>
            <a:pPr>
              <a:lnSpc>
                <a:spcPct val="130000"/>
              </a:lnSpc>
              <a:defRPr/>
            </a:pPr>
            <a:r>
              <a:rPr lang="en-GB" sz="1600" b="1"/>
              <a:t>2  yrs      Maximum sentence length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6  </a:t>
            </a:r>
            <a:r>
              <a:rPr lang="en-GB" sz="1600" b="1"/>
              <a:t>mth</a:t>
            </a:r>
            <a:r>
              <a:rPr lang="en-GB" sz="1600" b="1"/>
              <a:t>    Speech perception 		</a:t>
            </a:r>
            <a:r>
              <a:rPr lang="en-GB" sz="1600" b="1">
                <a:solidFill>
                  <a:srgbClr val="6600FF"/>
                </a:solidFill>
              </a:rPr>
              <a:t>P</a:t>
            </a:r>
            <a:r>
              <a:rPr lang="en-GB" sz="1600" b="1"/>
              <a:t> &amp; </a:t>
            </a:r>
            <a:r>
              <a:rPr lang="en-GB" sz="1600" b="1">
                <a:solidFill>
                  <a:srgbClr val="CC0099"/>
                </a:solidFill>
              </a:rPr>
              <a:t>D</a:t>
            </a:r>
            <a:endParaRPr lang="en-GB" sz="1600" b="1"/>
          </a:p>
          <a:p>
            <a:pPr>
              <a:lnSpc>
                <a:spcPct val="130000"/>
              </a:lnSpc>
              <a:defRPr/>
            </a:pPr>
            <a:r>
              <a:rPr lang="en-GB" sz="1600" b="1"/>
              <a:t>3-5 days ERP to speech sound	</a:t>
            </a:r>
            <a:r>
              <a:rPr lang="en-GB" sz="1600" b="1">
                <a:solidFill>
                  <a:srgbClr val="6600FF"/>
                </a:solidFill>
              </a:rPr>
              <a:t>P</a:t>
            </a:r>
            <a:r>
              <a:rPr lang="en-GB" sz="1600" b="1"/>
              <a:t> &amp; D </a:t>
            </a:r>
            <a:endParaRPr/>
          </a:p>
          <a:p>
            <a:pPr>
              <a:lnSpc>
                <a:spcPct val="130000"/>
              </a:lnSpc>
              <a:defRPr/>
            </a:pPr>
            <a:r>
              <a:rPr lang="en-GB" sz="1600" b="1"/>
              <a:t>3-5 days ERP to  pitch differences  with/without 			reading disorder 					 </a:t>
            </a:r>
            <a:endParaRPr/>
          </a:p>
        </p:txBody>
      </p:sp>
      <p:sp>
        <p:nvSpPr>
          <p:cNvPr id="1078277" name="Line 5"/>
          <p:cNvSpPr>
            <a:spLocks noChangeShapeType="1"/>
          </p:cNvSpPr>
          <p:nvPr/>
        </p:nvSpPr>
        <p:spPr bwMode="auto">
          <a:xfrm>
            <a:off x="6019800" y="4495800"/>
            <a:ext cx="0" cy="0"/>
          </a:xfrm>
          <a:prstGeom prst="line">
            <a:avLst/>
          </a:prstGeom>
          <a:noFill/>
          <a:ln w="9525">
            <a:solidFill>
              <a:schemeClr val="tx1"/>
            </a:solidFill>
            <a:round/>
            <a:headEnd/>
            <a:tailEnd/>
          </a:ln>
          <a:effectLst/>
        </p:spPr>
        <p:txBody>
          <a:bodyPr/>
          <a:lstStyle/>
          <a:p>
            <a:pPr>
              <a:defRPr/>
            </a:pPr>
            <a:endParaRPr lang="fi-FI"/>
          </a:p>
        </p:txBody>
      </p:sp>
      <p:sp>
        <p:nvSpPr>
          <p:cNvPr id="1078278" name="Line 6"/>
          <p:cNvSpPr>
            <a:spLocks noChangeShapeType="1"/>
          </p:cNvSpPr>
          <p:nvPr/>
        </p:nvSpPr>
        <p:spPr bwMode="auto">
          <a:xfrm flipH="1">
            <a:off x="5638800" y="4343400"/>
            <a:ext cx="228600" cy="0"/>
          </a:xfrm>
          <a:prstGeom prst="line">
            <a:avLst/>
          </a:prstGeom>
          <a:noFill/>
          <a:ln w="9525">
            <a:solidFill>
              <a:schemeClr val="tx1"/>
            </a:solidFill>
            <a:round/>
            <a:headEnd/>
            <a:tailEnd/>
          </a:ln>
          <a:effectLst/>
        </p:spPr>
        <p:txBody>
          <a:bodyPr/>
          <a:lstStyle/>
          <a:p>
            <a:pPr>
              <a:defRPr/>
            </a:pPr>
            <a:endParaRPr lang="fi-FI"/>
          </a:p>
        </p:txBody>
      </p:sp>
      <p:sp>
        <p:nvSpPr>
          <p:cNvPr id="1078279" name="Text Box 7"/>
          <p:cNvSpPr txBox="1">
            <a:spLocks noChangeArrowheads="1"/>
          </p:cNvSpPr>
          <p:nvPr/>
        </p:nvSpPr>
        <p:spPr bwMode="auto">
          <a:xfrm>
            <a:off x="107503" y="204030"/>
            <a:ext cx="9036493" cy="1585048"/>
          </a:xfrm>
          <a:prstGeom prst="rect">
            <a:avLst/>
          </a:prstGeom>
          <a:solidFill>
            <a:schemeClr val="bg1"/>
          </a:solidFill>
          <a:ln w="9525">
            <a:noFill/>
            <a:miter lim="800000"/>
            <a:headEnd/>
            <a:tailEnd/>
          </a:ln>
          <a:effectLst/>
        </p:spPr>
        <p:txBody>
          <a:bodyPr wrap="square">
            <a:spAutoFit/>
          </a:bodyPr>
          <a:lstStyle/>
          <a:p>
            <a:pPr>
              <a:defRPr/>
            </a:pPr>
            <a:r>
              <a:rPr lang="fi-FI" sz="2800" b="1">
                <a:solidFill>
                  <a:srgbClr val="6600FF"/>
                </a:solidFill>
                <a:latin typeface="Arial Black"/>
              </a:rPr>
              <a:t>IDENTIFYING &amp; PREDICTING RISK </a:t>
            </a:r>
            <a:endParaRPr/>
          </a:p>
          <a:p>
            <a:pPr>
              <a:defRPr/>
            </a:pPr>
            <a:r>
              <a:rPr lang="fi-FI" sz="2100" b="1">
                <a:solidFill>
                  <a:srgbClr val="6600FF"/>
                </a:solidFill>
                <a:latin typeface="Arial Black"/>
              </a:rPr>
              <a:t>significant</a:t>
            </a:r>
            <a:r>
              <a:rPr lang="fi-FI" sz="2100" b="1">
                <a:solidFill>
                  <a:srgbClr val="6600FF"/>
                </a:solidFill>
                <a:latin typeface="Arial Black"/>
              </a:rPr>
              <a:t> </a:t>
            </a:r>
            <a:r>
              <a:rPr lang="fi-FI" sz="2100" b="1">
                <a:solidFill>
                  <a:srgbClr val="6600FF"/>
                </a:solidFill>
                <a:latin typeface="Arial Black"/>
              </a:rPr>
              <a:t>predictors</a:t>
            </a:r>
            <a:r>
              <a:rPr lang="fi-FI" sz="2100" b="1">
                <a:solidFill>
                  <a:srgbClr val="6600FF"/>
                </a:solidFill>
                <a:latin typeface="Arial Black"/>
              </a:rPr>
              <a:t> </a:t>
            </a:r>
            <a:r>
              <a:rPr lang="fi-FI" sz="2100" b="1">
                <a:solidFill>
                  <a:srgbClr val="6600FF"/>
                </a:solidFill>
                <a:latin typeface="Arial Black"/>
              </a:rPr>
              <a:t>found</a:t>
            </a:r>
            <a:r>
              <a:rPr lang="fi-FI" sz="2100" b="1">
                <a:solidFill>
                  <a:srgbClr val="6600FF"/>
                </a:solidFill>
                <a:latin typeface="Arial Black"/>
              </a:rPr>
              <a:t> in the </a:t>
            </a:r>
            <a:r>
              <a:rPr lang="fi-FI" sz="2100" b="1">
                <a:solidFill>
                  <a:srgbClr val="6600FF"/>
                </a:solidFill>
                <a:latin typeface="Arial Black"/>
              </a:rPr>
              <a:t>follow-up</a:t>
            </a:r>
            <a:r>
              <a:rPr lang="fi-FI" sz="2100" b="1">
                <a:solidFill>
                  <a:srgbClr val="6600FF"/>
                </a:solidFill>
                <a:latin typeface="Arial Black"/>
              </a:rPr>
              <a:t> </a:t>
            </a:r>
            <a:r>
              <a:rPr lang="fi-FI" sz="2100" b="1">
                <a:solidFill>
                  <a:srgbClr val="6600FF"/>
                </a:solidFill>
                <a:latin typeface="Arial Black"/>
              </a:rPr>
              <a:t>from</a:t>
            </a:r>
            <a:r>
              <a:rPr lang="fi-FI" sz="2100" b="1">
                <a:solidFill>
                  <a:srgbClr val="6600FF"/>
                </a:solidFill>
                <a:latin typeface="Arial Black"/>
              </a:rPr>
              <a:t> </a:t>
            </a:r>
            <a:r>
              <a:rPr lang="fi-FI" sz="2100" b="1">
                <a:solidFill>
                  <a:srgbClr val="6600FF"/>
                </a:solidFill>
                <a:latin typeface="Arial Black"/>
              </a:rPr>
              <a:t>birth</a:t>
            </a:r>
            <a:r>
              <a:rPr lang="fi-FI" sz="2100" b="1">
                <a:solidFill>
                  <a:srgbClr val="6600FF"/>
                </a:solidFill>
                <a:latin typeface="Arial Black"/>
              </a:rPr>
              <a:t> of </a:t>
            </a:r>
            <a:r>
              <a:rPr lang="fi-FI" sz="2100" b="1">
                <a:solidFill>
                  <a:srgbClr val="6600FF"/>
                </a:solidFill>
                <a:latin typeface="Arial Black"/>
              </a:rPr>
              <a:t>children</a:t>
            </a:r>
            <a:r>
              <a:rPr lang="fi-FI" sz="2100" b="1">
                <a:solidFill>
                  <a:srgbClr val="6600FF"/>
                </a:solidFill>
                <a:latin typeface="Arial Black"/>
              </a:rPr>
              <a:t> at </a:t>
            </a:r>
            <a:r>
              <a:rPr lang="fi-FI" sz="2100" b="1">
                <a:solidFill>
                  <a:srgbClr val="6600FF"/>
                </a:solidFill>
                <a:latin typeface="Arial Black"/>
              </a:rPr>
              <a:t>familial</a:t>
            </a:r>
            <a:r>
              <a:rPr lang="fi-FI" sz="2100" b="1">
                <a:solidFill>
                  <a:srgbClr val="6600FF"/>
                </a:solidFill>
                <a:latin typeface="Arial Black"/>
              </a:rPr>
              <a:t> </a:t>
            </a:r>
            <a:r>
              <a:rPr lang="fi-FI" sz="2100" b="1">
                <a:solidFill>
                  <a:srgbClr val="6600FF"/>
                </a:solidFill>
                <a:latin typeface="Arial Black"/>
              </a:rPr>
              <a:t>risk</a:t>
            </a:r>
            <a:r>
              <a:rPr lang="fi-FI" sz="2100" b="1">
                <a:solidFill>
                  <a:srgbClr val="6600FF"/>
                </a:solidFill>
                <a:latin typeface="Arial Black"/>
              </a:rPr>
              <a:t> for </a:t>
            </a:r>
            <a:r>
              <a:rPr lang="fi-FI" sz="2100" b="1">
                <a:solidFill>
                  <a:srgbClr val="6600FF"/>
                </a:solidFill>
                <a:latin typeface="Arial Black"/>
              </a:rPr>
              <a:t>dyslexia</a:t>
            </a:r>
            <a:r>
              <a:rPr lang="fi-FI" sz="2100" b="1">
                <a:solidFill>
                  <a:srgbClr val="6600FF"/>
                </a:solidFill>
                <a:latin typeface="Arial Black"/>
              </a:rPr>
              <a:t> (JLD)  </a:t>
            </a:r>
            <a:r>
              <a:rPr lang="en-GB" sz="2100" b="1">
                <a:solidFill>
                  <a:srgbClr val="6600FF"/>
                </a:solidFill>
                <a:latin typeface="Arial Black"/>
              </a:rPr>
              <a:t> </a:t>
            </a:r>
            <a:endParaRPr/>
          </a:p>
          <a:p>
            <a:pPr>
              <a:defRPr/>
            </a:pPr>
            <a:endParaRPr lang="en-GB" sz="2800" b="1">
              <a:solidFill>
                <a:srgbClr val="6600FF"/>
              </a:solidFill>
              <a:latin typeface="Arial Black"/>
            </a:endParaRPr>
          </a:p>
        </p:txBody>
      </p:sp>
      <p:sp>
        <p:nvSpPr>
          <p:cNvPr id="1078280" name="Text Box 8"/>
          <p:cNvSpPr txBox="1">
            <a:spLocks noChangeArrowheads="1"/>
          </p:cNvSpPr>
          <p:nvPr/>
        </p:nvSpPr>
        <p:spPr bwMode="auto">
          <a:xfrm>
            <a:off x="5105400" y="1484784"/>
            <a:ext cx="3429000" cy="584775"/>
          </a:xfrm>
          <a:prstGeom prst="rect">
            <a:avLst/>
          </a:prstGeom>
          <a:solidFill>
            <a:schemeClr val="bg1"/>
          </a:solidFill>
          <a:ln w="9525">
            <a:solidFill>
              <a:schemeClr val="tx1"/>
            </a:solidFill>
            <a:miter lim="800000"/>
            <a:headEnd/>
            <a:tailEnd/>
          </a:ln>
          <a:effectLst/>
        </p:spPr>
        <p:txBody>
          <a:bodyPr wrap="square">
            <a:spAutoFit/>
          </a:bodyPr>
          <a:lstStyle/>
          <a:p>
            <a:pPr>
              <a:defRPr/>
            </a:pPr>
            <a:r>
              <a:rPr lang="en-GB" sz="1600" b="1">
                <a:solidFill>
                  <a:srgbClr val="6600FF"/>
                </a:solidFill>
              </a:rPr>
              <a:t>P</a:t>
            </a:r>
            <a:r>
              <a:rPr lang="en-GB" sz="1600" b="1"/>
              <a:t> = Predictors  </a:t>
            </a:r>
            <a:endParaRPr/>
          </a:p>
          <a:p>
            <a:pPr>
              <a:defRPr/>
            </a:pPr>
            <a:r>
              <a:rPr lang="en-GB" sz="1600" b="1">
                <a:solidFill>
                  <a:srgbClr val="CC0099"/>
                </a:solidFill>
              </a:rPr>
              <a:t>D</a:t>
            </a:r>
            <a:r>
              <a:rPr lang="en-GB" sz="1600" b="1"/>
              <a:t> = Di</a:t>
            </a:r>
            <a:r>
              <a:rPr lang="fi-FI" sz="1600" b="1"/>
              <a:t>fferences</a:t>
            </a:r>
            <a:r>
              <a:rPr lang="fi-FI" sz="1600" b="1"/>
              <a:t> </a:t>
            </a:r>
            <a:r>
              <a:rPr lang="fi-FI" sz="1600" b="1"/>
              <a:t>between</a:t>
            </a:r>
            <a:r>
              <a:rPr lang="fi-FI" sz="1600" b="1"/>
              <a:t> </a:t>
            </a:r>
            <a:r>
              <a:rPr lang="fi-FI" sz="1600" b="1"/>
              <a:t>groups</a:t>
            </a:r>
            <a:r>
              <a:rPr lang="en-GB" sz="1600" b="1"/>
              <a:t> </a:t>
            </a:r>
            <a:endParaRPr/>
          </a:p>
        </p:txBody>
      </p:sp>
      <p:sp>
        <p:nvSpPr>
          <p:cNvPr id="1078281" name="Text Box 9"/>
          <p:cNvSpPr txBox="1">
            <a:spLocks noChangeArrowheads="1"/>
          </p:cNvSpPr>
          <p:nvPr/>
        </p:nvSpPr>
        <p:spPr bwMode="auto">
          <a:xfrm>
            <a:off x="107504" y="6556515"/>
            <a:ext cx="9036493" cy="338554"/>
          </a:xfrm>
          <a:prstGeom prst="rect">
            <a:avLst/>
          </a:prstGeom>
          <a:noFill/>
          <a:ln w="14288" algn="ctr">
            <a:noFill/>
            <a:miter lim="800000"/>
            <a:headEnd/>
            <a:tailEnd/>
          </a:ln>
          <a:effectLst/>
        </p:spPr>
        <p:txBody>
          <a:bodyPr wrap="square">
            <a:spAutoFit/>
          </a:bodyPr>
          <a:lstStyle/>
          <a:p>
            <a:pPr>
              <a:defRPr/>
            </a:pPr>
            <a:r>
              <a:rPr lang="fi-FI" sz="1600"/>
              <a:t>Lyytinen et al., </a:t>
            </a:r>
            <a:r>
              <a:rPr lang="fi-FI" sz="1600"/>
              <a:t>Annals</a:t>
            </a:r>
            <a:r>
              <a:rPr lang="fi-FI" sz="1600"/>
              <a:t> of </a:t>
            </a:r>
            <a:r>
              <a:rPr lang="fi-FI" sz="1600"/>
              <a:t>Dyslexia</a:t>
            </a:r>
            <a:r>
              <a:rPr lang="fi-FI" sz="1600"/>
              <a:t>, 2004; </a:t>
            </a:r>
            <a:r>
              <a:rPr lang="fi-FI" sz="1600"/>
              <a:t>Dyslexia</a:t>
            </a:r>
            <a:r>
              <a:rPr lang="fi-FI" sz="1600"/>
              <a:t>, 2004; </a:t>
            </a:r>
            <a:r>
              <a:rPr lang="fi-FI" sz="1600"/>
              <a:t>Sage</a:t>
            </a:r>
            <a:r>
              <a:rPr lang="fi-FI" sz="1600"/>
              <a:t> </a:t>
            </a:r>
            <a:r>
              <a:rPr lang="fi-FI" sz="1600"/>
              <a:t>Handbook</a:t>
            </a:r>
            <a:r>
              <a:rPr lang="fi-FI" sz="1600"/>
              <a:t> of </a:t>
            </a:r>
            <a:r>
              <a:rPr lang="fi-FI" sz="1600"/>
              <a:t>Dyslexia</a:t>
            </a:r>
            <a:r>
              <a:rPr lang="fi-FI" sz="1600"/>
              <a:t>, 2008</a:t>
            </a:r>
            <a:endParaRPr lang="en-GB" sz="1600"/>
          </a:p>
        </p:txBody>
      </p:sp>
      <p:sp>
        <p:nvSpPr>
          <p:cNvPr id="36" name="TextBox 35"/>
          <p:cNvSpPr txBox="1"/>
          <p:nvPr/>
        </p:nvSpPr>
        <p:spPr bwMode="auto">
          <a:xfrm>
            <a:off x="4071966" y="5143512"/>
            <a:ext cx="2285984" cy="307777"/>
          </a:xfrm>
          <a:prstGeom prst="rect">
            <a:avLst/>
          </a:prstGeom>
          <a:noFill/>
        </p:spPr>
        <p:txBody>
          <a:bodyPr wrap="square" rtlCol="0">
            <a:spAutoFit/>
          </a:bodyPr>
          <a:lstStyle/>
          <a:p>
            <a:pPr>
              <a:defRPr/>
            </a:pPr>
            <a:r>
              <a:rPr lang="en-US" sz="1400">
                <a:solidFill>
                  <a:srgbClr val="FF0000"/>
                </a:solidFill>
              </a:rPr>
              <a:t> </a:t>
            </a:r>
            <a:endParaRPr lang="zh-CN" sz="14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410" name="Rectangle 2"/>
          <p:cNvSpPr>
            <a:spLocks noChangeArrowheads="1" noChangeAspect="1"/>
          </p:cNvSpPr>
          <p:nvPr/>
        </p:nvSpPr>
        <p:spPr bwMode="auto">
          <a:xfrm>
            <a:off x="1033463" y="276225"/>
            <a:ext cx="73025" cy="169862"/>
          </a:xfrm>
          <a:prstGeom prst="rect">
            <a:avLst/>
          </a:prstGeom>
          <a:noFill/>
          <a:ln w="9525">
            <a:noFill/>
            <a:miter lim="800000"/>
            <a:headEnd/>
            <a:tailEnd/>
          </a:ln>
        </p:spPr>
        <p:txBody>
          <a:bodyPr lIns="0" tIns="0" rIns="0" bIns="0"/>
          <a:lstStyle/>
          <a:p>
            <a:pPr>
              <a:defRPr/>
            </a:pPr>
            <a:r>
              <a:rPr lang="fi-FI" sz="900">
                <a:solidFill>
                  <a:srgbClr val="000000"/>
                </a:solidFill>
              </a:rPr>
              <a:t>  </a:t>
            </a:r>
            <a:endParaRPr lang="fi-FI">
              <a:solidFill>
                <a:schemeClr val="accent2"/>
              </a:solidFill>
            </a:endParaRPr>
          </a:p>
        </p:txBody>
      </p:sp>
      <p:sp>
        <p:nvSpPr>
          <p:cNvPr id="17411" name="Freeform 3"/>
          <p:cNvSpPr>
            <a:spLocks noChangeAspect="1"/>
          </p:cNvSpPr>
          <p:nvPr/>
        </p:nvSpPr>
        <p:spPr bwMode="auto">
          <a:xfrm>
            <a:off x="5394325" y="1697038"/>
            <a:ext cx="3313113" cy="3581400"/>
          </a:xfrm>
          <a:custGeom>
            <a:avLst/>
            <a:gdLst>
              <a:gd name="T0" fmla="*/ 2147483647 w 9481"/>
              <a:gd name="T1" fmla="*/ 2147483647 h 10446"/>
              <a:gd name="T2" fmla="*/ 2147483647 w 9481"/>
              <a:gd name="T3" fmla="*/ 2147483647 h 10446"/>
              <a:gd name="T4" fmla="*/ 2147483647 w 9481"/>
              <a:gd name="T5" fmla="*/ 2147483647 h 10446"/>
              <a:gd name="T6" fmla="*/ 2147483647 w 9481"/>
              <a:gd name="T7" fmla="*/ 2147483647 h 10446"/>
              <a:gd name="T8" fmla="*/ 2147483647 w 9481"/>
              <a:gd name="T9" fmla="*/ 2147483647 h 10446"/>
              <a:gd name="T10" fmla="*/ 2147483647 w 9481"/>
              <a:gd name="T11" fmla="*/ 2147483647 h 10446"/>
              <a:gd name="T12" fmla="*/ 2147483647 w 9481"/>
              <a:gd name="T13" fmla="*/ 2147483647 h 10446"/>
              <a:gd name="T14" fmla="*/ 2147483647 w 9481"/>
              <a:gd name="T15" fmla="*/ 2147483647 h 10446"/>
              <a:gd name="T16" fmla="*/ 2147483647 w 9481"/>
              <a:gd name="T17" fmla="*/ 2147483647 h 10446"/>
              <a:gd name="T18" fmla="*/ 2147483647 w 9481"/>
              <a:gd name="T19" fmla="*/ 2147483647 h 10446"/>
              <a:gd name="T20" fmla="*/ 2147483647 w 9481"/>
              <a:gd name="T21" fmla="*/ 2147483647 h 10446"/>
              <a:gd name="T22" fmla="*/ 2147483647 w 9481"/>
              <a:gd name="T23" fmla="*/ 2147483647 h 10446"/>
              <a:gd name="T24" fmla="*/ 2147483647 w 9481"/>
              <a:gd name="T25" fmla="*/ 2147483647 h 10446"/>
              <a:gd name="T26" fmla="*/ 2147483647 w 9481"/>
              <a:gd name="T27" fmla="*/ 2147483647 h 10446"/>
              <a:gd name="T28" fmla="*/ 2147483647 w 9481"/>
              <a:gd name="T29" fmla="*/ 2147483647 h 10446"/>
              <a:gd name="T30" fmla="*/ 2147483647 w 9481"/>
              <a:gd name="T31" fmla="*/ 2147483647 h 10446"/>
              <a:gd name="T32" fmla="*/ 2147483647 w 9481"/>
              <a:gd name="T33" fmla="*/ 2147483647 h 10446"/>
              <a:gd name="T34" fmla="*/ 2147483647 w 9481"/>
              <a:gd name="T35" fmla="*/ 2147483647 h 10446"/>
              <a:gd name="T36" fmla="*/ 2147483647 w 9481"/>
              <a:gd name="T37" fmla="*/ 2147483647 h 10446"/>
              <a:gd name="T38" fmla="*/ 2147483647 w 9481"/>
              <a:gd name="T39" fmla="*/ 2147483647 h 10446"/>
              <a:gd name="T40" fmla="*/ 2147483647 w 9481"/>
              <a:gd name="T41" fmla="*/ 2147483647 h 10446"/>
              <a:gd name="T42" fmla="*/ 2147483647 w 9481"/>
              <a:gd name="T43" fmla="*/ 2147483647 h 10446"/>
              <a:gd name="T44" fmla="*/ 2147483647 w 9481"/>
              <a:gd name="T45" fmla="*/ 2147483647 h 10446"/>
              <a:gd name="T46" fmla="*/ 2147483647 w 9481"/>
              <a:gd name="T47" fmla="*/ 2147483647 h 10446"/>
              <a:gd name="T48" fmla="*/ 2147483647 w 9481"/>
              <a:gd name="T49" fmla="*/ 2147483647 h 10446"/>
              <a:gd name="T50" fmla="*/ 2147483647 w 9481"/>
              <a:gd name="T51" fmla="*/ 2147483647 h 10446"/>
              <a:gd name="T52" fmla="*/ 2147483647 w 9481"/>
              <a:gd name="T53" fmla="*/ 2147483647 h 10446"/>
              <a:gd name="T54" fmla="*/ 2147483647 w 9481"/>
              <a:gd name="T55" fmla="*/ 2147483647 h 10446"/>
              <a:gd name="T56" fmla="*/ 2147483647 w 9481"/>
              <a:gd name="T57" fmla="*/ 2147483647 h 10446"/>
              <a:gd name="T58" fmla="*/ 2147483647 w 9481"/>
              <a:gd name="T59" fmla="*/ 2147483647 h 10446"/>
              <a:gd name="T60" fmla="*/ 2147483647 w 9481"/>
              <a:gd name="T61" fmla="*/ 2147483647 h 10446"/>
              <a:gd name="T62" fmla="*/ 2147483647 w 9481"/>
              <a:gd name="T63" fmla="*/ 2147483647 h 10446"/>
              <a:gd name="T64" fmla="*/ 2147483647 w 9481"/>
              <a:gd name="T65" fmla="*/ 2147483647 h 10446"/>
              <a:gd name="T66" fmla="*/ 2147483647 w 9481"/>
              <a:gd name="T67" fmla="*/ 2147483647 h 10446"/>
              <a:gd name="T68" fmla="*/ 2147483647 w 9481"/>
              <a:gd name="T69" fmla="*/ 2147483647 h 10446"/>
              <a:gd name="T70" fmla="*/ 2147483647 w 9481"/>
              <a:gd name="T71" fmla="*/ 2147483647 h 10446"/>
              <a:gd name="T72" fmla="*/ 2147483647 w 9481"/>
              <a:gd name="T73" fmla="*/ 2147483647 h 10446"/>
              <a:gd name="T74" fmla="*/ 2147483647 w 9481"/>
              <a:gd name="T75" fmla="*/ 2147483647 h 10446"/>
              <a:gd name="T76" fmla="*/ 2147483647 w 9481"/>
              <a:gd name="T77" fmla="*/ 2147483647 h 10446"/>
              <a:gd name="T78" fmla="*/ 2147483647 w 9481"/>
              <a:gd name="T79" fmla="*/ 2147483647 h 10446"/>
              <a:gd name="T80" fmla="*/ 2147483647 w 9481"/>
              <a:gd name="T81" fmla="*/ 2147483647 h 10446"/>
              <a:gd name="T82" fmla="*/ 2147483647 w 9481"/>
              <a:gd name="T83" fmla="*/ 2147483647 h 10446"/>
              <a:gd name="T84" fmla="*/ 2147483647 w 9481"/>
              <a:gd name="T85" fmla="*/ 2147483647 h 10446"/>
              <a:gd name="T86" fmla="*/ 2147483647 w 9481"/>
              <a:gd name="T87" fmla="*/ 2147483647 h 10446"/>
              <a:gd name="T88" fmla="*/ 2147483647 w 9481"/>
              <a:gd name="T89" fmla="*/ 2147483647 h 10446"/>
              <a:gd name="T90" fmla="*/ 2147483647 w 9481"/>
              <a:gd name="T91" fmla="*/ 2147483647 h 10446"/>
              <a:gd name="T92" fmla="*/ 0 w 9481"/>
              <a:gd name="T93" fmla="*/ 2147483647 h 10446"/>
              <a:gd name="T94" fmla="*/ 2147483647 w 9481"/>
              <a:gd name="T95" fmla="*/ 2147483647 h 10446"/>
              <a:gd name="T96" fmla="*/ 2147483647 w 9481"/>
              <a:gd name="T97" fmla="*/ 2147483647 h 10446"/>
              <a:gd name="T98" fmla="*/ 2147483647 w 9481"/>
              <a:gd name="T99" fmla="*/ 2147483647 h 10446"/>
              <a:gd name="T100" fmla="*/ 2147483647 w 9481"/>
              <a:gd name="T101" fmla="*/ 2147483647 h 10446"/>
              <a:gd name="T102" fmla="*/ 2147483647 w 9481"/>
              <a:gd name="T103" fmla="*/ 2147483647 h 10446"/>
              <a:gd name="T104" fmla="*/ 2147483647 w 9481"/>
              <a:gd name="T105" fmla="*/ 2147483647 h 10446"/>
              <a:gd name="T106" fmla="*/ 2147483647 w 9481"/>
              <a:gd name="T107" fmla="*/ 2147483647 h 10446"/>
              <a:gd name="T108" fmla="*/ 2147483647 w 9481"/>
              <a:gd name="T109" fmla="*/ 2147483647 h 10446"/>
              <a:gd name="T110" fmla="*/ 2147483647 w 9481"/>
              <a:gd name="T111" fmla="*/ 2147483647 h 10446"/>
              <a:gd name="T112" fmla="*/ 2147483647 w 9481"/>
              <a:gd name="T113" fmla="*/ 2147483647 h 10446"/>
              <a:gd name="T114" fmla="*/ 2147483647 w 9481"/>
              <a:gd name="T115" fmla="*/ 2147483647 h 104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81"/>
              <a:gd name="T175" fmla="*/ 0 h 10446"/>
              <a:gd name="T176" fmla="*/ 9481 w 9481"/>
              <a:gd name="T177" fmla="*/ 10446 h 104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81" h="10446" fill="norm" stroke="1" extrusionOk="0">
                <a:moveTo>
                  <a:pt x="4740" y="10446"/>
                </a:moveTo>
                <a:lnTo>
                  <a:pt x="4830" y="10446"/>
                </a:lnTo>
                <a:lnTo>
                  <a:pt x="4920" y="10442"/>
                </a:lnTo>
                <a:lnTo>
                  <a:pt x="5099" y="10429"/>
                </a:lnTo>
                <a:lnTo>
                  <a:pt x="5189" y="10420"/>
                </a:lnTo>
                <a:lnTo>
                  <a:pt x="5365" y="10394"/>
                </a:lnTo>
                <a:lnTo>
                  <a:pt x="5452" y="10379"/>
                </a:lnTo>
                <a:lnTo>
                  <a:pt x="5625" y="10341"/>
                </a:lnTo>
                <a:lnTo>
                  <a:pt x="5710" y="10320"/>
                </a:lnTo>
                <a:lnTo>
                  <a:pt x="5880" y="10271"/>
                </a:lnTo>
                <a:lnTo>
                  <a:pt x="5963" y="10243"/>
                </a:lnTo>
                <a:lnTo>
                  <a:pt x="6128" y="10183"/>
                </a:lnTo>
                <a:lnTo>
                  <a:pt x="6209" y="10150"/>
                </a:lnTo>
                <a:lnTo>
                  <a:pt x="6289" y="10116"/>
                </a:lnTo>
                <a:lnTo>
                  <a:pt x="6447" y="10040"/>
                </a:lnTo>
                <a:lnTo>
                  <a:pt x="6525" y="10001"/>
                </a:lnTo>
                <a:lnTo>
                  <a:pt x="6677" y="9916"/>
                </a:lnTo>
                <a:lnTo>
                  <a:pt x="6753" y="9872"/>
                </a:lnTo>
                <a:lnTo>
                  <a:pt x="6901" y="9776"/>
                </a:lnTo>
                <a:lnTo>
                  <a:pt x="6974" y="9725"/>
                </a:lnTo>
                <a:lnTo>
                  <a:pt x="7116" y="9621"/>
                </a:lnTo>
                <a:lnTo>
                  <a:pt x="7185" y="9566"/>
                </a:lnTo>
                <a:lnTo>
                  <a:pt x="7321" y="9453"/>
                </a:lnTo>
                <a:lnTo>
                  <a:pt x="7387" y="9394"/>
                </a:lnTo>
                <a:lnTo>
                  <a:pt x="7453" y="9334"/>
                </a:lnTo>
                <a:lnTo>
                  <a:pt x="7579" y="9208"/>
                </a:lnTo>
                <a:lnTo>
                  <a:pt x="7640" y="9144"/>
                </a:lnTo>
                <a:lnTo>
                  <a:pt x="7761" y="9011"/>
                </a:lnTo>
                <a:lnTo>
                  <a:pt x="7819" y="8943"/>
                </a:lnTo>
                <a:lnTo>
                  <a:pt x="7931" y="8801"/>
                </a:lnTo>
                <a:lnTo>
                  <a:pt x="7986" y="8728"/>
                </a:lnTo>
                <a:lnTo>
                  <a:pt x="8090" y="8580"/>
                </a:lnTo>
                <a:lnTo>
                  <a:pt x="8141" y="8503"/>
                </a:lnTo>
                <a:lnTo>
                  <a:pt x="8238" y="8347"/>
                </a:lnTo>
                <a:lnTo>
                  <a:pt x="8284" y="8269"/>
                </a:lnTo>
                <a:lnTo>
                  <a:pt x="8328" y="8188"/>
                </a:lnTo>
                <a:lnTo>
                  <a:pt x="8414" y="8024"/>
                </a:lnTo>
                <a:lnTo>
                  <a:pt x="8454" y="7940"/>
                </a:lnTo>
                <a:lnTo>
                  <a:pt x="8530" y="7770"/>
                </a:lnTo>
                <a:lnTo>
                  <a:pt x="8567" y="7683"/>
                </a:lnTo>
                <a:lnTo>
                  <a:pt x="8633" y="7506"/>
                </a:lnTo>
                <a:lnTo>
                  <a:pt x="8665" y="7418"/>
                </a:lnTo>
                <a:lnTo>
                  <a:pt x="8721" y="7237"/>
                </a:lnTo>
                <a:lnTo>
                  <a:pt x="8748" y="7145"/>
                </a:lnTo>
                <a:lnTo>
                  <a:pt x="8796" y="6958"/>
                </a:lnTo>
                <a:lnTo>
                  <a:pt x="8821" y="6974"/>
                </a:lnTo>
                <a:lnTo>
                  <a:pt x="8840" y="6999"/>
                </a:lnTo>
                <a:lnTo>
                  <a:pt x="8854" y="7035"/>
                </a:lnTo>
                <a:lnTo>
                  <a:pt x="8865" y="7080"/>
                </a:lnTo>
                <a:lnTo>
                  <a:pt x="8873" y="7132"/>
                </a:lnTo>
                <a:lnTo>
                  <a:pt x="8881" y="7187"/>
                </a:lnTo>
                <a:lnTo>
                  <a:pt x="8888" y="7246"/>
                </a:lnTo>
                <a:lnTo>
                  <a:pt x="8899" y="7303"/>
                </a:lnTo>
                <a:lnTo>
                  <a:pt x="8913" y="7362"/>
                </a:lnTo>
                <a:lnTo>
                  <a:pt x="8932" y="7417"/>
                </a:lnTo>
                <a:lnTo>
                  <a:pt x="8957" y="7468"/>
                </a:lnTo>
                <a:lnTo>
                  <a:pt x="8990" y="7511"/>
                </a:lnTo>
                <a:lnTo>
                  <a:pt x="9032" y="7545"/>
                </a:lnTo>
                <a:lnTo>
                  <a:pt x="9087" y="7570"/>
                </a:lnTo>
                <a:lnTo>
                  <a:pt x="9232" y="7579"/>
                </a:lnTo>
                <a:lnTo>
                  <a:pt x="9264" y="7571"/>
                </a:lnTo>
                <a:lnTo>
                  <a:pt x="9295" y="7552"/>
                </a:lnTo>
                <a:lnTo>
                  <a:pt x="9350" y="7485"/>
                </a:lnTo>
                <a:lnTo>
                  <a:pt x="9372" y="7439"/>
                </a:lnTo>
                <a:lnTo>
                  <a:pt x="9412" y="7328"/>
                </a:lnTo>
                <a:lnTo>
                  <a:pt x="9426" y="7262"/>
                </a:lnTo>
                <a:lnTo>
                  <a:pt x="9452" y="7114"/>
                </a:lnTo>
                <a:lnTo>
                  <a:pt x="9462" y="7034"/>
                </a:lnTo>
                <a:lnTo>
                  <a:pt x="9475" y="6862"/>
                </a:lnTo>
                <a:lnTo>
                  <a:pt x="9479" y="6772"/>
                </a:lnTo>
                <a:lnTo>
                  <a:pt x="9481" y="6588"/>
                </a:lnTo>
                <a:lnTo>
                  <a:pt x="9480" y="6495"/>
                </a:lnTo>
                <a:lnTo>
                  <a:pt x="9477" y="6402"/>
                </a:lnTo>
                <a:lnTo>
                  <a:pt x="9467" y="6219"/>
                </a:lnTo>
                <a:lnTo>
                  <a:pt x="9462" y="6130"/>
                </a:lnTo>
                <a:lnTo>
                  <a:pt x="9445" y="5961"/>
                </a:lnTo>
                <a:lnTo>
                  <a:pt x="9434" y="5882"/>
                </a:lnTo>
                <a:lnTo>
                  <a:pt x="9412" y="5740"/>
                </a:lnTo>
                <a:lnTo>
                  <a:pt x="9399" y="5677"/>
                </a:lnTo>
                <a:lnTo>
                  <a:pt x="9372" y="5571"/>
                </a:lnTo>
                <a:lnTo>
                  <a:pt x="9357" y="5529"/>
                </a:lnTo>
                <a:lnTo>
                  <a:pt x="9327" y="5470"/>
                </a:lnTo>
                <a:lnTo>
                  <a:pt x="9312" y="5460"/>
                </a:lnTo>
                <a:lnTo>
                  <a:pt x="9294" y="5457"/>
                </a:lnTo>
                <a:lnTo>
                  <a:pt x="9272" y="5462"/>
                </a:lnTo>
                <a:lnTo>
                  <a:pt x="9246" y="5474"/>
                </a:lnTo>
                <a:lnTo>
                  <a:pt x="9220" y="5492"/>
                </a:lnTo>
                <a:lnTo>
                  <a:pt x="9191" y="5515"/>
                </a:lnTo>
                <a:lnTo>
                  <a:pt x="9159" y="5540"/>
                </a:lnTo>
                <a:lnTo>
                  <a:pt x="9128" y="5569"/>
                </a:lnTo>
                <a:lnTo>
                  <a:pt x="9096" y="5601"/>
                </a:lnTo>
                <a:lnTo>
                  <a:pt x="9066" y="5634"/>
                </a:lnTo>
                <a:lnTo>
                  <a:pt x="9036" y="5665"/>
                </a:lnTo>
                <a:lnTo>
                  <a:pt x="9010" y="5698"/>
                </a:lnTo>
                <a:lnTo>
                  <a:pt x="8985" y="5727"/>
                </a:lnTo>
                <a:lnTo>
                  <a:pt x="8962" y="5755"/>
                </a:lnTo>
                <a:lnTo>
                  <a:pt x="8932" y="5800"/>
                </a:lnTo>
                <a:lnTo>
                  <a:pt x="8930" y="5694"/>
                </a:lnTo>
                <a:lnTo>
                  <a:pt x="8926" y="5588"/>
                </a:lnTo>
                <a:lnTo>
                  <a:pt x="8921" y="5482"/>
                </a:lnTo>
                <a:lnTo>
                  <a:pt x="8903" y="5273"/>
                </a:lnTo>
                <a:lnTo>
                  <a:pt x="8892" y="5169"/>
                </a:lnTo>
                <a:lnTo>
                  <a:pt x="8878" y="5067"/>
                </a:lnTo>
                <a:lnTo>
                  <a:pt x="8862" y="4965"/>
                </a:lnTo>
                <a:lnTo>
                  <a:pt x="8826" y="4764"/>
                </a:lnTo>
                <a:lnTo>
                  <a:pt x="8803" y="4663"/>
                </a:lnTo>
                <a:lnTo>
                  <a:pt x="8779" y="4565"/>
                </a:lnTo>
                <a:lnTo>
                  <a:pt x="8727" y="4369"/>
                </a:lnTo>
                <a:lnTo>
                  <a:pt x="8698" y="4274"/>
                </a:lnTo>
                <a:lnTo>
                  <a:pt x="8666" y="4179"/>
                </a:lnTo>
                <a:lnTo>
                  <a:pt x="8633" y="4083"/>
                </a:lnTo>
                <a:lnTo>
                  <a:pt x="8563" y="3899"/>
                </a:lnTo>
                <a:lnTo>
                  <a:pt x="8523" y="3807"/>
                </a:lnTo>
                <a:lnTo>
                  <a:pt x="8484" y="3717"/>
                </a:lnTo>
                <a:lnTo>
                  <a:pt x="8399" y="3540"/>
                </a:lnTo>
                <a:lnTo>
                  <a:pt x="8353" y="3454"/>
                </a:lnTo>
                <a:lnTo>
                  <a:pt x="8307" y="3369"/>
                </a:lnTo>
                <a:lnTo>
                  <a:pt x="8259" y="3285"/>
                </a:lnTo>
                <a:lnTo>
                  <a:pt x="8158" y="3119"/>
                </a:lnTo>
                <a:lnTo>
                  <a:pt x="8105" y="3038"/>
                </a:lnTo>
                <a:lnTo>
                  <a:pt x="8050" y="2959"/>
                </a:lnTo>
                <a:lnTo>
                  <a:pt x="7937" y="2805"/>
                </a:lnTo>
                <a:lnTo>
                  <a:pt x="7878" y="2730"/>
                </a:lnTo>
                <a:lnTo>
                  <a:pt x="7818" y="2656"/>
                </a:lnTo>
                <a:lnTo>
                  <a:pt x="7757" y="2584"/>
                </a:lnTo>
                <a:lnTo>
                  <a:pt x="7629" y="2444"/>
                </a:lnTo>
                <a:lnTo>
                  <a:pt x="7564" y="2377"/>
                </a:lnTo>
                <a:lnTo>
                  <a:pt x="7498" y="2310"/>
                </a:lnTo>
                <a:lnTo>
                  <a:pt x="7429" y="2245"/>
                </a:lnTo>
                <a:lnTo>
                  <a:pt x="7289" y="2121"/>
                </a:lnTo>
                <a:lnTo>
                  <a:pt x="7218" y="2062"/>
                </a:lnTo>
                <a:lnTo>
                  <a:pt x="7144" y="2003"/>
                </a:lnTo>
                <a:lnTo>
                  <a:pt x="6995" y="1893"/>
                </a:lnTo>
                <a:lnTo>
                  <a:pt x="6918" y="1839"/>
                </a:lnTo>
                <a:lnTo>
                  <a:pt x="6841" y="1787"/>
                </a:lnTo>
                <a:lnTo>
                  <a:pt x="6763" y="1739"/>
                </a:lnTo>
                <a:lnTo>
                  <a:pt x="6604" y="1644"/>
                </a:lnTo>
                <a:lnTo>
                  <a:pt x="6521" y="1601"/>
                </a:lnTo>
                <a:lnTo>
                  <a:pt x="6440" y="1559"/>
                </a:lnTo>
                <a:lnTo>
                  <a:pt x="6272" y="1481"/>
                </a:lnTo>
                <a:lnTo>
                  <a:pt x="6187" y="1444"/>
                </a:lnTo>
                <a:lnTo>
                  <a:pt x="6101" y="1411"/>
                </a:lnTo>
                <a:lnTo>
                  <a:pt x="6013" y="1379"/>
                </a:lnTo>
                <a:lnTo>
                  <a:pt x="5838" y="1321"/>
                </a:lnTo>
                <a:lnTo>
                  <a:pt x="5748" y="1295"/>
                </a:lnTo>
                <a:lnTo>
                  <a:pt x="5659" y="1273"/>
                </a:lnTo>
                <a:lnTo>
                  <a:pt x="5477" y="1231"/>
                </a:lnTo>
                <a:lnTo>
                  <a:pt x="5451" y="1196"/>
                </a:lnTo>
                <a:lnTo>
                  <a:pt x="5427" y="1160"/>
                </a:lnTo>
                <a:lnTo>
                  <a:pt x="5406" y="1127"/>
                </a:lnTo>
                <a:lnTo>
                  <a:pt x="5386" y="1095"/>
                </a:lnTo>
                <a:lnTo>
                  <a:pt x="5369" y="1065"/>
                </a:lnTo>
                <a:lnTo>
                  <a:pt x="5353" y="1033"/>
                </a:lnTo>
                <a:lnTo>
                  <a:pt x="5337" y="1003"/>
                </a:lnTo>
                <a:lnTo>
                  <a:pt x="5322" y="973"/>
                </a:lnTo>
                <a:lnTo>
                  <a:pt x="5306" y="943"/>
                </a:lnTo>
                <a:lnTo>
                  <a:pt x="5293" y="913"/>
                </a:lnTo>
                <a:lnTo>
                  <a:pt x="5277" y="881"/>
                </a:lnTo>
                <a:lnTo>
                  <a:pt x="5262" y="849"/>
                </a:lnTo>
                <a:lnTo>
                  <a:pt x="5243" y="816"/>
                </a:lnTo>
                <a:lnTo>
                  <a:pt x="5225" y="782"/>
                </a:lnTo>
                <a:lnTo>
                  <a:pt x="5183" y="706"/>
                </a:lnTo>
                <a:lnTo>
                  <a:pt x="5164" y="668"/>
                </a:lnTo>
                <a:lnTo>
                  <a:pt x="5148" y="622"/>
                </a:lnTo>
                <a:lnTo>
                  <a:pt x="5132" y="572"/>
                </a:lnTo>
                <a:lnTo>
                  <a:pt x="5118" y="516"/>
                </a:lnTo>
                <a:lnTo>
                  <a:pt x="5103" y="459"/>
                </a:lnTo>
                <a:lnTo>
                  <a:pt x="5089" y="399"/>
                </a:lnTo>
                <a:lnTo>
                  <a:pt x="5073" y="338"/>
                </a:lnTo>
                <a:lnTo>
                  <a:pt x="5055" y="280"/>
                </a:lnTo>
                <a:lnTo>
                  <a:pt x="5033" y="222"/>
                </a:lnTo>
                <a:lnTo>
                  <a:pt x="5008" y="169"/>
                </a:lnTo>
                <a:lnTo>
                  <a:pt x="4976" y="121"/>
                </a:lnTo>
                <a:lnTo>
                  <a:pt x="4941" y="79"/>
                </a:lnTo>
                <a:lnTo>
                  <a:pt x="4898" y="44"/>
                </a:lnTo>
                <a:lnTo>
                  <a:pt x="4849" y="19"/>
                </a:lnTo>
                <a:lnTo>
                  <a:pt x="4726" y="0"/>
                </a:lnTo>
                <a:lnTo>
                  <a:pt x="4658" y="5"/>
                </a:lnTo>
                <a:lnTo>
                  <a:pt x="4602" y="21"/>
                </a:lnTo>
                <a:lnTo>
                  <a:pt x="4551" y="47"/>
                </a:lnTo>
                <a:lnTo>
                  <a:pt x="4509" y="81"/>
                </a:lnTo>
                <a:lnTo>
                  <a:pt x="4473" y="124"/>
                </a:lnTo>
                <a:lnTo>
                  <a:pt x="4442" y="171"/>
                </a:lnTo>
                <a:lnTo>
                  <a:pt x="4416" y="225"/>
                </a:lnTo>
                <a:lnTo>
                  <a:pt x="4395" y="282"/>
                </a:lnTo>
                <a:lnTo>
                  <a:pt x="4376" y="341"/>
                </a:lnTo>
                <a:lnTo>
                  <a:pt x="4361" y="401"/>
                </a:lnTo>
                <a:lnTo>
                  <a:pt x="4346" y="461"/>
                </a:lnTo>
                <a:lnTo>
                  <a:pt x="4331" y="519"/>
                </a:lnTo>
                <a:lnTo>
                  <a:pt x="4318" y="574"/>
                </a:lnTo>
                <a:lnTo>
                  <a:pt x="4302" y="625"/>
                </a:lnTo>
                <a:lnTo>
                  <a:pt x="4267" y="709"/>
                </a:lnTo>
                <a:lnTo>
                  <a:pt x="4244" y="748"/>
                </a:lnTo>
                <a:lnTo>
                  <a:pt x="4224" y="785"/>
                </a:lnTo>
                <a:lnTo>
                  <a:pt x="4206" y="820"/>
                </a:lnTo>
                <a:lnTo>
                  <a:pt x="4187" y="853"/>
                </a:lnTo>
                <a:lnTo>
                  <a:pt x="4172" y="885"/>
                </a:lnTo>
                <a:lnTo>
                  <a:pt x="4157" y="916"/>
                </a:lnTo>
                <a:lnTo>
                  <a:pt x="4141" y="947"/>
                </a:lnTo>
                <a:lnTo>
                  <a:pt x="4126" y="977"/>
                </a:lnTo>
                <a:lnTo>
                  <a:pt x="4110" y="1007"/>
                </a:lnTo>
                <a:lnTo>
                  <a:pt x="4093" y="1037"/>
                </a:lnTo>
                <a:lnTo>
                  <a:pt x="4076" y="1069"/>
                </a:lnTo>
                <a:lnTo>
                  <a:pt x="4058" y="1099"/>
                </a:lnTo>
                <a:lnTo>
                  <a:pt x="4037" y="1131"/>
                </a:lnTo>
                <a:lnTo>
                  <a:pt x="4012" y="1165"/>
                </a:lnTo>
                <a:lnTo>
                  <a:pt x="3960" y="1236"/>
                </a:lnTo>
                <a:lnTo>
                  <a:pt x="3868" y="1257"/>
                </a:lnTo>
                <a:lnTo>
                  <a:pt x="3779" y="1279"/>
                </a:lnTo>
                <a:lnTo>
                  <a:pt x="3689" y="1305"/>
                </a:lnTo>
                <a:lnTo>
                  <a:pt x="3513" y="1361"/>
                </a:lnTo>
                <a:lnTo>
                  <a:pt x="3427" y="1392"/>
                </a:lnTo>
                <a:lnTo>
                  <a:pt x="3341" y="1426"/>
                </a:lnTo>
                <a:lnTo>
                  <a:pt x="3173" y="1497"/>
                </a:lnTo>
                <a:lnTo>
                  <a:pt x="3091" y="1536"/>
                </a:lnTo>
                <a:lnTo>
                  <a:pt x="3008" y="1576"/>
                </a:lnTo>
                <a:lnTo>
                  <a:pt x="2847" y="1664"/>
                </a:lnTo>
                <a:lnTo>
                  <a:pt x="2768" y="1711"/>
                </a:lnTo>
                <a:lnTo>
                  <a:pt x="2690" y="1758"/>
                </a:lnTo>
                <a:lnTo>
                  <a:pt x="2613" y="1809"/>
                </a:lnTo>
                <a:lnTo>
                  <a:pt x="2463" y="1914"/>
                </a:lnTo>
                <a:lnTo>
                  <a:pt x="2390" y="1968"/>
                </a:lnTo>
                <a:lnTo>
                  <a:pt x="2317" y="2025"/>
                </a:lnTo>
                <a:lnTo>
                  <a:pt x="2176" y="2144"/>
                </a:lnTo>
                <a:lnTo>
                  <a:pt x="2106" y="2206"/>
                </a:lnTo>
                <a:lnTo>
                  <a:pt x="2039" y="2269"/>
                </a:lnTo>
                <a:lnTo>
                  <a:pt x="1907" y="2399"/>
                </a:lnTo>
                <a:lnTo>
                  <a:pt x="1843" y="2467"/>
                </a:lnTo>
                <a:lnTo>
                  <a:pt x="1780" y="2537"/>
                </a:lnTo>
                <a:lnTo>
                  <a:pt x="1658" y="2679"/>
                </a:lnTo>
                <a:lnTo>
                  <a:pt x="1599" y="2753"/>
                </a:lnTo>
                <a:lnTo>
                  <a:pt x="1542" y="2827"/>
                </a:lnTo>
                <a:lnTo>
                  <a:pt x="1486" y="2904"/>
                </a:lnTo>
                <a:lnTo>
                  <a:pt x="1378" y="3060"/>
                </a:lnTo>
                <a:lnTo>
                  <a:pt x="1327" y="3140"/>
                </a:lnTo>
                <a:lnTo>
                  <a:pt x="1276" y="3221"/>
                </a:lnTo>
                <a:lnTo>
                  <a:pt x="1181" y="3388"/>
                </a:lnTo>
                <a:lnTo>
                  <a:pt x="1135" y="3473"/>
                </a:lnTo>
                <a:lnTo>
                  <a:pt x="1092" y="3559"/>
                </a:lnTo>
                <a:lnTo>
                  <a:pt x="1008" y="3735"/>
                </a:lnTo>
                <a:lnTo>
                  <a:pt x="969" y="3823"/>
                </a:lnTo>
                <a:lnTo>
                  <a:pt x="931" y="3914"/>
                </a:lnTo>
                <a:lnTo>
                  <a:pt x="860" y="4098"/>
                </a:lnTo>
                <a:lnTo>
                  <a:pt x="827" y="4191"/>
                </a:lnTo>
                <a:lnTo>
                  <a:pt x="796" y="4286"/>
                </a:lnTo>
                <a:lnTo>
                  <a:pt x="767" y="4382"/>
                </a:lnTo>
                <a:lnTo>
                  <a:pt x="714" y="4574"/>
                </a:lnTo>
                <a:lnTo>
                  <a:pt x="690" y="4671"/>
                </a:lnTo>
                <a:lnTo>
                  <a:pt x="668" y="4770"/>
                </a:lnTo>
                <a:lnTo>
                  <a:pt x="630" y="4969"/>
                </a:lnTo>
                <a:lnTo>
                  <a:pt x="613" y="5071"/>
                </a:lnTo>
                <a:lnTo>
                  <a:pt x="597" y="5172"/>
                </a:lnTo>
                <a:lnTo>
                  <a:pt x="574" y="5377"/>
                </a:lnTo>
                <a:lnTo>
                  <a:pt x="566" y="5481"/>
                </a:lnTo>
                <a:lnTo>
                  <a:pt x="559" y="5584"/>
                </a:lnTo>
                <a:lnTo>
                  <a:pt x="551" y="5795"/>
                </a:lnTo>
                <a:lnTo>
                  <a:pt x="530" y="5774"/>
                </a:lnTo>
                <a:lnTo>
                  <a:pt x="507" y="5748"/>
                </a:lnTo>
                <a:lnTo>
                  <a:pt x="482" y="5720"/>
                </a:lnTo>
                <a:lnTo>
                  <a:pt x="453" y="5690"/>
                </a:lnTo>
                <a:lnTo>
                  <a:pt x="426" y="5659"/>
                </a:lnTo>
                <a:lnTo>
                  <a:pt x="396" y="5626"/>
                </a:lnTo>
                <a:lnTo>
                  <a:pt x="367" y="5594"/>
                </a:lnTo>
                <a:lnTo>
                  <a:pt x="338" y="5565"/>
                </a:lnTo>
                <a:lnTo>
                  <a:pt x="308" y="5537"/>
                </a:lnTo>
                <a:lnTo>
                  <a:pt x="280" y="5512"/>
                </a:lnTo>
                <a:lnTo>
                  <a:pt x="253" y="5491"/>
                </a:lnTo>
                <a:lnTo>
                  <a:pt x="228" y="5474"/>
                </a:lnTo>
                <a:lnTo>
                  <a:pt x="206" y="5462"/>
                </a:lnTo>
                <a:lnTo>
                  <a:pt x="186" y="5457"/>
                </a:lnTo>
                <a:lnTo>
                  <a:pt x="156" y="5470"/>
                </a:lnTo>
                <a:lnTo>
                  <a:pt x="139" y="5495"/>
                </a:lnTo>
                <a:lnTo>
                  <a:pt x="125" y="5529"/>
                </a:lnTo>
                <a:lnTo>
                  <a:pt x="96" y="5619"/>
                </a:lnTo>
                <a:lnTo>
                  <a:pt x="81" y="5677"/>
                </a:lnTo>
                <a:lnTo>
                  <a:pt x="58" y="5808"/>
                </a:lnTo>
                <a:lnTo>
                  <a:pt x="46" y="5882"/>
                </a:lnTo>
                <a:lnTo>
                  <a:pt x="27" y="6043"/>
                </a:lnTo>
                <a:lnTo>
                  <a:pt x="20" y="6130"/>
                </a:lnTo>
                <a:lnTo>
                  <a:pt x="7" y="6309"/>
                </a:lnTo>
                <a:lnTo>
                  <a:pt x="3" y="6402"/>
                </a:lnTo>
                <a:lnTo>
                  <a:pt x="0" y="6588"/>
                </a:lnTo>
                <a:lnTo>
                  <a:pt x="0" y="6680"/>
                </a:lnTo>
                <a:lnTo>
                  <a:pt x="2" y="6772"/>
                </a:lnTo>
                <a:lnTo>
                  <a:pt x="11" y="6949"/>
                </a:lnTo>
                <a:lnTo>
                  <a:pt x="20" y="7034"/>
                </a:lnTo>
                <a:lnTo>
                  <a:pt x="41" y="7191"/>
                </a:lnTo>
                <a:lnTo>
                  <a:pt x="54" y="7262"/>
                </a:lnTo>
                <a:lnTo>
                  <a:pt x="88" y="7388"/>
                </a:lnTo>
                <a:lnTo>
                  <a:pt x="108" y="7439"/>
                </a:lnTo>
                <a:lnTo>
                  <a:pt x="157" y="7523"/>
                </a:lnTo>
                <a:lnTo>
                  <a:pt x="185" y="7552"/>
                </a:lnTo>
                <a:lnTo>
                  <a:pt x="249" y="7579"/>
                </a:lnTo>
                <a:lnTo>
                  <a:pt x="327" y="7582"/>
                </a:lnTo>
                <a:lnTo>
                  <a:pt x="393" y="7570"/>
                </a:lnTo>
                <a:lnTo>
                  <a:pt x="448" y="7545"/>
                </a:lnTo>
                <a:lnTo>
                  <a:pt x="490" y="7511"/>
                </a:lnTo>
                <a:lnTo>
                  <a:pt x="524" y="7468"/>
                </a:lnTo>
                <a:lnTo>
                  <a:pt x="549" y="7417"/>
                </a:lnTo>
                <a:lnTo>
                  <a:pt x="568" y="7362"/>
                </a:lnTo>
                <a:lnTo>
                  <a:pt x="583" y="7303"/>
                </a:lnTo>
                <a:lnTo>
                  <a:pt x="592" y="7246"/>
                </a:lnTo>
                <a:lnTo>
                  <a:pt x="601" y="7187"/>
                </a:lnTo>
                <a:lnTo>
                  <a:pt x="607" y="7132"/>
                </a:lnTo>
                <a:lnTo>
                  <a:pt x="615" y="7080"/>
                </a:lnTo>
                <a:lnTo>
                  <a:pt x="626" y="7035"/>
                </a:lnTo>
                <a:lnTo>
                  <a:pt x="640" y="6999"/>
                </a:lnTo>
                <a:lnTo>
                  <a:pt x="685" y="6958"/>
                </a:lnTo>
                <a:lnTo>
                  <a:pt x="707" y="7052"/>
                </a:lnTo>
                <a:lnTo>
                  <a:pt x="732" y="7145"/>
                </a:lnTo>
                <a:lnTo>
                  <a:pt x="785" y="7328"/>
                </a:lnTo>
                <a:lnTo>
                  <a:pt x="816" y="7418"/>
                </a:lnTo>
                <a:lnTo>
                  <a:pt x="878" y="7596"/>
                </a:lnTo>
                <a:lnTo>
                  <a:pt x="914" y="7683"/>
                </a:lnTo>
                <a:lnTo>
                  <a:pt x="987" y="7855"/>
                </a:lnTo>
                <a:lnTo>
                  <a:pt x="1026" y="7940"/>
                </a:lnTo>
                <a:lnTo>
                  <a:pt x="1109" y="8107"/>
                </a:lnTo>
                <a:lnTo>
                  <a:pt x="1152" y="8188"/>
                </a:lnTo>
                <a:lnTo>
                  <a:pt x="1242" y="8347"/>
                </a:lnTo>
                <a:lnTo>
                  <a:pt x="1292" y="8426"/>
                </a:lnTo>
                <a:lnTo>
                  <a:pt x="1340" y="8503"/>
                </a:lnTo>
                <a:lnTo>
                  <a:pt x="1442" y="8654"/>
                </a:lnTo>
                <a:lnTo>
                  <a:pt x="1496" y="8728"/>
                </a:lnTo>
                <a:lnTo>
                  <a:pt x="1605" y="8872"/>
                </a:lnTo>
                <a:lnTo>
                  <a:pt x="1662" y="8943"/>
                </a:lnTo>
                <a:lnTo>
                  <a:pt x="1780" y="9078"/>
                </a:lnTo>
                <a:lnTo>
                  <a:pt x="1840" y="9144"/>
                </a:lnTo>
                <a:lnTo>
                  <a:pt x="1964" y="9272"/>
                </a:lnTo>
                <a:lnTo>
                  <a:pt x="2028" y="9334"/>
                </a:lnTo>
                <a:lnTo>
                  <a:pt x="2160" y="9453"/>
                </a:lnTo>
                <a:lnTo>
                  <a:pt x="2227" y="9510"/>
                </a:lnTo>
                <a:lnTo>
                  <a:pt x="2295" y="9566"/>
                </a:lnTo>
                <a:lnTo>
                  <a:pt x="2435" y="9674"/>
                </a:lnTo>
                <a:lnTo>
                  <a:pt x="2507" y="9725"/>
                </a:lnTo>
                <a:lnTo>
                  <a:pt x="2653" y="9823"/>
                </a:lnTo>
                <a:lnTo>
                  <a:pt x="2727" y="9872"/>
                </a:lnTo>
                <a:lnTo>
                  <a:pt x="2878" y="9959"/>
                </a:lnTo>
                <a:lnTo>
                  <a:pt x="2955" y="10001"/>
                </a:lnTo>
                <a:lnTo>
                  <a:pt x="3112" y="10080"/>
                </a:lnTo>
                <a:lnTo>
                  <a:pt x="3192" y="10116"/>
                </a:lnTo>
                <a:lnTo>
                  <a:pt x="3352" y="10183"/>
                </a:lnTo>
                <a:lnTo>
                  <a:pt x="3435" y="10213"/>
                </a:lnTo>
                <a:lnTo>
                  <a:pt x="3517" y="10243"/>
                </a:lnTo>
                <a:lnTo>
                  <a:pt x="3684" y="10297"/>
                </a:lnTo>
                <a:lnTo>
                  <a:pt x="3769" y="10320"/>
                </a:lnTo>
                <a:lnTo>
                  <a:pt x="3940" y="10361"/>
                </a:lnTo>
                <a:lnTo>
                  <a:pt x="4026" y="10379"/>
                </a:lnTo>
                <a:lnTo>
                  <a:pt x="4202" y="10408"/>
                </a:lnTo>
                <a:lnTo>
                  <a:pt x="4289" y="10420"/>
                </a:lnTo>
                <a:lnTo>
                  <a:pt x="4469" y="10438"/>
                </a:lnTo>
                <a:lnTo>
                  <a:pt x="4558" y="10442"/>
                </a:lnTo>
                <a:lnTo>
                  <a:pt x="4740" y="10446"/>
                </a:lnTo>
                <a:close/>
              </a:path>
            </a:pathLst>
          </a:custGeom>
          <a:noFill/>
          <a:ln w="9525">
            <a:noFill/>
            <a:round/>
            <a:headEnd/>
            <a:tailEnd/>
          </a:ln>
        </p:spPr>
        <p:txBody>
          <a:bodyPr/>
          <a:lstStyle/>
          <a:p>
            <a:pPr>
              <a:defRPr/>
            </a:pPr>
            <a:endParaRPr lang="en-US"/>
          </a:p>
        </p:txBody>
      </p:sp>
      <p:sp>
        <p:nvSpPr>
          <p:cNvPr id="17412" name="Text Box 4"/>
          <p:cNvSpPr txBox="1">
            <a:spLocks noChangeArrowheads="1"/>
          </p:cNvSpPr>
          <p:nvPr/>
        </p:nvSpPr>
        <p:spPr bwMode="auto">
          <a:xfrm>
            <a:off x="0" y="6553200"/>
            <a:ext cx="2620963" cy="304800"/>
          </a:xfrm>
          <a:prstGeom prst="rect">
            <a:avLst/>
          </a:prstGeom>
          <a:noFill/>
          <a:ln w="9525">
            <a:noFill/>
            <a:miter lim="800000"/>
            <a:headEnd/>
            <a:tailEnd/>
          </a:ln>
        </p:spPr>
        <p:txBody>
          <a:bodyPr>
            <a:spAutoFit/>
          </a:bodyPr>
          <a:lstStyle/>
          <a:p>
            <a:pPr>
              <a:spcBef>
                <a:spcPts val="0"/>
              </a:spcBef>
              <a:defRPr/>
            </a:pPr>
            <a:r>
              <a:rPr lang="fi-FI" sz="1400">
                <a:latin typeface="Times New Roman"/>
              </a:rPr>
              <a:t>Leppänen et al,</a:t>
            </a:r>
            <a:r>
              <a:rPr lang="fi-FI" sz="1400" i="1">
                <a:latin typeface="Times New Roman"/>
              </a:rPr>
              <a:t> 2010, Cortex</a:t>
            </a:r>
            <a:endParaRPr/>
          </a:p>
        </p:txBody>
      </p:sp>
      <p:sp>
        <p:nvSpPr>
          <p:cNvPr id="17413" name="Rectangle 5"/>
          <p:cNvSpPr>
            <a:spLocks noChangeArrowheads="1" noChangeAspect="1"/>
          </p:cNvSpPr>
          <p:nvPr/>
        </p:nvSpPr>
        <p:spPr bwMode="auto">
          <a:xfrm>
            <a:off x="215899" y="60325"/>
            <a:ext cx="8524875" cy="641350"/>
          </a:xfrm>
          <a:prstGeom prst="rect">
            <a:avLst/>
          </a:prstGeom>
          <a:noFill/>
          <a:ln w="9525" algn="ctr">
            <a:noFill/>
            <a:miter lim="800000"/>
            <a:headEnd/>
            <a:tailEnd/>
          </a:ln>
        </p:spPr>
        <p:txBody>
          <a:bodyPr anchor="ctr"/>
          <a:lstStyle/>
          <a:p>
            <a:pPr>
              <a:defRPr/>
            </a:pPr>
            <a:r>
              <a:rPr lang="en-GB" sz="2000" b="1">
                <a:solidFill>
                  <a:srgbClr val="000066"/>
                </a:solidFill>
              </a:rPr>
              <a:t>Newborn </a:t>
            </a:r>
            <a:r>
              <a:rPr lang="en-GB" sz="2000" b="1">
                <a:solidFill>
                  <a:srgbClr val="000066"/>
                </a:solidFill>
              </a:rPr>
              <a:t>ERPs</a:t>
            </a:r>
            <a:r>
              <a:rPr lang="en-GB" sz="2000" b="1">
                <a:solidFill>
                  <a:srgbClr val="000066"/>
                </a:solidFill>
              </a:rPr>
              <a:t> to tone frequency change differ between 2nd grade typical control and dyslexic at-risk readers</a:t>
            </a:r>
            <a:endParaRPr/>
          </a:p>
        </p:txBody>
      </p:sp>
      <p:pic>
        <p:nvPicPr>
          <p:cNvPr id="17632" name="Picture 7" descr="Vauvaerp"/>
          <p:cNvPicPr>
            <a:picLocks noChangeAspect="1" noChangeArrowheads="1"/>
          </p:cNvPicPr>
          <p:nvPr/>
        </p:nvPicPr>
        <p:blipFill>
          <a:blip r:embed="rId3"/>
          <a:stretch/>
        </p:blipFill>
        <p:spPr bwMode="auto">
          <a:xfrm>
            <a:off x="6318250" y="4591050"/>
            <a:ext cx="2612339" cy="1835150"/>
          </a:xfrm>
          <a:prstGeom prst="rect">
            <a:avLst/>
          </a:prstGeom>
          <a:noFill/>
          <a:ln w="9525">
            <a:noFill/>
            <a:miter lim="800000"/>
            <a:headEnd/>
            <a:tailEnd/>
          </a:ln>
        </p:spPr>
      </p:pic>
      <p:pic>
        <p:nvPicPr>
          <p:cNvPr id="17633" name="kaa-ka, 0kk,erp.MPG">
            <a:hlinkClick r:id="" action="ppaction://media"/>
          </p:cNvPr>
          <p:cNvPicPr>
            <a:picLocks noChangeAspect="1" noChangeArrowheads="1" noRot="1"/>
          </p:cNvPicPr>
          <p:nvPr>
            <a:videoFile r:link="rId6"/>
          </p:nvPr>
        </p:nvPicPr>
        <p:blipFill>
          <a:blip r:embed="rId4"/>
          <a:stretch/>
        </p:blipFill>
        <p:spPr bwMode="auto">
          <a:xfrm>
            <a:off x="6318250" y="2593182"/>
            <a:ext cx="2327681" cy="1903412"/>
          </a:xfrm>
          <a:prstGeom prst="rect">
            <a:avLst/>
          </a:prstGeom>
          <a:noFill/>
          <a:ln w="9525">
            <a:noFill/>
            <a:miter lim="800000"/>
            <a:headEnd/>
            <a:tailEnd/>
          </a:ln>
        </p:spPr>
      </p:pic>
      <p:grpSp>
        <p:nvGrpSpPr>
          <p:cNvPr id="2" name="Group 9"/>
          <p:cNvGrpSpPr/>
          <p:nvPr/>
        </p:nvGrpSpPr>
        <p:grpSpPr bwMode="auto">
          <a:xfrm>
            <a:off x="5670550" y="1952625"/>
            <a:ext cx="3362324" cy="561975"/>
            <a:chOff x="2338" y="696"/>
            <a:chExt cx="2118" cy="354"/>
          </a:xfrm>
        </p:grpSpPr>
        <p:sp>
          <p:nvSpPr>
            <p:cNvPr id="17629" name="Rectangle 10"/>
            <p:cNvSpPr>
              <a:spLocks noChangeArrowheads="1" noChangeAspect="1"/>
            </p:cNvSpPr>
            <p:nvPr/>
          </p:nvSpPr>
          <p:spPr bwMode="auto">
            <a:xfrm>
              <a:off x="2471" y="696"/>
              <a:ext cx="1985" cy="354"/>
            </a:xfrm>
            <a:prstGeom prst="rect">
              <a:avLst/>
            </a:prstGeom>
            <a:noFill/>
            <a:ln w="9525">
              <a:noFill/>
              <a:miter lim="800000"/>
              <a:headEnd/>
              <a:tailEnd/>
            </a:ln>
          </p:spPr>
          <p:txBody>
            <a:bodyPr lIns="0" tIns="0" rIns="0" bIns="0"/>
            <a:lstStyle/>
            <a:p>
              <a:pPr>
                <a:defRPr/>
              </a:pPr>
              <a:r>
                <a:rPr lang="fi-FI" sz="1600">
                  <a:solidFill>
                    <a:srgbClr val="000000"/>
                  </a:solidFill>
                </a:rPr>
                <a:t> Dev 1100Hz, 12 %, SOA 425 ms</a:t>
              </a:r>
              <a:endParaRPr/>
            </a:p>
            <a:p>
              <a:pPr>
                <a:defRPr/>
              </a:pPr>
              <a:r>
                <a:rPr lang="fi-FI" sz="1600">
                  <a:solidFill>
                    <a:srgbClr val="000000"/>
                  </a:solidFill>
                </a:rPr>
                <a:t> Std 1000Hz   </a:t>
              </a:r>
              <a:endParaRPr lang="fi-FI" sz="1600">
                <a:solidFill>
                  <a:schemeClr val="accent2"/>
                </a:solidFill>
              </a:endParaRPr>
            </a:p>
          </p:txBody>
        </p:sp>
        <p:sp>
          <p:nvSpPr>
            <p:cNvPr id="17630" name="Line 11"/>
            <p:cNvSpPr>
              <a:spLocks noChangeAspect="1" noChangeShapeType="1"/>
            </p:cNvSpPr>
            <p:nvPr/>
          </p:nvSpPr>
          <p:spPr bwMode="auto">
            <a:xfrm>
              <a:off x="2338" y="917"/>
              <a:ext cx="142" cy="0"/>
            </a:xfrm>
            <a:prstGeom prst="line">
              <a:avLst/>
            </a:prstGeom>
            <a:noFill/>
            <a:ln w="11176">
              <a:solidFill>
                <a:srgbClr val="000000"/>
              </a:solidFill>
              <a:round/>
              <a:headEnd/>
              <a:tailEnd/>
            </a:ln>
          </p:spPr>
          <p:txBody>
            <a:bodyPr/>
            <a:lstStyle/>
            <a:p>
              <a:pPr>
                <a:defRPr/>
              </a:pPr>
              <a:endParaRPr lang="en-US"/>
            </a:p>
          </p:txBody>
        </p:sp>
        <p:sp>
          <p:nvSpPr>
            <p:cNvPr id="17631" name="Line 12"/>
            <p:cNvSpPr>
              <a:spLocks noChangeAspect="1" noChangeShapeType="1"/>
            </p:cNvSpPr>
            <p:nvPr/>
          </p:nvSpPr>
          <p:spPr bwMode="auto">
            <a:xfrm>
              <a:off x="2338" y="786"/>
              <a:ext cx="142" cy="2"/>
            </a:xfrm>
            <a:prstGeom prst="line">
              <a:avLst/>
            </a:prstGeom>
            <a:noFill/>
            <a:ln w="20701">
              <a:solidFill>
                <a:srgbClr val="FF0000"/>
              </a:solidFill>
              <a:round/>
              <a:headEnd/>
              <a:tailEnd/>
            </a:ln>
          </p:spPr>
          <p:txBody>
            <a:bodyPr/>
            <a:lstStyle/>
            <a:p>
              <a:pPr>
                <a:defRPr/>
              </a:pPr>
              <a:endParaRPr lang="en-US"/>
            </a:p>
          </p:txBody>
        </p:sp>
      </p:grpSp>
      <p:sp>
        <p:nvSpPr>
          <p:cNvPr id="17416" name="Rectangle 13"/>
          <p:cNvSpPr>
            <a:spLocks noChangeArrowheads="1"/>
          </p:cNvSpPr>
          <p:nvPr/>
        </p:nvSpPr>
        <p:spPr bwMode="auto">
          <a:xfrm>
            <a:off x="1403350" y="1766888"/>
            <a:ext cx="109538" cy="95250"/>
          </a:xfrm>
          <a:prstGeom prst="rect">
            <a:avLst/>
          </a:prstGeom>
          <a:solidFill>
            <a:schemeClr val="bg2"/>
          </a:solidFill>
          <a:ln w="9525">
            <a:solidFill>
              <a:srgbClr val="000066"/>
            </a:solidFill>
            <a:miter lim="800000"/>
            <a:headEnd type="none" w="sm" len="sm"/>
            <a:tailEnd type="none" w="sm" len="sm"/>
          </a:ln>
        </p:spPr>
        <p:txBody>
          <a:bodyPr wrap="none" anchor="ctr"/>
          <a:lstStyle/>
          <a:p>
            <a:pPr>
              <a:defRPr/>
            </a:pPr>
            <a:endParaRPr lang="en-US"/>
          </a:p>
        </p:txBody>
      </p:sp>
      <p:sp>
        <p:nvSpPr>
          <p:cNvPr id="17417" name="Rectangle 14"/>
          <p:cNvSpPr>
            <a:spLocks noChangeArrowheads="1"/>
          </p:cNvSpPr>
          <p:nvPr/>
        </p:nvSpPr>
        <p:spPr bwMode="auto">
          <a:xfrm>
            <a:off x="2852738" y="1766888"/>
            <a:ext cx="109537" cy="95250"/>
          </a:xfrm>
          <a:prstGeom prst="rect">
            <a:avLst/>
          </a:prstGeom>
          <a:solidFill>
            <a:schemeClr val="bg2"/>
          </a:solidFill>
          <a:ln w="9525">
            <a:solidFill>
              <a:srgbClr val="000066"/>
            </a:solidFill>
            <a:miter lim="800000"/>
            <a:headEnd type="none" w="sm" len="sm"/>
            <a:tailEnd type="none" w="sm" len="sm"/>
          </a:ln>
        </p:spPr>
        <p:txBody>
          <a:bodyPr wrap="none" anchor="ctr"/>
          <a:lstStyle/>
          <a:p>
            <a:pPr>
              <a:defRPr/>
            </a:pPr>
            <a:endParaRPr lang="en-US"/>
          </a:p>
        </p:txBody>
      </p:sp>
      <p:sp>
        <p:nvSpPr>
          <p:cNvPr id="17418" name="Rectangle 15"/>
          <p:cNvSpPr>
            <a:spLocks noChangeArrowheads="1"/>
          </p:cNvSpPr>
          <p:nvPr/>
        </p:nvSpPr>
        <p:spPr bwMode="auto">
          <a:xfrm>
            <a:off x="4314825" y="1766888"/>
            <a:ext cx="109538" cy="95250"/>
          </a:xfrm>
          <a:prstGeom prst="rect">
            <a:avLst/>
          </a:prstGeom>
          <a:solidFill>
            <a:schemeClr val="bg2"/>
          </a:solidFill>
          <a:ln w="9525">
            <a:solidFill>
              <a:srgbClr val="000066"/>
            </a:solidFill>
            <a:miter lim="800000"/>
            <a:headEnd type="none" w="sm" len="sm"/>
            <a:tailEnd type="none" w="sm" len="sm"/>
          </a:ln>
        </p:spPr>
        <p:txBody>
          <a:bodyPr wrap="none" anchor="ctr"/>
          <a:lstStyle/>
          <a:p>
            <a:pPr>
              <a:defRPr/>
            </a:pPr>
            <a:endParaRPr lang="en-US"/>
          </a:p>
        </p:txBody>
      </p:sp>
      <p:sp>
        <p:nvSpPr>
          <p:cNvPr id="17419" name="Rectangle 16"/>
          <p:cNvSpPr>
            <a:spLocks noChangeArrowheads="1"/>
          </p:cNvSpPr>
          <p:nvPr/>
        </p:nvSpPr>
        <p:spPr bwMode="auto">
          <a:xfrm>
            <a:off x="5778500" y="1687513"/>
            <a:ext cx="109538" cy="182562"/>
          </a:xfrm>
          <a:prstGeom prst="rect">
            <a:avLst/>
          </a:prstGeom>
          <a:solidFill>
            <a:srgbClr val="FF0000"/>
          </a:solidFill>
          <a:ln w="9525">
            <a:solidFill>
              <a:srgbClr val="000066"/>
            </a:solidFill>
            <a:miter lim="800000"/>
            <a:headEnd type="none" w="sm" len="sm"/>
            <a:tailEnd type="none" w="sm" len="sm"/>
          </a:ln>
        </p:spPr>
        <p:txBody>
          <a:bodyPr wrap="none" anchor="ctr"/>
          <a:lstStyle/>
          <a:p>
            <a:pPr>
              <a:defRPr/>
            </a:pPr>
            <a:endParaRPr lang="en-US"/>
          </a:p>
        </p:txBody>
      </p:sp>
      <p:sp>
        <p:nvSpPr>
          <p:cNvPr id="17420" name="Rectangle 17"/>
          <p:cNvSpPr>
            <a:spLocks noChangeArrowheads="1"/>
          </p:cNvSpPr>
          <p:nvPr/>
        </p:nvSpPr>
        <p:spPr bwMode="auto">
          <a:xfrm>
            <a:off x="7250113" y="1766888"/>
            <a:ext cx="109537" cy="95250"/>
          </a:xfrm>
          <a:prstGeom prst="rect">
            <a:avLst/>
          </a:prstGeom>
          <a:solidFill>
            <a:schemeClr val="bg2"/>
          </a:solidFill>
          <a:ln w="9525">
            <a:solidFill>
              <a:srgbClr val="000066"/>
            </a:solidFill>
            <a:miter lim="800000"/>
            <a:headEnd type="none" w="sm" len="sm"/>
            <a:tailEnd type="none" w="sm" len="sm"/>
          </a:ln>
        </p:spPr>
        <p:txBody>
          <a:bodyPr wrap="none" anchor="ctr"/>
          <a:lstStyle/>
          <a:p>
            <a:pPr>
              <a:defRPr/>
            </a:pPr>
            <a:endParaRPr lang="en-US"/>
          </a:p>
        </p:txBody>
      </p:sp>
      <p:sp>
        <p:nvSpPr>
          <p:cNvPr id="17421" name="Line 18"/>
          <p:cNvSpPr>
            <a:spLocks noChangeShapeType="1"/>
          </p:cNvSpPr>
          <p:nvPr/>
        </p:nvSpPr>
        <p:spPr bwMode="auto">
          <a:xfrm>
            <a:off x="1035050" y="1868488"/>
            <a:ext cx="7231063" cy="0"/>
          </a:xfrm>
          <a:prstGeom prst="line">
            <a:avLst/>
          </a:prstGeom>
          <a:noFill/>
          <a:ln w="9525">
            <a:solidFill>
              <a:srgbClr val="000066"/>
            </a:solidFill>
            <a:round/>
            <a:headEnd type="none" w="sm" len="sm"/>
            <a:tailEnd type="none" w="sm" len="sm"/>
          </a:ln>
        </p:spPr>
        <p:txBody>
          <a:bodyPr wrap="none" anchor="ctr"/>
          <a:lstStyle/>
          <a:p>
            <a:pPr>
              <a:defRPr/>
            </a:pPr>
            <a:endParaRPr lang="en-US"/>
          </a:p>
        </p:txBody>
      </p:sp>
      <p:sp>
        <p:nvSpPr>
          <p:cNvPr id="17422" name="Text Box 19"/>
          <p:cNvSpPr txBox="1">
            <a:spLocks noChangeArrowheads="1"/>
          </p:cNvSpPr>
          <p:nvPr/>
        </p:nvSpPr>
        <p:spPr bwMode="auto">
          <a:xfrm>
            <a:off x="901700" y="1366838"/>
            <a:ext cx="1008063" cy="336550"/>
          </a:xfrm>
          <a:prstGeom prst="rect">
            <a:avLst/>
          </a:prstGeom>
          <a:noFill/>
          <a:ln w="9525">
            <a:noFill/>
            <a:miter lim="800000"/>
            <a:headEnd type="none" w="sm" len="sm"/>
            <a:tailEnd type="none" w="sm" len="sm"/>
          </a:ln>
        </p:spPr>
        <p:txBody>
          <a:bodyPr wrap="none">
            <a:spAutoFit/>
          </a:bodyPr>
          <a:lstStyle/>
          <a:p>
            <a:pPr algn="ctr">
              <a:defRPr/>
            </a:pPr>
            <a:r>
              <a:rPr lang="en-US" sz="1600"/>
              <a:t>Standard</a:t>
            </a:r>
            <a:endParaRPr/>
          </a:p>
        </p:txBody>
      </p:sp>
      <p:sp>
        <p:nvSpPr>
          <p:cNvPr id="17423" name="Text Box 20"/>
          <p:cNvSpPr txBox="1">
            <a:spLocks noChangeArrowheads="1"/>
          </p:cNvSpPr>
          <p:nvPr/>
        </p:nvSpPr>
        <p:spPr bwMode="auto">
          <a:xfrm>
            <a:off x="5335587" y="1354138"/>
            <a:ext cx="871537" cy="336550"/>
          </a:xfrm>
          <a:prstGeom prst="rect">
            <a:avLst/>
          </a:prstGeom>
          <a:noFill/>
          <a:ln w="9525">
            <a:noFill/>
            <a:miter lim="800000"/>
            <a:headEnd type="none" w="sm" len="sm"/>
            <a:tailEnd type="none" w="sm" len="sm"/>
          </a:ln>
        </p:spPr>
        <p:txBody>
          <a:bodyPr wrap="none">
            <a:spAutoFit/>
          </a:bodyPr>
          <a:lstStyle/>
          <a:p>
            <a:pPr algn="ctr">
              <a:defRPr/>
            </a:pPr>
            <a:r>
              <a:rPr lang="en-US" sz="1600"/>
              <a:t>Deviant</a:t>
            </a:r>
            <a:endParaRPr/>
          </a:p>
        </p:txBody>
      </p:sp>
      <p:sp>
        <p:nvSpPr>
          <p:cNvPr id="17424" name="Text Box 21"/>
          <p:cNvSpPr txBox="1">
            <a:spLocks noChangeArrowheads="1"/>
          </p:cNvSpPr>
          <p:nvPr/>
        </p:nvSpPr>
        <p:spPr bwMode="auto">
          <a:xfrm>
            <a:off x="6365875" y="6461125"/>
            <a:ext cx="1906588" cy="396875"/>
          </a:xfrm>
          <a:prstGeom prst="rect">
            <a:avLst/>
          </a:prstGeom>
          <a:noFill/>
          <a:ln w="9525">
            <a:noFill/>
            <a:miter lim="800000"/>
            <a:headEnd/>
            <a:tailEnd/>
          </a:ln>
        </p:spPr>
        <p:txBody>
          <a:bodyPr>
            <a:spAutoFit/>
          </a:bodyPr>
          <a:lstStyle/>
          <a:p>
            <a:pPr>
              <a:spcBef>
                <a:spcPts val="0"/>
              </a:spcBef>
              <a:defRPr/>
            </a:pPr>
            <a:r>
              <a:rPr lang="fi-FI" sz="2000" b="1">
                <a:solidFill>
                  <a:schemeClr val="bg2"/>
                </a:solidFill>
              </a:rPr>
              <a:t>Quiet sleep</a:t>
            </a:r>
            <a:endParaRPr/>
          </a:p>
        </p:txBody>
      </p:sp>
      <p:grpSp>
        <p:nvGrpSpPr>
          <p:cNvPr id="3" name="Group 22"/>
          <p:cNvGrpSpPr/>
          <p:nvPr/>
        </p:nvGrpSpPr>
        <p:grpSpPr bwMode="auto">
          <a:xfrm>
            <a:off x="3208338" y="2251075"/>
            <a:ext cx="2789237" cy="3206750"/>
            <a:chOff x="3650" y="1394"/>
            <a:chExt cx="1757" cy="2020"/>
          </a:xfrm>
        </p:grpSpPr>
        <p:sp>
          <p:nvSpPr>
            <p:cNvPr id="17538" name="Freeform 23"/>
            <p:cNvSpPr>
              <a:spLocks noChangeAspect="1"/>
            </p:cNvSpPr>
            <p:nvPr/>
          </p:nvSpPr>
          <p:spPr bwMode="auto">
            <a:xfrm>
              <a:off x="3650" y="1394"/>
              <a:ext cx="1757" cy="2020"/>
            </a:xfrm>
            <a:custGeom>
              <a:avLst/>
              <a:gdLst>
                <a:gd name="T0" fmla="*/ 7096 w 1186"/>
                <a:gd name="T1" fmla="*/ 18079 h 1302"/>
                <a:gd name="T2" fmla="*/ 8105 w 1186"/>
                <a:gd name="T3" fmla="*/ 17704 h 1302"/>
                <a:gd name="T4" fmla="*/ 8935 w 1186"/>
                <a:gd name="T5" fmla="*/ 17167 h 1302"/>
                <a:gd name="T6" fmla="*/ 9766 w 1186"/>
                <a:gd name="T7" fmla="*/ 16334 h 1302"/>
                <a:gd name="T8" fmla="*/ 10493 w 1186"/>
                <a:gd name="T9" fmla="*/ 15299 h 1302"/>
                <a:gd name="T10" fmla="*/ 11015 w 1186"/>
                <a:gd name="T11" fmla="*/ 14239 h 1302"/>
                <a:gd name="T12" fmla="*/ 11459 w 1186"/>
                <a:gd name="T13" fmla="*/ 12899 h 1302"/>
                <a:gd name="T14" fmla="*/ 11709 w 1186"/>
                <a:gd name="T15" fmla="*/ 12238 h 1302"/>
                <a:gd name="T16" fmla="*/ 11785 w 1186"/>
                <a:gd name="T17" fmla="*/ 12798 h 1302"/>
                <a:gd name="T18" fmla="*/ 12209 w 1186"/>
                <a:gd name="T19" fmla="*/ 13177 h 1302"/>
                <a:gd name="T20" fmla="*/ 12466 w 1186"/>
                <a:gd name="T21" fmla="*/ 12637 h 1302"/>
                <a:gd name="T22" fmla="*/ 12536 w 1186"/>
                <a:gd name="T23" fmla="*/ 11296 h 1302"/>
                <a:gd name="T24" fmla="*/ 12453 w 1186"/>
                <a:gd name="T25" fmla="*/ 9990 h 1302"/>
                <a:gd name="T26" fmla="*/ 12298 w 1186"/>
                <a:gd name="T27" fmla="*/ 9486 h 1302"/>
                <a:gd name="T28" fmla="*/ 12075 w 1186"/>
                <a:gd name="T29" fmla="*/ 9678 h 1302"/>
                <a:gd name="T30" fmla="*/ 11853 w 1186"/>
                <a:gd name="T31" fmla="*/ 9995 h 1302"/>
                <a:gd name="T32" fmla="*/ 11766 w 1186"/>
                <a:gd name="T33" fmla="*/ 8980 h 1302"/>
                <a:gd name="T34" fmla="*/ 11546 w 1186"/>
                <a:gd name="T35" fmla="*/ 7607 h 1302"/>
                <a:gd name="T36" fmla="*/ 11218 w 1186"/>
                <a:gd name="T37" fmla="*/ 6453 h 1302"/>
                <a:gd name="T38" fmla="*/ 10717 w 1186"/>
                <a:gd name="T39" fmla="*/ 5283 h 1302"/>
                <a:gd name="T40" fmla="*/ 10096 w 1186"/>
                <a:gd name="T41" fmla="*/ 4242 h 1302"/>
                <a:gd name="T42" fmla="*/ 9446 w 1186"/>
                <a:gd name="T43" fmla="*/ 3469 h 1302"/>
                <a:gd name="T44" fmla="*/ 8625 w 1186"/>
                <a:gd name="T45" fmla="*/ 2776 h 1302"/>
                <a:gd name="T46" fmla="*/ 7712 w 1186"/>
                <a:gd name="T47" fmla="*/ 2282 h 1302"/>
                <a:gd name="T48" fmla="*/ 7157 w 1186"/>
                <a:gd name="T49" fmla="*/ 1952 h 1302"/>
                <a:gd name="T50" fmla="*/ 7024 w 1186"/>
                <a:gd name="T51" fmla="*/ 1637 h 1302"/>
                <a:gd name="T52" fmla="*/ 6861 w 1186"/>
                <a:gd name="T53" fmla="*/ 1232 h 1302"/>
                <a:gd name="T54" fmla="*/ 6733 w 1186"/>
                <a:gd name="T55" fmla="*/ 684 h 1302"/>
                <a:gd name="T56" fmla="*/ 6536 w 1186"/>
                <a:gd name="T57" fmla="*/ 147 h 1302"/>
                <a:gd name="T58" fmla="*/ 6022 w 1186"/>
                <a:gd name="T59" fmla="*/ 82 h 1302"/>
                <a:gd name="T60" fmla="*/ 5794 w 1186"/>
                <a:gd name="T61" fmla="*/ 588 h 1302"/>
                <a:gd name="T62" fmla="*/ 5644 w 1186"/>
                <a:gd name="T63" fmla="*/ 1232 h 1302"/>
                <a:gd name="T64" fmla="*/ 5496 w 1186"/>
                <a:gd name="T65" fmla="*/ 1593 h 1302"/>
                <a:gd name="T66" fmla="*/ 5375 w 1186"/>
                <a:gd name="T67" fmla="*/ 1911 h 1302"/>
                <a:gd name="T68" fmla="*/ 4881 w 1186"/>
                <a:gd name="T69" fmla="*/ 2256 h 1302"/>
                <a:gd name="T70" fmla="*/ 3972 w 1186"/>
                <a:gd name="T71" fmla="*/ 2734 h 1302"/>
                <a:gd name="T72" fmla="*/ 3160 w 1186"/>
                <a:gd name="T73" fmla="*/ 3418 h 1302"/>
                <a:gd name="T74" fmla="*/ 2443 w 1186"/>
                <a:gd name="T75" fmla="*/ 4274 h 1302"/>
                <a:gd name="T76" fmla="*/ 1824 w 1186"/>
                <a:gd name="T77" fmla="*/ 5315 h 1302"/>
                <a:gd name="T78" fmla="*/ 1332 w 1186"/>
                <a:gd name="T79" fmla="*/ 6482 h 1302"/>
                <a:gd name="T80" fmla="*/ 1012 w 1186"/>
                <a:gd name="T81" fmla="*/ 7613 h 1302"/>
                <a:gd name="T82" fmla="*/ 790 w 1186"/>
                <a:gd name="T83" fmla="*/ 8995 h 1302"/>
                <a:gd name="T84" fmla="*/ 680 w 1186"/>
                <a:gd name="T85" fmla="*/ 9995 h 1302"/>
                <a:gd name="T86" fmla="*/ 459 w 1186"/>
                <a:gd name="T87" fmla="*/ 9678 h 1302"/>
                <a:gd name="T88" fmla="*/ 256 w 1186"/>
                <a:gd name="T89" fmla="*/ 9486 h 1302"/>
                <a:gd name="T90" fmla="*/ 87 w 1186"/>
                <a:gd name="T91" fmla="*/ 10095 h 1302"/>
                <a:gd name="T92" fmla="*/ 0 w 1186"/>
                <a:gd name="T93" fmla="*/ 11453 h 1302"/>
                <a:gd name="T94" fmla="*/ 73 w 1186"/>
                <a:gd name="T95" fmla="*/ 12637 h 1302"/>
                <a:gd name="T96" fmla="*/ 433 w 1186"/>
                <a:gd name="T97" fmla="*/ 13177 h 1302"/>
                <a:gd name="T98" fmla="*/ 751 w 1186"/>
                <a:gd name="T99" fmla="*/ 12798 h 1302"/>
                <a:gd name="T100" fmla="*/ 831 w 1186"/>
                <a:gd name="T101" fmla="*/ 12238 h 1302"/>
                <a:gd name="T102" fmla="*/ 1080 w 1186"/>
                <a:gd name="T103" fmla="*/ 12899 h 1302"/>
                <a:gd name="T104" fmla="*/ 1521 w 1186"/>
                <a:gd name="T105" fmla="*/ 14239 h 1302"/>
                <a:gd name="T106" fmla="*/ 2123 w 1186"/>
                <a:gd name="T107" fmla="*/ 15425 h 1302"/>
                <a:gd name="T108" fmla="*/ 2862 w 1186"/>
                <a:gd name="T109" fmla="*/ 16442 h 1302"/>
                <a:gd name="T110" fmla="*/ 3601 w 1186"/>
                <a:gd name="T111" fmla="*/ 17167 h 1302"/>
                <a:gd name="T112" fmla="*/ 4545 w 1186"/>
                <a:gd name="T113" fmla="*/ 17755 h 1302"/>
                <a:gd name="T114" fmla="*/ 5560 w 1186"/>
                <a:gd name="T115" fmla="*/ 18104 h 1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6"/>
                <a:gd name="T175" fmla="*/ 0 h 1302"/>
                <a:gd name="T176" fmla="*/ 1186 w 1186"/>
                <a:gd name="T177" fmla="*/ 1302 h 1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6" h="1302" fill="norm" stroke="1" extrusionOk="0">
                  <a:moveTo>
                    <a:pt x="593" y="1302"/>
                  </a:moveTo>
                  <a:lnTo>
                    <a:pt x="604" y="1302"/>
                  </a:lnTo>
                  <a:lnTo>
                    <a:pt x="616" y="1302"/>
                  </a:lnTo>
                  <a:lnTo>
                    <a:pt x="638" y="1300"/>
                  </a:lnTo>
                  <a:lnTo>
                    <a:pt x="649" y="1299"/>
                  </a:lnTo>
                  <a:lnTo>
                    <a:pt x="671" y="1296"/>
                  </a:lnTo>
                  <a:lnTo>
                    <a:pt x="682" y="1294"/>
                  </a:lnTo>
                  <a:lnTo>
                    <a:pt x="704" y="1289"/>
                  </a:lnTo>
                  <a:lnTo>
                    <a:pt x="715" y="1287"/>
                  </a:lnTo>
                  <a:lnTo>
                    <a:pt x="736" y="1281"/>
                  </a:lnTo>
                  <a:lnTo>
                    <a:pt x="746" y="1277"/>
                  </a:lnTo>
                  <a:lnTo>
                    <a:pt x="767" y="1270"/>
                  </a:lnTo>
                  <a:lnTo>
                    <a:pt x="777" y="1266"/>
                  </a:lnTo>
                  <a:lnTo>
                    <a:pt x="787" y="1261"/>
                  </a:lnTo>
                  <a:lnTo>
                    <a:pt x="807" y="1252"/>
                  </a:lnTo>
                  <a:lnTo>
                    <a:pt x="816" y="1247"/>
                  </a:lnTo>
                  <a:lnTo>
                    <a:pt x="836" y="1236"/>
                  </a:lnTo>
                  <a:lnTo>
                    <a:pt x="845" y="1231"/>
                  </a:lnTo>
                  <a:lnTo>
                    <a:pt x="863" y="1219"/>
                  </a:lnTo>
                  <a:lnTo>
                    <a:pt x="873" y="1213"/>
                  </a:lnTo>
                  <a:lnTo>
                    <a:pt x="890" y="1200"/>
                  </a:lnTo>
                  <a:lnTo>
                    <a:pt x="899" y="1193"/>
                  </a:lnTo>
                  <a:lnTo>
                    <a:pt x="916" y="1179"/>
                  </a:lnTo>
                  <a:lnTo>
                    <a:pt x="924" y="1171"/>
                  </a:lnTo>
                  <a:lnTo>
                    <a:pt x="932" y="1164"/>
                  </a:lnTo>
                  <a:lnTo>
                    <a:pt x="948" y="1148"/>
                  </a:lnTo>
                  <a:lnTo>
                    <a:pt x="956" y="1140"/>
                  </a:lnTo>
                  <a:lnTo>
                    <a:pt x="971" y="1124"/>
                  </a:lnTo>
                  <a:lnTo>
                    <a:pt x="978" y="1115"/>
                  </a:lnTo>
                  <a:lnTo>
                    <a:pt x="992" y="1097"/>
                  </a:lnTo>
                  <a:lnTo>
                    <a:pt x="999" y="1088"/>
                  </a:lnTo>
                  <a:lnTo>
                    <a:pt x="1012" y="1070"/>
                  </a:lnTo>
                  <a:lnTo>
                    <a:pt x="1019" y="1060"/>
                  </a:lnTo>
                  <a:lnTo>
                    <a:pt x="1031" y="1041"/>
                  </a:lnTo>
                  <a:lnTo>
                    <a:pt x="1037" y="1031"/>
                  </a:lnTo>
                  <a:lnTo>
                    <a:pt x="1042" y="1021"/>
                  </a:lnTo>
                  <a:lnTo>
                    <a:pt x="1053" y="1000"/>
                  </a:lnTo>
                  <a:lnTo>
                    <a:pt x="1058" y="990"/>
                  </a:lnTo>
                  <a:lnTo>
                    <a:pt x="1067" y="969"/>
                  </a:lnTo>
                  <a:lnTo>
                    <a:pt x="1072" y="958"/>
                  </a:lnTo>
                  <a:lnTo>
                    <a:pt x="1080" y="936"/>
                  </a:lnTo>
                  <a:lnTo>
                    <a:pt x="1084" y="925"/>
                  </a:lnTo>
                  <a:lnTo>
                    <a:pt x="1091" y="902"/>
                  </a:lnTo>
                  <a:lnTo>
                    <a:pt x="1095" y="891"/>
                  </a:lnTo>
                  <a:lnTo>
                    <a:pt x="1101" y="868"/>
                  </a:lnTo>
                  <a:lnTo>
                    <a:pt x="1104" y="869"/>
                  </a:lnTo>
                  <a:lnTo>
                    <a:pt x="1106" y="873"/>
                  </a:lnTo>
                  <a:lnTo>
                    <a:pt x="1108" y="877"/>
                  </a:lnTo>
                  <a:lnTo>
                    <a:pt x="1109" y="883"/>
                  </a:lnTo>
                  <a:lnTo>
                    <a:pt x="1110" y="889"/>
                  </a:lnTo>
                  <a:lnTo>
                    <a:pt x="1111" y="896"/>
                  </a:lnTo>
                  <a:lnTo>
                    <a:pt x="1112" y="903"/>
                  </a:lnTo>
                  <a:lnTo>
                    <a:pt x="1114" y="911"/>
                  </a:lnTo>
                  <a:lnTo>
                    <a:pt x="1115" y="918"/>
                  </a:lnTo>
                  <a:lnTo>
                    <a:pt x="1118" y="925"/>
                  </a:lnTo>
                  <a:lnTo>
                    <a:pt x="1121" y="931"/>
                  </a:lnTo>
                  <a:lnTo>
                    <a:pt x="1125" y="936"/>
                  </a:lnTo>
                  <a:lnTo>
                    <a:pt x="1130" y="941"/>
                  </a:lnTo>
                  <a:lnTo>
                    <a:pt x="1137" y="944"/>
                  </a:lnTo>
                  <a:lnTo>
                    <a:pt x="1155" y="945"/>
                  </a:lnTo>
                  <a:lnTo>
                    <a:pt x="1159" y="944"/>
                  </a:lnTo>
                  <a:lnTo>
                    <a:pt x="1163" y="941"/>
                  </a:lnTo>
                  <a:lnTo>
                    <a:pt x="1170" y="933"/>
                  </a:lnTo>
                  <a:lnTo>
                    <a:pt x="1173" y="927"/>
                  </a:lnTo>
                  <a:lnTo>
                    <a:pt x="1178" y="913"/>
                  </a:lnTo>
                  <a:lnTo>
                    <a:pt x="1179" y="906"/>
                  </a:lnTo>
                  <a:lnTo>
                    <a:pt x="1182" y="887"/>
                  </a:lnTo>
                  <a:lnTo>
                    <a:pt x="1184" y="877"/>
                  </a:lnTo>
                  <a:lnTo>
                    <a:pt x="1185" y="855"/>
                  </a:lnTo>
                  <a:lnTo>
                    <a:pt x="1186" y="844"/>
                  </a:lnTo>
                  <a:lnTo>
                    <a:pt x="1186" y="821"/>
                  </a:lnTo>
                  <a:lnTo>
                    <a:pt x="1186" y="810"/>
                  </a:lnTo>
                  <a:lnTo>
                    <a:pt x="1186" y="798"/>
                  </a:lnTo>
                  <a:lnTo>
                    <a:pt x="1184" y="775"/>
                  </a:lnTo>
                  <a:lnTo>
                    <a:pt x="1184" y="764"/>
                  </a:lnTo>
                  <a:lnTo>
                    <a:pt x="1182" y="743"/>
                  </a:lnTo>
                  <a:lnTo>
                    <a:pt x="1180" y="733"/>
                  </a:lnTo>
                  <a:lnTo>
                    <a:pt x="1178" y="716"/>
                  </a:lnTo>
                  <a:lnTo>
                    <a:pt x="1176" y="708"/>
                  </a:lnTo>
                  <a:lnTo>
                    <a:pt x="1173" y="695"/>
                  </a:lnTo>
                  <a:lnTo>
                    <a:pt x="1171" y="689"/>
                  </a:lnTo>
                  <a:lnTo>
                    <a:pt x="1167" y="682"/>
                  </a:lnTo>
                  <a:lnTo>
                    <a:pt x="1165" y="681"/>
                  </a:lnTo>
                  <a:lnTo>
                    <a:pt x="1163" y="680"/>
                  </a:lnTo>
                  <a:lnTo>
                    <a:pt x="1160" y="681"/>
                  </a:lnTo>
                  <a:lnTo>
                    <a:pt x="1157" y="682"/>
                  </a:lnTo>
                  <a:lnTo>
                    <a:pt x="1154" y="685"/>
                  </a:lnTo>
                  <a:lnTo>
                    <a:pt x="1150" y="687"/>
                  </a:lnTo>
                  <a:lnTo>
                    <a:pt x="1146" y="691"/>
                  </a:lnTo>
                  <a:lnTo>
                    <a:pt x="1142" y="694"/>
                  </a:lnTo>
                  <a:lnTo>
                    <a:pt x="1138" y="698"/>
                  </a:lnTo>
                  <a:lnTo>
                    <a:pt x="1134" y="702"/>
                  </a:lnTo>
                  <a:lnTo>
                    <a:pt x="1131" y="706"/>
                  </a:lnTo>
                  <a:lnTo>
                    <a:pt x="1127" y="710"/>
                  </a:lnTo>
                  <a:lnTo>
                    <a:pt x="1124" y="714"/>
                  </a:lnTo>
                  <a:lnTo>
                    <a:pt x="1121" y="717"/>
                  </a:lnTo>
                  <a:lnTo>
                    <a:pt x="1118" y="723"/>
                  </a:lnTo>
                  <a:lnTo>
                    <a:pt x="1117" y="710"/>
                  </a:lnTo>
                  <a:lnTo>
                    <a:pt x="1117" y="697"/>
                  </a:lnTo>
                  <a:lnTo>
                    <a:pt x="1116" y="683"/>
                  </a:lnTo>
                  <a:lnTo>
                    <a:pt x="1114" y="657"/>
                  </a:lnTo>
                  <a:lnTo>
                    <a:pt x="1113" y="644"/>
                  </a:lnTo>
                  <a:lnTo>
                    <a:pt x="1111" y="632"/>
                  </a:lnTo>
                  <a:lnTo>
                    <a:pt x="1109" y="619"/>
                  </a:lnTo>
                  <a:lnTo>
                    <a:pt x="1104" y="594"/>
                  </a:lnTo>
                  <a:lnTo>
                    <a:pt x="1101" y="581"/>
                  </a:lnTo>
                  <a:lnTo>
                    <a:pt x="1098" y="569"/>
                  </a:lnTo>
                  <a:lnTo>
                    <a:pt x="1092" y="545"/>
                  </a:lnTo>
                  <a:lnTo>
                    <a:pt x="1088" y="533"/>
                  </a:lnTo>
                  <a:lnTo>
                    <a:pt x="1084" y="521"/>
                  </a:lnTo>
                  <a:lnTo>
                    <a:pt x="1080" y="509"/>
                  </a:lnTo>
                  <a:lnTo>
                    <a:pt x="1071" y="486"/>
                  </a:lnTo>
                  <a:lnTo>
                    <a:pt x="1066" y="475"/>
                  </a:lnTo>
                  <a:lnTo>
                    <a:pt x="1061" y="463"/>
                  </a:lnTo>
                  <a:lnTo>
                    <a:pt x="1051" y="441"/>
                  </a:lnTo>
                  <a:lnTo>
                    <a:pt x="1045" y="430"/>
                  </a:lnTo>
                  <a:lnTo>
                    <a:pt x="1039" y="420"/>
                  </a:lnTo>
                  <a:lnTo>
                    <a:pt x="1033" y="409"/>
                  </a:lnTo>
                  <a:lnTo>
                    <a:pt x="1021" y="389"/>
                  </a:lnTo>
                  <a:lnTo>
                    <a:pt x="1014" y="379"/>
                  </a:lnTo>
                  <a:lnTo>
                    <a:pt x="1007" y="369"/>
                  </a:lnTo>
                  <a:lnTo>
                    <a:pt x="993" y="349"/>
                  </a:lnTo>
                  <a:lnTo>
                    <a:pt x="986" y="340"/>
                  </a:lnTo>
                  <a:lnTo>
                    <a:pt x="978" y="331"/>
                  </a:lnTo>
                  <a:lnTo>
                    <a:pt x="971" y="322"/>
                  </a:lnTo>
                  <a:lnTo>
                    <a:pt x="955" y="304"/>
                  </a:lnTo>
                  <a:lnTo>
                    <a:pt x="946" y="296"/>
                  </a:lnTo>
                  <a:lnTo>
                    <a:pt x="938" y="288"/>
                  </a:lnTo>
                  <a:lnTo>
                    <a:pt x="929" y="280"/>
                  </a:lnTo>
                  <a:lnTo>
                    <a:pt x="912" y="264"/>
                  </a:lnTo>
                  <a:lnTo>
                    <a:pt x="903" y="257"/>
                  </a:lnTo>
                  <a:lnTo>
                    <a:pt x="894" y="249"/>
                  </a:lnTo>
                  <a:lnTo>
                    <a:pt x="875" y="236"/>
                  </a:lnTo>
                  <a:lnTo>
                    <a:pt x="866" y="229"/>
                  </a:lnTo>
                  <a:lnTo>
                    <a:pt x="856" y="223"/>
                  </a:lnTo>
                  <a:lnTo>
                    <a:pt x="846" y="217"/>
                  </a:lnTo>
                  <a:lnTo>
                    <a:pt x="826" y="205"/>
                  </a:lnTo>
                  <a:lnTo>
                    <a:pt x="816" y="199"/>
                  </a:lnTo>
                  <a:lnTo>
                    <a:pt x="806" y="194"/>
                  </a:lnTo>
                  <a:lnTo>
                    <a:pt x="785" y="184"/>
                  </a:lnTo>
                  <a:lnTo>
                    <a:pt x="774" y="180"/>
                  </a:lnTo>
                  <a:lnTo>
                    <a:pt x="763" y="176"/>
                  </a:lnTo>
                  <a:lnTo>
                    <a:pt x="752" y="172"/>
                  </a:lnTo>
                  <a:lnTo>
                    <a:pt x="730" y="164"/>
                  </a:lnTo>
                  <a:lnTo>
                    <a:pt x="719" y="161"/>
                  </a:lnTo>
                  <a:lnTo>
                    <a:pt x="708" y="158"/>
                  </a:lnTo>
                  <a:lnTo>
                    <a:pt x="685" y="153"/>
                  </a:lnTo>
                  <a:lnTo>
                    <a:pt x="682" y="149"/>
                  </a:lnTo>
                  <a:lnTo>
                    <a:pt x="679" y="144"/>
                  </a:lnTo>
                  <a:lnTo>
                    <a:pt x="677" y="140"/>
                  </a:lnTo>
                  <a:lnTo>
                    <a:pt x="674" y="136"/>
                  </a:lnTo>
                  <a:lnTo>
                    <a:pt x="672" y="132"/>
                  </a:lnTo>
                  <a:lnTo>
                    <a:pt x="670" y="128"/>
                  </a:lnTo>
                  <a:lnTo>
                    <a:pt x="668" y="125"/>
                  </a:lnTo>
                  <a:lnTo>
                    <a:pt x="666" y="121"/>
                  </a:lnTo>
                  <a:lnTo>
                    <a:pt x="664" y="117"/>
                  </a:lnTo>
                  <a:lnTo>
                    <a:pt x="662" y="114"/>
                  </a:lnTo>
                  <a:lnTo>
                    <a:pt x="660" y="109"/>
                  </a:lnTo>
                  <a:lnTo>
                    <a:pt x="658" y="106"/>
                  </a:lnTo>
                  <a:lnTo>
                    <a:pt x="656" y="101"/>
                  </a:lnTo>
                  <a:lnTo>
                    <a:pt x="654" y="97"/>
                  </a:lnTo>
                  <a:lnTo>
                    <a:pt x="649" y="88"/>
                  </a:lnTo>
                  <a:lnTo>
                    <a:pt x="646" y="83"/>
                  </a:lnTo>
                  <a:lnTo>
                    <a:pt x="644" y="77"/>
                  </a:lnTo>
                  <a:lnTo>
                    <a:pt x="642" y="71"/>
                  </a:lnTo>
                  <a:lnTo>
                    <a:pt x="640" y="64"/>
                  </a:lnTo>
                  <a:lnTo>
                    <a:pt x="639" y="57"/>
                  </a:lnTo>
                  <a:lnTo>
                    <a:pt x="637" y="49"/>
                  </a:lnTo>
                  <a:lnTo>
                    <a:pt x="635" y="42"/>
                  </a:lnTo>
                  <a:lnTo>
                    <a:pt x="633" y="35"/>
                  </a:lnTo>
                  <a:lnTo>
                    <a:pt x="630" y="27"/>
                  </a:lnTo>
                  <a:lnTo>
                    <a:pt x="627" y="21"/>
                  </a:lnTo>
                  <a:lnTo>
                    <a:pt x="623" y="15"/>
                  </a:lnTo>
                  <a:lnTo>
                    <a:pt x="618" y="10"/>
                  </a:lnTo>
                  <a:lnTo>
                    <a:pt x="613" y="5"/>
                  </a:lnTo>
                  <a:lnTo>
                    <a:pt x="607" y="2"/>
                  </a:lnTo>
                  <a:lnTo>
                    <a:pt x="591" y="0"/>
                  </a:lnTo>
                  <a:lnTo>
                    <a:pt x="583" y="0"/>
                  </a:lnTo>
                  <a:lnTo>
                    <a:pt x="576" y="2"/>
                  </a:lnTo>
                  <a:lnTo>
                    <a:pt x="570" y="6"/>
                  </a:lnTo>
                  <a:lnTo>
                    <a:pt x="564" y="10"/>
                  </a:lnTo>
                  <a:lnTo>
                    <a:pt x="560" y="15"/>
                  </a:lnTo>
                  <a:lnTo>
                    <a:pt x="556" y="21"/>
                  </a:lnTo>
                  <a:lnTo>
                    <a:pt x="553" y="28"/>
                  </a:lnTo>
                  <a:lnTo>
                    <a:pt x="550" y="35"/>
                  </a:lnTo>
                  <a:lnTo>
                    <a:pt x="548" y="42"/>
                  </a:lnTo>
                  <a:lnTo>
                    <a:pt x="546" y="50"/>
                  </a:lnTo>
                  <a:lnTo>
                    <a:pt x="544" y="57"/>
                  </a:lnTo>
                  <a:lnTo>
                    <a:pt x="542" y="64"/>
                  </a:lnTo>
                  <a:lnTo>
                    <a:pt x="540" y="71"/>
                  </a:lnTo>
                  <a:lnTo>
                    <a:pt x="538" y="78"/>
                  </a:lnTo>
                  <a:lnTo>
                    <a:pt x="534" y="88"/>
                  </a:lnTo>
                  <a:lnTo>
                    <a:pt x="531" y="93"/>
                  </a:lnTo>
                  <a:lnTo>
                    <a:pt x="529" y="98"/>
                  </a:lnTo>
                  <a:lnTo>
                    <a:pt x="526" y="102"/>
                  </a:lnTo>
                  <a:lnTo>
                    <a:pt x="524" y="106"/>
                  </a:lnTo>
                  <a:lnTo>
                    <a:pt x="522" y="110"/>
                  </a:lnTo>
                  <a:lnTo>
                    <a:pt x="520" y="114"/>
                  </a:lnTo>
                  <a:lnTo>
                    <a:pt x="518" y="118"/>
                  </a:lnTo>
                  <a:lnTo>
                    <a:pt x="516" y="121"/>
                  </a:lnTo>
                  <a:lnTo>
                    <a:pt x="515" y="125"/>
                  </a:lnTo>
                  <a:lnTo>
                    <a:pt x="512" y="129"/>
                  </a:lnTo>
                  <a:lnTo>
                    <a:pt x="510" y="133"/>
                  </a:lnTo>
                  <a:lnTo>
                    <a:pt x="508" y="137"/>
                  </a:lnTo>
                  <a:lnTo>
                    <a:pt x="505" y="141"/>
                  </a:lnTo>
                  <a:lnTo>
                    <a:pt x="502" y="145"/>
                  </a:lnTo>
                  <a:lnTo>
                    <a:pt x="496" y="154"/>
                  </a:lnTo>
                  <a:lnTo>
                    <a:pt x="484" y="156"/>
                  </a:lnTo>
                  <a:lnTo>
                    <a:pt x="473" y="159"/>
                  </a:lnTo>
                  <a:lnTo>
                    <a:pt x="462" y="162"/>
                  </a:lnTo>
                  <a:lnTo>
                    <a:pt x="440" y="169"/>
                  </a:lnTo>
                  <a:lnTo>
                    <a:pt x="429" y="173"/>
                  </a:lnTo>
                  <a:lnTo>
                    <a:pt x="418" y="177"/>
                  </a:lnTo>
                  <a:lnTo>
                    <a:pt x="397" y="186"/>
                  </a:lnTo>
                  <a:lnTo>
                    <a:pt x="387" y="191"/>
                  </a:lnTo>
                  <a:lnTo>
                    <a:pt x="376" y="196"/>
                  </a:lnTo>
                  <a:lnTo>
                    <a:pt x="356" y="207"/>
                  </a:lnTo>
                  <a:lnTo>
                    <a:pt x="347" y="213"/>
                  </a:lnTo>
                  <a:lnTo>
                    <a:pt x="337" y="219"/>
                  </a:lnTo>
                  <a:lnTo>
                    <a:pt x="327" y="225"/>
                  </a:lnTo>
                  <a:lnTo>
                    <a:pt x="308" y="238"/>
                  </a:lnTo>
                  <a:lnTo>
                    <a:pt x="299" y="245"/>
                  </a:lnTo>
                  <a:lnTo>
                    <a:pt x="290" y="252"/>
                  </a:lnTo>
                  <a:lnTo>
                    <a:pt x="272" y="267"/>
                  </a:lnTo>
                  <a:lnTo>
                    <a:pt x="264" y="275"/>
                  </a:lnTo>
                  <a:lnTo>
                    <a:pt x="255" y="283"/>
                  </a:lnTo>
                  <a:lnTo>
                    <a:pt x="239" y="299"/>
                  </a:lnTo>
                  <a:lnTo>
                    <a:pt x="231" y="307"/>
                  </a:lnTo>
                  <a:lnTo>
                    <a:pt x="223" y="316"/>
                  </a:lnTo>
                  <a:lnTo>
                    <a:pt x="208" y="334"/>
                  </a:lnTo>
                  <a:lnTo>
                    <a:pt x="200" y="343"/>
                  </a:lnTo>
                  <a:lnTo>
                    <a:pt x="193" y="352"/>
                  </a:lnTo>
                  <a:lnTo>
                    <a:pt x="186" y="362"/>
                  </a:lnTo>
                  <a:lnTo>
                    <a:pt x="173" y="381"/>
                  </a:lnTo>
                  <a:lnTo>
                    <a:pt x="166" y="391"/>
                  </a:lnTo>
                  <a:lnTo>
                    <a:pt x="160" y="401"/>
                  </a:lnTo>
                  <a:lnTo>
                    <a:pt x="148" y="422"/>
                  </a:lnTo>
                  <a:lnTo>
                    <a:pt x="142" y="433"/>
                  </a:lnTo>
                  <a:lnTo>
                    <a:pt x="137" y="444"/>
                  </a:lnTo>
                  <a:lnTo>
                    <a:pt x="126" y="465"/>
                  </a:lnTo>
                  <a:lnTo>
                    <a:pt x="122" y="476"/>
                  </a:lnTo>
                  <a:lnTo>
                    <a:pt x="117" y="488"/>
                  </a:lnTo>
                  <a:lnTo>
                    <a:pt x="108" y="511"/>
                  </a:lnTo>
                  <a:lnTo>
                    <a:pt x="104" y="522"/>
                  </a:lnTo>
                  <a:lnTo>
                    <a:pt x="100" y="534"/>
                  </a:lnTo>
                  <a:lnTo>
                    <a:pt x="96" y="546"/>
                  </a:lnTo>
                  <a:lnTo>
                    <a:pt x="90" y="570"/>
                  </a:lnTo>
                  <a:lnTo>
                    <a:pt x="87" y="582"/>
                  </a:lnTo>
                  <a:lnTo>
                    <a:pt x="84" y="595"/>
                  </a:lnTo>
                  <a:lnTo>
                    <a:pt x="79" y="619"/>
                  </a:lnTo>
                  <a:lnTo>
                    <a:pt x="77" y="632"/>
                  </a:lnTo>
                  <a:lnTo>
                    <a:pt x="75" y="645"/>
                  </a:lnTo>
                  <a:lnTo>
                    <a:pt x="72" y="670"/>
                  </a:lnTo>
                  <a:lnTo>
                    <a:pt x="71" y="683"/>
                  </a:lnTo>
                  <a:lnTo>
                    <a:pt x="70" y="696"/>
                  </a:lnTo>
                  <a:lnTo>
                    <a:pt x="69" y="722"/>
                  </a:lnTo>
                  <a:lnTo>
                    <a:pt x="67" y="720"/>
                  </a:lnTo>
                  <a:lnTo>
                    <a:pt x="64" y="717"/>
                  </a:lnTo>
                  <a:lnTo>
                    <a:pt x="61" y="713"/>
                  </a:lnTo>
                  <a:lnTo>
                    <a:pt x="57" y="709"/>
                  </a:lnTo>
                  <a:lnTo>
                    <a:pt x="54" y="705"/>
                  </a:lnTo>
                  <a:lnTo>
                    <a:pt x="50" y="701"/>
                  </a:lnTo>
                  <a:lnTo>
                    <a:pt x="46" y="697"/>
                  </a:lnTo>
                  <a:lnTo>
                    <a:pt x="43" y="694"/>
                  </a:lnTo>
                  <a:lnTo>
                    <a:pt x="39" y="690"/>
                  </a:lnTo>
                  <a:lnTo>
                    <a:pt x="35" y="687"/>
                  </a:lnTo>
                  <a:lnTo>
                    <a:pt x="32" y="684"/>
                  </a:lnTo>
                  <a:lnTo>
                    <a:pt x="29" y="682"/>
                  </a:lnTo>
                  <a:lnTo>
                    <a:pt x="26" y="681"/>
                  </a:lnTo>
                  <a:lnTo>
                    <a:pt x="24" y="680"/>
                  </a:lnTo>
                  <a:lnTo>
                    <a:pt x="20" y="682"/>
                  </a:lnTo>
                  <a:lnTo>
                    <a:pt x="18" y="685"/>
                  </a:lnTo>
                  <a:lnTo>
                    <a:pt x="16" y="689"/>
                  </a:lnTo>
                  <a:lnTo>
                    <a:pt x="12" y="700"/>
                  </a:lnTo>
                  <a:lnTo>
                    <a:pt x="11" y="708"/>
                  </a:lnTo>
                  <a:lnTo>
                    <a:pt x="8" y="724"/>
                  </a:lnTo>
                  <a:lnTo>
                    <a:pt x="6" y="733"/>
                  </a:lnTo>
                  <a:lnTo>
                    <a:pt x="4" y="753"/>
                  </a:lnTo>
                  <a:lnTo>
                    <a:pt x="3" y="764"/>
                  </a:lnTo>
                  <a:lnTo>
                    <a:pt x="1" y="786"/>
                  </a:lnTo>
                  <a:lnTo>
                    <a:pt x="1" y="798"/>
                  </a:lnTo>
                  <a:lnTo>
                    <a:pt x="0" y="821"/>
                  </a:lnTo>
                  <a:lnTo>
                    <a:pt x="0" y="833"/>
                  </a:lnTo>
                  <a:lnTo>
                    <a:pt x="1" y="844"/>
                  </a:lnTo>
                  <a:lnTo>
                    <a:pt x="2" y="866"/>
                  </a:lnTo>
                  <a:lnTo>
                    <a:pt x="3" y="877"/>
                  </a:lnTo>
                  <a:lnTo>
                    <a:pt x="5" y="896"/>
                  </a:lnTo>
                  <a:lnTo>
                    <a:pt x="7" y="906"/>
                  </a:lnTo>
                  <a:lnTo>
                    <a:pt x="11" y="921"/>
                  </a:lnTo>
                  <a:lnTo>
                    <a:pt x="14" y="927"/>
                  </a:lnTo>
                  <a:lnTo>
                    <a:pt x="20" y="938"/>
                  </a:lnTo>
                  <a:lnTo>
                    <a:pt x="23" y="941"/>
                  </a:lnTo>
                  <a:lnTo>
                    <a:pt x="32" y="945"/>
                  </a:lnTo>
                  <a:lnTo>
                    <a:pt x="41" y="945"/>
                  </a:lnTo>
                  <a:lnTo>
                    <a:pt x="50" y="944"/>
                  </a:lnTo>
                  <a:lnTo>
                    <a:pt x="56" y="941"/>
                  </a:lnTo>
                  <a:lnTo>
                    <a:pt x="62" y="936"/>
                  </a:lnTo>
                  <a:lnTo>
                    <a:pt x="66" y="931"/>
                  </a:lnTo>
                  <a:lnTo>
                    <a:pt x="69" y="925"/>
                  </a:lnTo>
                  <a:lnTo>
                    <a:pt x="71" y="918"/>
                  </a:lnTo>
                  <a:lnTo>
                    <a:pt x="73" y="911"/>
                  </a:lnTo>
                  <a:lnTo>
                    <a:pt x="74" y="903"/>
                  </a:lnTo>
                  <a:lnTo>
                    <a:pt x="75" y="896"/>
                  </a:lnTo>
                  <a:lnTo>
                    <a:pt x="76" y="889"/>
                  </a:lnTo>
                  <a:lnTo>
                    <a:pt x="77" y="883"/>
                  </a:lnTo>
                  <a:lnTo>
                    <a:pt x="79" y="877"/>
                  </a:lnTo>
                  <a:lnTo>
                    <a:pt x="80" y="873"/>
                  </a:lnTo>
                  <a:lnTo>
                    <a:pt x="86" y="868"/>
                  </a:lnTo>
                  <a:lnTo>
                    <a:pt x="89" y="879"/>
                  </a:lnTo>
                  <a:lnTo>
                    <a:pt x="92" y="891"/>
                  </a:lnTo>
                  <a:lnTo>
                    <a:pt x="99" y="913"/>
                  </a:lnTo>
                  <a:lnTo>
                    <a:pt x="102" y="925"/>
                  </a:lnTo>
                  <a:lnTo>
                    <a:pt x="110" y="947"/>
                  </a:lnTo>
                  <a:lnTo>
                    <a:pt x="115" y="958"/>
                  </a:lnTo>
                  <a:lnTo>
                    <a:pt x="124" y="979"/>
                  </a:lnTo>
                  <a:lnTo>
                    <a:pt x="129" y="990"/>
                  </a:lnTo>
                  <a:lnTo>
                    <a:pt x="139" y="1011"/>
                  </a:lnTo>
                  <a:lnTo>
                    <a:pt x="144" y="1021"/>
                  </a:lnTo>
                  <a:lnTo>
                    <a:pt x="156" y="1041"/>
                  </a:lnTo>
                  <a:lnTo>
                    <a:pt x="162" y="1051"/>
                  </a:lnTo>
                  <a:lnTo>
                    <a:pt x="168" y="1060"/>
                  </a:lnTo>
                  <a:lnTo>
                    <a:pt x="181" y="1079"/>
                  </a:lnTo>
                  <a:lnTo>
                    <a:pt x="188" y="1088"/>
                  </a:lnTo>
                  <a:lnTo>
                    <a:pt x="201" y="1106"/>
                  </a:lnTo>
                  <a:lnTo>
                    <a:pt x="208" y="1115"/>
                  </a:lnTo>
                  <a:lnTo>
                    <a:pt x="223" y="1132"/>
                  </a:lnTo>
                  <a:lnTo>
                    <a:pt x="230" y="1140"/>
                  </a:lnTo>
                  <a:lnTo>
                    <a:pt x="246" y="1156"/>
                  </a:lnTo>
                  <a:lnTo>
                    <a:pt x="254" y="1164"/>
                  </a:lnTo>
                  <a:lnTo>
                    <a:pt x="271" y="1179"/>
                  </a:lnTo>
                  <a:lnTo>
                    <a:pt x="279" y="1186"/>
                  </a:lnTo>
                  <a:lnTo>
                    <a:pt x="287" y="1193"/>
                  </a:lnTo>
                  <a:lnTo>
                    <a:pt x="305" y="1206"/>
                  </a:lnTo>
                  <a:lnTo>
                    <a:pt x="314" y="1213"/>
                  </a:lnTo>
                  <a:lnTo>
                    <a:pt x="332" y="1225"/>
                  </a:lnTo>
                  <a:lnTo>
                    <a:pt x="341" y="1231"/>
                  </a:lnTo>
                  <a:lnTo>
                    <a:pt x="360" y="1242"/>
                  </a:lnTo>
                  <a:lnTo>
                    <a:pt x="370" y="1247"/>
                  </a:lnTo>
                  <a:lnTo>
                    <a:pt x="390" y="1257"/>
                  </a:lnTo>
                  <a:lnTo>
                    <a:pt x="400" y="1261"/>
                  </a:lnTo>
                  <a:lnTo>
                    <a:pt x="419" y="1270"/>
                  </a:lnTo>
                  <a:lnTo>
                    <a:pt x="430" y="1273"/>
                  </a:lnTo>
                  <a:lnTo>
                    <a:pt x="440" y="1277"/>
                  </a:lnTo>
                  <a:lnTo>
                    <a:pt x="461" y="1284"/>
                  </a:lnTo>
                  <a:lnTo>
                    <a:pt x="472" y="1287"/>
                  </a:lnTo>
                  <a:lnTo>
                    <a:pt x="493" y="1292"/>
                  </a:lnTo>
                  <a:lnTo>
                    <a:pt x="504" y="1294"/>
                  </a:lnTo>
                  <a:lnTo>
                    <a:pt x="526" y="1298"/>
                  </a:lnTo>
                  <a:lnTo>
                    <a:pt x="537" y="1299"/>
                  </a:lnTo>
                  <a:lnTo>
                    <a:pt x="559" y="1301"/>
                  </a:lnTo>
                  <a:lnTo>
                    <a:pt x="571" y="1302"/>
                  </a:lnTo>
                  <a:lnTo>
                    <a:pt x="593" y="1302"/>
                  </a:lnTo>
                  <a:close/>
                </a:path>
              </a:pathLst>
            </a:custGeom>
            <a:solidFill>
              <a:srgbClr val="F3FFF3"/>
            </a:solidFill>
            <a:ln w="3175" cap="flat" cmpd="sng">
              <a:solidFill>
                <a:schemeClr val="accent2"/>
              </a:solidFill>
              <a:prstDash val="solid"/>
              <a:round/>
              <a:headEnd type="none" w="med" len="med"/>
              <a:tailEnd type="none" w="med" len="med"/>
            </a:ln>
          </p:spPr>
          <p:txBody>
            <a:bodyPr/>
            <a:lstStyle/>
            <a:p>
              <a:pPr>
                <a:defRPr/>
              </a:pPr>
              <a:endParaRPr lang="en-US"/>
            </a:p>
          </p:txBody>
        </p:sp>
        <p:sp>
          <p:nvSpPr>
            <p:cNvPr id="17539" name="Line 24"/>
            <p:cNvSpPr>
              <a:spLocks noChangeAspect="1" noChangeShapeType="1"/>
            </p:cNvSpPr>
            <p:nvPr/>
          </p:nvSpPr>
          <p:spPr bwMode="auto">
            <a:xfrm>
              <a:off x="3985" y="2156"/>
              <a:ext cx="461" cy="2"/>
            </a:xfrm>
            <a:prstGeom prst="line">
              <a:avLst/>
            </a:prstGeom>
            <a:noFill/>
            <a:ln w="4763" cap="rnd">
              <a:solidFill>
                <a:srgbClr val="000000"/>
              </a:solidFill>
              <a:round/>
              <a:headEnd/>
              <a:tailEnd/>
            </a:ln>
          </p:spPr>
          <p:txBody>
            <a:bodyPr/>
            <a:lstStyle/>
            <a:p>
              <a:pPr>
                <a:defRPr/>
              </a:pPr>
              <a:endParaRPr lang="en-US"/>
            </a:p>
          </p:txBody>
        </p:sp>
        <p:sp>
          <p:nvSpPr>
            <p:cNvPr id="17540" name="Rectangle 25"/>
            <p:cNvSpPr>
              <a:spLocks noChangeArrowheads="1" noChangeAspect="1"/>
            </p:cNvSpPr>
            <p:nvPr/>
          </p:nvSpPr>
          <p:spPr bwMode="auto">
            <a:xfrm>
              <a:off x="4185" y="2033"/>
              <a:ext cx="75"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F3</a:t>
              </a:r>
              <a:endParaRPr lang="en-US" sz="800">
                <a:cs typeface="Arial"/>
              </a:endParaRPr>
            </a:p>
          </p:txBody>
        </p:sp>
        <p:sp>
          <p:nvSpPr>
            <p:cNvPr id="17541" name="Freeform 26"/>
            <p:cNvSpPr>
              <a:spLocks noChangeAspect="1"/>
            </p:cNvSpPr>
            <p:nvPr/>
          </p:nvSpPr>
          <p:spPr bwMode="auto">
            <a:xfrm>
              <a:off x="3988" y="2142"/>
              <a:ext cx="462" cy="102"/>
            </a:xfrm>
            <a:custGeom>
              <a:avLst/>
              <a:gdLst>
                <a:gd name="T0" fmla="*/ 41 w 312"/>
                <a:gd name="T1" fmla="*/ 29 h 66"/>
                <a:gd name="T2" fmla="*/ 108 w 312"/>
                <a:gd name="T3" fmla="*/ 0 h 66"/>
                <a:gd name="T4" fmla="*/ 178 w 312"/>
                <a:gd name="T5" fmla="*/ 70 h 66"/>
                <a:gd name="T6" fmla="*/ 255 w 312"/>
                <a:gd name="T7" fmla="*/ 196 h 66"/>
                <a:gd name="T8" fmla="*/ 311 w 312"/>
                <a:gd name="T9" fmla="*/ 229 h 66"/>
                <a:gd name="T10" fmla="*/ 391 w 312"/>
                <a:gd name="T11" fmla="*/ 207 h 66"/>
                <a:gd name="T12" fmla="*/ 461 w 312"/>
                <a:gd name="T13" fmla="*/ 176 h 66"/>
                <a:gd name="T14" fmla="*/ 529 w 312"/>
                <a:gd name="T15" fmla="*/ 127 h 66"/>
                <a:gd name="T16" fmla="*/ 597 w 312"/>
                <a:gd name="T17" fmla="*/ 148 h 66"/>
                <a:gd name="T18" fmla="*/ 678 w 312"/>
                <a:gd name="T19" fmla="*/ 223 h 66"/>
                <a:gd name="T20" fmla="*/ 742 w 312"/>
                <a:gd name="T21" fmla="*/ 258 h 66"/>
                <a:gd name="T22" fmla="*/ 811 w 312"/>
                <a:gd name="T23" fmla="*/ 320 h 66"/>
                <a:gd name="T24" fmla="*/ 872 w 312"/>
                <a:gd name="T25" fmla="*/ 345 h 66"/>
                <a:gd name="T26" fmla="*/ 948 w 312"/>
                <a:gd name="T27" fmla="*/ 377 h 66"/>
                <a:gd name="T28" fmla="*/ 1022 w 312"/>
                <a:gd name="T29" fmla="*/ 468 h 66"/>
                <a:gd name="T30" fmla="*/ 1091 w 312"/>
                <a:gd name="T31" fmla="*/ 502 h 66"/>
                <a:gd name="T32" fmla="*/ 1159 w 312"/>
                <a:gd name="T33" fmla="*/ 547 h 66"/>
                <a:gd name="T34" fmla="*/ 1231 w 312"/>
                <a:gd name="T35" fmla="*/ 644 h 66"/>
                <a:gd name="T36" fmla="*/ 1291 w 312"/>
                <a:gd name="T37" fmla="*/ 723 h 66"/>
                <a:gd name="T38" fmla="*/ 1377 w 312"/>
                <a:gd name="T39" fmla="*/ 723 h 66"/>
                <a:gd name="T40" fmla="*/ 1432 w 312"/>
                <a:gd name="T41" fmla="*/ 709 h 66"/>
                <a:gd name="T42" fmla="*/ 1510 w 312"/>
                <a:gd name="T43" fmla="*/ 776 h 66"/>
                <a:gd name="T44" fmla="*/ 1581 w 312"/>
                <a:gd name="T45" fmla="*/ 793 h 66"/>
                <a:gd name="T46" fmla="*/ 1642 w 312"/>
                <a:gd name="T47" fmla="*/ 709 h 66"/>
                <a:gd name="T48" fmla="*/ 1716 w 312"/>
                <a:gd name="T49" fmla="*/ 644 h 66"/>
                <a:gd name="T50" fmla="*/ 1792 w 312"/>
                <a:gd name="T51" fmla="*/ 617 h 66"/>
                <a:gd name="T52" fmla="*/ 1857 w 312"/>
                <a:gd name="T53" fmla="*/ 669 h 66"/>
                <a:gd name="T54" fmla="*/ 1929 w 312"/>
                <a:gd name="T55" fmla="*/ 793 h 66"/>
                <a:gd name="T56" fmla="*/ 1998 w 312"/>
                <a:gd name="T57" fmla="*/ 858 h 66"/>
                <a:gd name="T58" fmla="*/ 2061 w 312"/>
                <a:gd name="T59" fmla="*/ 858 h 66"/>
                <a:gd name="T60" fmla="*/ 2143 w 312"/>
                <a:gd name="T61" fmla="*/ 872 h 66"/>
                <a:gd name="T62" fmla="*/ 2202 w 312"/>
                <a:gd name="T63" fmla="*/ 901 h 66"/>
                <a:gd name="T64" fmla="*/ 2279 w 312"/>
                <a:gd name="T65" fmla="*/ 858 h 66"/>
                <a:gd name="T66" fmla="*/ 2350 w 312"/>
                <a:gd name="T67" fmla="*/ 824 h 66"/>
                <a:gd name="T68" fmla="*/ 2412 w 312"/>
                <a:gd name="T69" fmla="*/ 776 h 66"/>
                <a:gd name="T70" fmla="*/ 2486 w 312"/>
                <a:gd name="T71" fmla="*/ 731 h 66"/>
                <a:gd name="T72" fmla="*/ 2562 w 312"/>
                <a:gd name="T73" fmla="*/ 723 h 66"/>
                <a:gd name="T74" fmla="*/ 2627 w 312"/>
                <a:gd name="T75" fmla="*/ 805 h 66"/>
                <a:gd name="T76" fmla="*/ 2699 w 312"/>
                <a:gd name="T77" fmla="*/ 872 h 66"/>
                <a:gd name="T78" fmla="*/ 2763 w 312"/>
                <a:gd name="T79" fmla="*/ 793 h 66"/>
                <a:gd name="T80" fmla="*/ 2831 w 312"/>
                <a:gd name="T81" fmla="*/ 644 h 66"/>
                <a:gd name="T82" fmla="*/ 2911 w 312"/>
                <a:gd name="T83" fmla="*/ 555 h 66"/>
                <a:gd name="T84" fmla="*/ 2978 w 312"/>
                <a:gd name="T85" fmla="*/ 644 h 66"/>
                <a:gd name="T86" fmla="*/ 3047 w 312"/>
                <a:gd name="T87" fmla="*/ 731 h 66"/>
                <a:gd name="T88" fmla="*/ 3120 w 312"/>
                <a:gd name="T89" fmla="*/ 709 h 66"/>
                <a:gd name="T90" fmla="*/ 3182 w 312"/>
                <a:gd name="T91" fmla="*/ 669 h 66"/>
                <a:gd name="T92" fmla="*/ 3261 w 312"/>
                <a:gd name="T93" fmla="*/ 669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66"/>
                <a:gd name="T143" fmla="*/ 312 w 312"/>
                <a:gd name="T144" fmla="*/ 66 h 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66" fill="norm" stroke="1" extrusionOk="0">
                  <a:moveTo>
                    <a:pt x="0" y="4"/>
                  </a:moveTo>
                  <a:lnTo>
                    <a:pt x="4" y="2"/>
                  </a:lnTo>
                  <a:lnTo>
                    <a:pt x="7" y="1"/>
                  </a:lnTo>
                  <a:lnTo>
                    <a:pt x="10" y="0"/>
                  </a:lnTo>
                  <a:lnTo>
                    <a:pt x="14" y="1"/>
                  </a:lnTo>
                  <a:lnTo>
                    <a:pt x="17" y="5"/>
                  </a:lnTo>
                  <a:lnTo>
                    <a:pt x="20" y="9"/>
                  </a:lnTo>
                  <a:lnTo>
                    <a:pt x="24" y="14"/>
                  </a:lnTo>
                  <a:lnTo>
                    <a:pt x="27" y="16"/>
                  </a:lnTo>
                  <a:lnTo>
                    <a:pt x="30" y="17"/>
                  </a:lnTo>
                  <a:lnTo>
                    <a:pt x="34" y="18"/>
                  </a:lnTo>
                  <a:lnTo>
                    <a:pt x="37" y="15"/>
                  </a:lnTo>
                  <a:lnTo>
                    <a:pt x="40" y="14"/>
                  </a:lnTo>
                  <a:lnTo>
                    <a:pt x="44" y="13"/>
                  </a:lnTo>
                  <a:lnTo>
                    <a:pt x="47" y="10"/>
                  </a:lnTo>
                  <a:lnTo>
                    <a:pt x="50" y="9"/>
                  </a:lnTo>
                  <a:lnTo>
                    <a:pt x="54" y="9"/>
                  </a:lnTo>
                  <a:lnTo>
                    <a:pt x="57" y="11"/>
                  </a:lnTo>
                  <a:lnTo>
                    <a:pt x="60" y="13"/>
                  </a:lnTo>
                  <a:lnTo>
                    <a:pt x="64" y="16"/>
                  </a:lnTo>
                  <a:lnTo>
                    <a:pt x="67" y="17"/>
                  </a:lnTo>
                  <a:lnTo>
                    <a:pt x="70" y="19"/>
                  </a:lnTo>
                  <a:lnTo>
                    <a:pt x="74" y="22"/>
                  </a:lnTo>
                  <a:lnTo>
                    <a:pt x="77" y="23"/>
                  </a:lnTo>
                  <a:lnTo>
                    <a:pt x="80" y="24"/>
                  </a:lnTo>
                  <a:lnTo>
                    <a:pt x="83" y="25"/>
                  </a:lnTo>
                  <a:lnTo>
                    <a:pt x="87" y="26"/>
                  </a:lnTo>
                  <a:lnTo>
                    <a:pt x="90" y="28"/>
                  </a:lnTo>
                  <a:lnTo>
                    <a:pt x="93" y="31"/>
                  </a:lnTo>
                  <a:lnTo>
                    <a:pt x="97" y="34"/>
                  </a:lnTo>
                  <a:lnTo>
                    <a:pt x="100" y="35"/>
                  </a:lnTo>
                  <a:lnTo>
                    <a:pt x="103" y="37"/>
                  </a:lnTo>
                  <a:lnTo>
                    <a:pt x="107" y="37"/>
                  </a:lnTo>
                  <a:lnTo>
                    <a:pt x="110" y="40"/>
                  </a:lnTo>
                  <a:lnTo>
                    <a:pt x="113" y="44"/>
                  </a:lnTo>
                  <a:lnTo>
                    <a:pt x="117" y="47"/>
                  </a:lnTo>
                  <a:lnTo>
                    <a:pt x="120" y="51"/>
                  </a:lnTo>
                  <a:lnTo>
                    <a:pt x="123" y="53"/>
                  </a:lnTo>
                  <a:lnTo>
                    <a:pt x="127" y="53"/>
                  </a:lnTo>
                  <a:lnTo>
                    <a:pt x="130" y="53"/>
                  </a:lnTo>
                  <a:lnTo>
                    <a:pt x="133" y="52"/>
                  </a:lnTo>
                  <a:lnTo>
                    <a:pt x="136" y="52"/>
                  </a:lnTo>
                  <a:lnTo>
                    <a:pt x="140" y="54"/>
                  </a:lnTo>
                  <a:lnTo>
                    <a:pt x="143" y="57"/>
                  </a:lnTo>
                  <a:lnTo>
                    <a:pt x="146" y="59"/>
                  </a:lnTo>
                  <a:lnTo>
                    <a:pt x="150" y="58"/>
                  </a:lnTo>
                  <a:lnTo>
                    <a:pt x="153" y="56"/>
                  </a:lnTo>
                  <a:lnTo>
                    <a:pt x="156" y="52"/>
                  </a:lnTo>
                  <a:lnTo>
                    <a:pt x="160" y="50"/>
                  </a:lnTo>
                  <a:lnTo>
                    <a:pt x="163" y="47"/>
                  </a:lnTo>
                  <a:lnTo>
                    <a:pt x="166" y="46"/>
                  </a:lnTo>
                  <a:lnTo>
                    <a:pt x="170" y="45"/>
                  </a:lnTo>
                  <a:lnTo>
                    <a:pt x="173" y="46"/>
                  </a:lnTo>
                  <a:lnTo>
                    <a:pt x="176" y="49"/>
                  </a:lnTo>
                  <a:lnTo>
                    <a:pt x="179" y="54"/>
                  </a:lnTo>
                  <a:lnTo>
                    <a:pt x="183" y="58"/>
                  </a:lnTo>
                  <a:lnTo>
                    <a:pt x="186" y="61"/>
                  </a:lnTo>
                  <a:lnTo>
                    <a:pt x="189" y="63"/>
                  </a:lnTo>
                  <a:lnTo>
                    <a:pt x="193" y="62"/>
                  </a:lnTo>
                  <a:lnTo>
                    <a:pt x="196" y="63"/>
                  </a:lnTo>
                  <a:lnTo>
                    <a:pt x="199" y="64"/>
                  </a:lnTo>
                  <a:lnTo>
                    <a:pt x="203" y="64"/>
                  </a:lnTo>
                  <a:lnTo>
                    <a:pt x="206" y="65"/>
                  </a:lnTo>
                  <a:lnTo>
                    <a:pt x="209" y="66"/>
                  </a:lnTo>
                  <a:lnTo>
                    <a:pt x="213" y="66"/>
                  </a:lnTo>
                  <a:lnTo>
                    <a:pt x="216" y="63"/>
                  </a:lnTo>
                  <a:lnTo>
                    <a:pt x="219" y="62"/>
                  </a:lnTo>
                  <a:lnTo>
                    <a:pt x="223" y="60"/>
                  </a:lnTo>
                  <a:lnTo>
                    <a:pt x="226" y="59"/>
                  </a:lnTo>
                  <a:lnTo>
                    <a:pt x="229" y="57"/>
                  </a:lnTo>
                  <a:lnTo>
                    <a:pt x="233" y="57"/>
                  </a:lnTo>
                  <a:lnTo>
                    <a:pt x="236" y="54"/>
                  </a:lnTo>
                  <a:lnTo>
                    <a:pt x="239" y="53"/>
                  </a:lnTo>
                  <a:lnTo>
                    <a:pt x="243" y="53"/>
                  </a:lnTo>
                  <a:lnTo>
                    <a:pt x="246" y="55"/>
                  </a:lnTo>
                  <a:lnTo>
                    <a:pt x="249" y="59"/>
                  </a:lnTo>
                  <a:lnTo>
                    <a:pt x="252" y="62"/>
                  </a:lnTo>
                  <a:lnTo>
                    <a:pt x="256" y="64"/>
                  </a:lnTo>
                  <a:lnTo>
                    <a:pt x="259" y="62"/>
                  </a:lnTo>
                  <a:lnTo>
                    <a:pt x="262" y="58"/>
                  </a:lnTo>
                  <a:lnTo>
                    <a:pt x="266" y="53"/>
                  </a:lnTo>
                  <a:lnTo>
                    <a:pt x="269" y="47"/>
                  </a:lnTo>
                  <a:lnTo>
                    <a:pt x="272" y="43"/>
                  </a:lnTo>
                  <a:lnTo>
                    <a:pt x="276" y="41"/>
                  </a:lnTo>
                  <a:lnTo>
                    <a:pt x="279" y="42"/>
                  </a:lnTo>
                  <a:lnTo>
                    <a:pt x="282" y="47"/>
                  </a:lnTo>
                  <a:lnTo>
                    <a:pt x="286" y="51"/>
                  </a:lnTo>
                  <a:lnTo>
                    <a:pt x="289" y="54"/>
                  </a:lnTo>
                  <a:lnTo>
                    <a:pt x="292" y="55"/>
                  </a:lnTo>
                  <a:lnTo>
                    <a:pt x="296" y="52"/>
                  </a:lnTo>
                  <a:lnTo>
                    <a:pt x="299" y="50"/>
                  </a:lnTo>
                  <a:lnTo>
                    <a:pt x="302" y="49"/>
                  </a:lnTo>
                  <a:lnTo>
                    <a:pt x="305" y="48"/>
                  </a:lnTo>
                  <a:lnTo>
                    <a:pt x="309" y="49"/>
                  </a:lnTo>
                  <a:lnTo>
                    <a:pt x="312" y="51"/>
                  </a:lnTo>
                </a:path>
              </a:pathLst>
            </a:custGeom>
            <a:noFill/>
            <a:ln w="19050" cap="rnd" cmpd="sng">
              <a:solidFill>
                <a:srgbClr val="FF0000"/>
              </a:solidFill>
              <a:prstDash val="solid"/>
              <a:round/>
              <a:headEnd/>
              <a:tailEnd/>
            </a:ln>
          </p:spPr>
          <p:txBody>
            <a:bodyPr/>
            <a:lstStyle/>
            <a:p>
              <a:pPr>
                <a:defRPr/>
              </a:pPr>
              <a:endParaRPr lang="en-US"/>
            </a:p>
          </p:txBody>
        </p:sp>
        <p:sp>
          <p:nvSpPr>
            <p:cNvPr id="17542" name="Line 27"/>
            <p:cNvSpPr>
              <a:spLocks noChangeAspect="1" noChangeShapeType="1"/>
            </p:cNvSpPr>
            <p:nvPr/>
          </p:nvSpPr>
          <p:spPr bwMode="auto">
            <a:xfrm>
              <a:off x="4622" y="2156"/>
              <a:ext cx="462" cy="2"/>
            </a:xfrm>
            <a:prstGeom prst="line">
              <a:avLst/>
            </a:prstGeom>
            <a:noFill/>
            <a:ln w="4763" cap="rnd">
              <a:solidFill>
                <a:srgbClr val="000000"/>
              </a:solidFill>
              <a:round/>
              <a:headEnd/>
              <a:tailEnd/>
            </a:ln>
          </p:spPr>
          <p:txBody>
            <a:bodyPr/>
            <a:lstStyle/>
            <a:p>
              <a:pPr>
                <a:defRPr/>
              </a:pPr>
              <a:endParaRPr lang="en-US"/>
            </a:p>
          </p:txBody>
        </p:sp>
        <p:sp>
          <p:nvSpPr>
            <p:cNvPr id="17543" name="Rectangle 28"/>
            <p:cNvSpPr>
              <a:spLocks noChangeArrowheads="1" noChangeAspect="1"/>
            </p:cNvSpPr>
            <p:nvPr/>
          </p:nvSpPr>
          <p:spPr bwMode="auto">
            <a:xfrm>
              <a:off x="4823" y="2033"/>
              <a:ext cx="75"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F4</a:t>
              </a:r>
              <a:endParaRPr lang="en-US" sz="800">
                <a:cs typeface="Arial"/>
              </a:endParaRPr>
            </a:p>
          </p:txBody>
        </p:sp>
        <p:sp>
          <p:nvSpPr>
            <p:cNvPr id="17544" name="Freeform 29"/>
            <p:cNvSpPr>
              <a:spLocks noChangeAspect="1"/>
            </p:cNvSpPr>
            <p:nvPr/>
          </p:nvSpPr>
          <p:spPr bwMode="auto">
            <a:xfrm>
              <a:off x="4622" y="2132"/>
              <a:ext cx="462" cy="96"/>
            </a:xfrm>
            <a:custGeom>
              <a:avLst/>
              <a:gdLst>
                <a:gd name="T0" fmla="*/ 28 w 312"/>
                <a:gd name="T1" fmla="*/ 82 h 62"/>
                <a:gd name="T2" fmla="*/ 108 w 312"/>
                <a:gd name="T3" fmla="*/ 167 h 62"/>
                <a:gd name="T4" fmla="*/ 178 w 312"/>
                <a:gd name="T5" fmla="*/ 293 h 62"/>
                <a:gd name="T6" fmla="*/ 241 w 312"/>
                <a:gd name="T7" fmla="*/ 305 h 62"/>
                <a:gd name="T8" fmla="*/ 311 w 312"/>
                <a:gd name="T9" fmla="*/ 231 h 62"/>
                <a:gd name="T10" fmla="*/ 391 w 312"/>
                <a:gd name="T11" fmla="*/ 178 h 62"/>
                <a:gd name="T12" fmla="*/ 458 w 312"/>
                <a:gd name="T13" fmla="*/ 149 h 62"/>
                <a:gd name="T14" fmla="*/ 529 w 312"/>
                <a:gd name="T15" fmla="*/ 96 h 62"/>
                <a:gd name="T16" fmla="*/ 589 w 312"/>
                <a:gd name="T17" fmla="*/ 19 h 62"/>
                <a:gd name="T18" fmla="*/ 662 w 312"/>
                <a:gd name="T19" fmla="*/ 0 h 62"/>
                <a:gd name="T20" fmla="*/ 742 w 312"/>
                <a:gd name="T21" fmla="*/ 45 h 62"/>
                <a:gd name="T22" fmla="*/ 803 w 312"/>
                <a:gd name="T23" fmla="*/ 53 h 62"/>
                <a:gd name="T24" fmla="*/ 872 w 312"/>
                <a:gd name="T25" fmla="*/ 53 h 62"/>
                <a:gd name="T26" fmla="*/ 948 w 312"/>
                <a:gd name="T27" fmla="*/ 127 h 62"/>
                <a:gd name="T28" fmla="*/ 1011 w 312"/>
                <a:gd name="T29" fmla="*/ 223 h 62"/>
                <a:gd name="T30" fmla="*/ 1091 w 312"/>
                <a:gd name="T31" fmla="*/ 324 h 62"/>
                <a:gd name="T32" fmla="*/ 1159 w 312"/>
                <a:gd name="T33" fmla="*/ 427 h 62"/>
                <a:gd name="T34" fmla="*/ 1228 w 312"/>
                <a:gd name="T35" fmla="*/ 472 h 62"/>
                <a:gd name="T36" fmla="*/ 1291 w 312"/>
                <a:gd name="T37" fmla="*/ 621 h 62"/>
                <a:gd name="T38" fmla="*/ 1377 w 312"/>
                <a:gd name="T39" fmla="*/ 783 h 62"/>
                <a:gd name="T40" fmla="*/ 1432 w 312"/>
                <a:gd name="T41" fmla="*/ 777 h 62"/>
                <a:gd name="T42" fmla="*/ 1510 w 312"/>
                <a:gd name="T43" fmla="*/ 757 h 62"/>
                <a:gd name="T44" fmla="*/ 1581 w 312"/>
                <a:gd name="T45" fmla="*/ 777 h 62"/>
                <a:gd name="T46" fmla="*/ 1642 w 312"/>
                <a:gd name="T47" fmla="*/ 827 h 62"/>
                <a:gd name="T48" fmla="*/ 1716 w 312"/>
                <a:gd name="T49" fmla="*/ 839 h 62"/>
                <a:gd name="T50" fmla="*/ 1778 w 312"/>
                <a:gd name="T51" fmla="*/ 777 h 62"/>
                <a:gd name="T52" fmla="*/ 1857 w 312"/>
                <a:gd name="T53" fmla="*/ 683 h 62"/>
                <a:gd name="T54" fmla="*/ 1929 w 312"/>
                <a:gd name="T55" fmla="*/ 554 h 62"/>
                <a:gd name="T56" fmla="*/ 1998 w 312"/>
                <a:gd name="T57" fmla="*/ 506 h 62"/>
                <a:gd name="T58" fmla="*/ 2061 w 312"/>
                <a:gd name="T59" fmla="*/ 604 h 62"/>
                <a:gd name="T60" fmla="*/ 2143 w 312"/>
                <a:gd name="T61" fmla="*/ 683 h 62"/>
                <a:gd name="T62" fmla="*/ 2202 w 312"/>
                <a:gd name="T63" fmla="*/ 720 h 62"/>
                <a:gd name="T64" fmla="*/ 2279 w 312"/>
                <a:gd name="T65" fmla="*/ 703 h 62"/>
                <a:gd name="T66" fmla="*/ 2350 w 312"/>
                <a:gd name="T67" fmla="*/ 720 h 62"/>
                <a:gd name="T68" fmla="*/ 2412 w 312"/>
                <a:gd name="T69" fmla="*/ 757 h 62"/>
                <a:gd name="T70" fmla="*/ 2486 w 312"/>
                <a:gd name="T71" fmla="*/ 731 h 62"/>
                <a:gd name="T72" fmla="*/ 2562 w 312"/>
                <a:gd name="T73" fmla="*/ 678 h 62"/>
                <a:gd name="T74" fmla="*/ 2627 w 312"/>
                <a:gd name="T75" fmla="*/ 650 h 62"/>
                <a:gd name="T76" fmla="*/ 2699 w 312"/>
                <a:gd name="T77" fmla="*/ 621 h 62"/>
                <a:gd name="T78" fmla="*/ 2769 w 312"/>
                <a:gd name="T79" fmla="*/ 630 h 62"/>
                <a:gd name="T80" fmla="*/ 2831 w 312"/>
                <a:gd name="T81" fmla="*/ 630 h 62"/>
                <a:gd name="T82" fmla="*/ 2911 w 312"/>
                <a:gd name="T83" fmla="*/ 554 h 62"/>
                <a:gd name="T84" fmla="*/ 2978 w 312"/>
                <a:gd name="T85" fmla="*/ 454 h 62"/>
                <a:gd name="T86" fmla="*/ 3047 w 312"/>
                <a:gd name="T87" fmla="*/ 386 h 62"/>
                <a:gd name="T88" fmla="*/ 3120 w 312"/>
                <a:gd name="T89" fmla="*/ 375 h 62"/>
                <a:gd name="T90" fmla="*/ 3182 w 312"/>
                <a:gd name="T91" fmla="*/ 454 h 62"/>
                <a:gd name="T92" fmla="*/ 3261 w 312"/>
                <a:gd name="T93" fmla="*/ 482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62"/>
                <a:gd name="T143" fmla="*/ 312 w 312"/>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62" fill="norm" stroke="1" extrusionOk="0">
                  <a:moveTo>
                    <a:pt x="0" y="9"/>
                  </a:moveTo>
                  <a:lnTo>
                    <a:pt x="3" y="6"/>
                  </a:lnTo>
                  <a:lnTo>
                    <a:pt x="7" y="7"/>
                  </a:lnTo>
                  <a:lnTo>
                    <a:pt x="10" y="12"/>
                  </a:lnTo>
                  <a:lnTo>
                    <a:pt x="13" y="16"/>
                  </a:lnTo>
                  <a:lnTo>
                    <a:pt x="17" y="21"/>
                  </a:lnTo>
                  <a:lnTo>
                    <a:pt x="20" y="23"/>
                  </a:lnTo>
                  <a:lnTo>
                    <a:pt x="23" y="22"/>
                  </a:lnTo>
                  <a:lnTo>
                    <a:pt x="27" y="20"/>
                  </a:lnTo>
                  <a:lnTo>
                    <a:pt x="30" y="17"/>
                  </a:lnTo>
                  <a:lnTo>
                    <a:pt x="33" y="15"/>
                  </a:lnTo>
                  <a:lnTo>
                    <a:pt x="37" y="13"/>
                  </a:lnTo>
                  <a:lnTo>
                    <a:pt x="40" y="12"/>
                  </a:lnTo>
                  <a:lnTo>
                    <a:pt x="43" y="11"/>
                  </a:lnTo>
                  <a:lnTo>
                    <a:pt x="47" y="9"/>
                  </a:lnTo>
                  <a:lnTo>
                    <a:pt x="50" y="7"/>
                  </a:lnTo>
                  <a:lnTo>
                    <a:pt x="53" y="4"/>
                  </a:lnTo>
                  <a:lnTo>
                    <a:pt x="56" y="1"/>
                  </a:lnTo>
                  <a:lnTo>
                    <a:pt x="60" y="0"/>
                  </a:lnTo>
                  <a:lnTo>
                    <a:pt x="63" y="0"/>
                  </a:lnTo>
                  <a:lnTo>
                    <a:pt x="67" y="1"/>
                  </a:lnTo>
                  <a:lnTo>
                    <a:pt x="70" y="3"/>
                  </a:lnTo>
                  <a:lnTo>
                    <a:pt x="73" y="4"/>
                  </a:lnTo>
                  <a:lnTo>
                    <a:pt x="76" y="4"/>
                  </a:lnTo>
                  <a:lnTo>
                    <a:pt x="80" y="4"/>
                  </a:lnTo>
                  <a:lnTo>
                    <a:pt x="83" y="4"/>
                  </a:lnTo>
                  <a:lnTo>
                    <a:pt x="86" y="6"/>
                  </a:lnTo>
                  <a:lnTo>
                    <a:pt x="90" y="9"/>
                  </a:lnTo>
                  <a:lnTo>
                    <a:pt x="93" y="12"/>
                  </a:lnTo>
                  <a:lnTo>
                    <a:pt x="96" y="16"/>
                  </a:lnTo>
                  <a:lnTo>
                    <a:pt x="100" y="19"/>
                  </a:lnTo>
                  <a:lnTo>
                    <a:pt x="103" y="23"/>
                  </a:lnTo>
                  <a:lnTo>
                    <a:pt x="106" y="28"/>
                  </a:lnTo>
                  <a:lnTo>
                    <a:pt x="110" y="31"/>
                  </a:lnTo>
                  <a:lnTo>
                    <a:pt x="113" y="32"/>
                  </a:lnTo>
                  <a:lnTo>
                    <a:pt x="116" y="34"/>
                  </a:lnTo>
                  <a:lnTo>
                    <a:pt x="120" y="39"/>
                  </a:lnTo>
                  <a:lnTo>
                    <a:pt x="123" y="45"/>
                  </a:lnTo>
                  <a:lnTo>
                    <a:pt x="126" y="52"/>
                  </a:lnTo>
                  <a:lnTo>
                    <a:pt x="130" y="57"/>
                  </a:lnTo>
                  <a:lnTo>
                    <a:pt x="133" y="58"/>
                  </a:lnTo>
                  <a:lnTo>
                    <a:pt x="136" y="56"/>
                  </a:lnTo>
                  <a:lnTo>
                    <a:pt x="140" y="55"/>
                  </a:lnTo>
                  <a:lnTo>
                    <a:pt x="143" y="55"/>
                  </a:lnTo>
                  <a:lnTo>
                    <a:pt x="146" y="54"/>
                  </a:lnTo>
                  <a:lnTo>
                    <a:pt x="150" y="56"/>
                  </a:lnTo>
                  <a:lnTo>
                    <a:pt x="153" y="59"/>
                  </a:lnTo>
                  <a:lnTo>
                    <a:pt x="156" y="60"/>
                  </a:lnTo>
                  <a:lnTo>
                    <a:pt x="159" y="62"/>
                  </a:lnTo>
                  <a:lnTo>
                    <a:pt x="163" y="61"/>
                  </a:lnTo>
                  <a:lnTo>
                    <a:pt x="166" y="59"/>
                  </a:lnTo>
                  <a:lnTo>
                    <a:pt x="169" y="56"/>
                  </a:lnTo>
                  <a:lnTo>
                    <a:pt x="173" y="53"/>
                  </a:lnTo>
                  <a:lnTo>
                    <a:pt x="176" y="50"/>
                  </a:lnTo>
                  <a:lnTo>
                    <a:pt x="180" y="45"/>
                  </a:lnTo>
                  <a:lnTo>
                    <a:pt x="183" y="40"/>
                  </a:lnTo>
                  <a:lnTo>
                    <a:pt x="186" y="36"/>
                  </a:lnTo>
                  <a:lnTo>
                    <a:pt x="189" y="37"/>
                  </a:lnTo>
                  <a:lnTo>
                    <a:pt x="193" y="40"/>
                  </a:lnTo>
                  <a:lnTo>
                    <a:pt x="196" y="44"/>
                  </a:lnTo>
                  <a:lnTo>
                    <a:pt x="199" y="48"/>
                  </a:lnTo>
                  <a:lnTo>
                    <a:pt x="203" y="50"/>
                  </a:lnTo>
                  <a:lnTo>
                    <a:pt x="206" y="52"/>
                  </a:lnTo>
                  <a:lnTo>
                    <a:pt x="209" y="52"/>
                  </a:lnTo>
                  <a:lnTo>
                    <a:pt x="213" y="51"/>
                  </a:lnTo>
                  <a:lnTo>
                    <a:pt x="216" y="51"/>
                  </a:lnTo>
                  <a:lnTo>
                    <a:pt x="219" y="51"/>
                  </a:lnTo>
                  <a:lnTo>
                    <a:pt x="223" y="52"/>
                  </a:lnTo>
                  <a:lnTo>
                    <a:pt x="226" y="53"/>
                  </a:lnTo>
                  <a:lnTo>
                    <a:pt x="229" y="55"/>
                  </a:lnTo>
                  <a:lnTo>
                    <a:pt x="233" y="54"/>
                  </a:lnTo>
                  <a:lnTo>
                    <a:pt x="236" y="53"/>
                  </a:lnTo>
                  <a:lnTo>
                    <a:pt x="239" y="52"/>
                  </a:lnTo>
                  <a:lnTo>
                    <a:pt x="243" y="49"/>
                  </a:lnTo>
                  <a:lnTo>
                    <a:pt x="246" y="48"/>
                  </a:lnTo>
                  <a:lnTo>
                    <a:pt x="249" y="47"/>
                  </a:lnTo>
                  <a:lnTo>
                    <a:pt x="252" y="45"/>
                  </a:lnTo>
                  <a:lnTo>
                    <a:pt x="256" y="45"/>
                  </a:lnTo>
                  <a:lnTo>
                    <a:pt x="259" y="46"/>
                  </a:lnTo>
                  <a:lnTo>
                    <a:pt x="263" y="46"/>
                  </a:lnTo>
                  <a:lnTo>
                    <a:pt x="266" y="47"/>
                  </a:lnTo>
                  <a:lnTo>
                    <a:pt x="269" y="46"/>
                  </a:lnTo>
                  <a:lnTo>
                    <a:pt x="272" y="44"/>
                  </a:lnTo>
                  <a:lnTo>
                    <a:pt x="276" y="40"/>
                  </a:lnTo>
                  <a:lnTo>
                    <a:pt x="279" y="37"/>
                  </a:lnTo>
                  <a:lnTo>
                    <a:pt x="282" y="33"/>
                  </a:lnTo>
                  <a:lnTo>
                    <a:pt x="286" y="30"/>
                  </a:lnTo>
                  <a:lnTo>
                    <a:pt x="289" y="28"/>
                  </a:lnTo>
                  <a:lnTo>
                    <a:pt x="292" y="27"/>
                  </a:lnTo>
                  <a:lnTo>
                    <a:pt x="296" y="27"/>
                  </a:lnTo>
                  <a:lnTo>
                    <a:pt x="299" y="30"/>
                  </a:lnTo>
                  <a:lnTo>
                    <a:pt x="302" y="33"/>
                  </a:lnTo>
                  <a:lnTo>
                    <a:pt x="306" y="34"/>
                  </a:lnTo>
                  <a:lnTo>
                    <a:pt x="309" y="35"/>
                  </a:lnTo>
                  <a:lnTo>
                    <a:pt x="312" y="35"/>
                  </a:lnTo>
                </a:path>
              </a:pathLst>
            </a:custGeom>
            <a:noFill/>
            <a:ln w="19050" cap="rnd" cmpd="sng">
              <a:solidFill>
                <a:srgbClr val="FF0000"/>
              </a:solidFill>
              <a:prstDash val="solid"/>
              <a:round/>
              <a:headEnd/>
              <a:tailEnd/>
            </a:ln>
          </p:spPr>
          <p:txBody>
            <a:bodyPr/>
            <a:lstStyle/>
            <a:p>
              <a:pPr>
                <a:defRPr/>
              </a:pPr>
              <a:endParaRPr lang="en-US"/>
            </a:p>
          </p:txBody>
        </p:sp>
        <p:sp>
          <p:nvSpPr>
            <p:cNvPr id="17545" name="Line 30"/>
            <p:cNvSpPr>
              <a:spLocks noChangeAspect="1" noChangeShapeType="1"/>
            </p:cNvSpPr>
            <p:nvPr/>
          </p:nvSpPr>
          <p:spPr bwMode="auto">
            <a:xfrm>
              <a:off x="3930" y="2526"/>
              <a:ext cx="462" cy="1"/>
            </a:xfrm>
            <a:prstGeom prst="line">
              <a:avLst/>
            </a:prstGeom>
            <a:noFill/>
            <a:ln w="4763" cap="rnd">
              <a:solidFill>
                <a:srgbClr val="000000"/>
              </a:solidFill>
              <a:round/>
              <a:headEnd/>
              <a:tailEnd/>
            </a:ln>
          </p:spPr>
          <p:txBody>
            <a:bodyPr/>
            <a:lstStyle/>
            <a:p>
              <a:pPr>
                <a:defRPr/>
              </a:pPr>
              <a:endParaRPr lang="en-US"/>
            </a:p>
          </p:txBody>
        </p:sp>
        <p:sp>
          <p:nvSpPr>
            <p:cNvPr id="17546" name="Rectangle 31"/>
            <p:cNvSpPr>
              <a:spLocks noChangeArrowheads="1" noChangeAspect="1"/>
            </p:cNvSpPr>
            <p:nvPr/>
          </p:nvSpPr>
          <p:spPr bwMode="auto">
            <a:xfrm>
              <a:off x="4128" y="2401"/>
              <a:ext cx="81"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C3</a:t>
              </a:r>
              <a:endParaRPr lang="en-US" sz="800">
                <a:cs typeface="Arial"/>
              </a:endParaRPr>
            </a:p>
          </p:txBody>
        </p:sp>
        <p:sp>
          <p:nvSpPr>
            <p:cNvPr id="17547" name="Freeform 32"/>
            <p:cNvSpPr>
              <a:spLocks noChangeAspect="1"/>
            </p:cNvSpPr>
            <p:nvPr/>
          </p:nvSpPr>
          <p:spPr bwMode="auto">
            <a:xfrm>
              <a:off x="3930" y="2512"/>
              <a:ext cx="462" cy="95"/>
            </a:xfrm>
            <a:custGeom>
              <a:avLst/>
              <a:gdLst>
                <a:gd name="T0" fmla="*/ 41 w 312"/>
                <a:gd name="T1" fmla="*/ 30 h 61"/>
                <a:gd name="T2" fmla="*/ 108 w 312"/>
                <a:gd name="T3" fmla="*/ 19 h 61"/>
                <a:gd name="T4" fmla="*/ 178 w 312"/>
                <a:gd name="T5" fmla="*/ 83 h 61"/>
                <a:gd name="T6" fmla="*/ 241 w 312"/>
                <a:gd name="T7" fmla="*/ 210 h 61"/>
                <a:gd name="T8" fmla="*/ 311 w 312"/>
                <a:gd name="T9" fmla="*/ 299 h 61"/>
                <a:gd name="T10" fmla="*/ 391 w 312"/>
                <a:gd name="T11" fmla="*/ 283 h 61"/>
                <a:gd name="T12" fmla="*/ 458 w 312"/>
                <a:gd name="T13" fmla="*/ 235 h 61"/>
                <a:gd name="T14" fmla="*/ 529 w 312"/>
                <a:gd name="T15" fmla="*/ 201 h 61"/>
                <a:gd name="T16" fmla="*/ 597 w 312"/>
                <a:gd name="T17" fmla="*/ 260 h 61"/>
                <a:gd name="T18" fmla="*/ 662 w 312"/>
                <a:gd name="T19" fmla="*/ 340 h 61"/>
                <a:gd name="T20" fmla="*/ 742 w 312"/>
                <a:gd name="T21" fmla="*/ 382 h 61"/>
                <a:gd name="T22" fmla="*/ 803 w 312"/>
                <a:gd name="T23" fmla="*/ 487 h 61"/>
                <a:gd name="T24" fmla="*/ 872 w 312"/>
                <a:gd name="T25" fmla="*/ 487 h 61"/>
                <a:gd name="T26" fmla="*/ 948 w 312"/>
                <a:gd name="T27" fmla="*/ 413 h 61"/>
                <a:gd name="T28" fmla="*/ 1011 w 312"/>
                <a:gd name="T29" fmla="*/ 382 h 61"/>
                <a:gd name="T30" fmla="*/ 1091 w 312"/>
                <a:gd name="T31" fmla="*/ 358 h 61"/>
                <a:gd name="T32" fmla="*/ 1142 w 312"/>
                <a:gd name="T33" fmla="*/ 366 h 61"/>
                <a:gd name="T34" fmla="*/ 1228 w 312"/>
                <a:gd name="T35" fmla="*/ 487 h 61"/>
                <a:gd name="T36" fmla="*/ 1291 w 312"/>
                <a:gd name="T37" fmla="*/ 589 h 61"/>
                <a:gd name="T38" fmla="*/ 1359 w 312"/>
                <a:gd name="T39" fmla="*/ 589 h 61"/>
                <a:gd name="T40" fmla="*/ 1432 w 312"/>
                <a:gd name="T41" fmla="*/ 595 h 61"/>
                <a:gd name="T42" fmla="*/ 1510 w 312"/>
                <a:gd name="T43" fmla="*/ 696 h 61"/>
                <a:gd name="T44" fmla="*/ 1573 w 312"/>
                <a:gd name="T45" fmla="*/ 726 h 61"/>
                <a:gd name="T46" fmla="*/ 1642 w 312"/>
                <a:gd name="T47" fmla="*/ 710 h 61"/>
                <a:gd name="T48" fmla="*/ 1716 w 312"/>
                <a:gd name="T49" fmla="*/ 687 h 61"/>
                <a:gd name="T50" fmla="*/ 1778 w 312"/>
                <a:gd name="T51" fmla="*/ 671 h 61"/>
                <a:gd name="T52" fmla="*/ 1857 w 312"/>
                <a:gd name="T53" fmla="*/ 696 h 61"/>
                <a:gd name="T54" fmla="*/ 1929 w 312"/>
                <a:gd name="T55" fmla="*/ 815 h 61"/>
                <a:gd name="T56" fmla="*/ 1998 w 312"/>
                <a:gd name="T57" fmla="*/ 869 h 61"/>
                <a:gd name="T58" fmla="*/ 2061 w 312"/>
                <a:gd name="T59" fmla="*/ 825 h 61"/>
                <a:gd name="T60" fmla="*/ 2129 w 312"/>
                <a:gd name="T61" fmla="*/ 788 h 61"/>
                <a:gd name="T62" fmla="*/ 2202 w 312"/>
                <a:gd name="T63" fmla="*/ 771 h 61"/>
                <a:gd name="T64" fmla="*/ 2279 w 312"/>
                <a:gd name="T65" fmla="*/ 696 h 61"/>
                <a:gd name="T66" fmla="*/ 2341 w 312"/>
                <a:gd name="T67" fmla="*/ 589 h 61"/>
                <a:gd name="T68" fmla="*/ 2412 w 312"/>
                <a:gd name="T69" fmla="*/ 530 h 61"/>
                <a:gd name="T70" fmla="*/ 2477 w 312"/>
                <a:gd name="T71" fmla="*/ 487 h 61"/>
                <a:gd name="T72" fmla="*/ 2548 w 312"/>
                <a:gd name="T73" fmla="*/ 431 h 61"/>
                <a:gd name="T74" fmla="*/ 2627 w 312"/>
                <a:gd name="T75" fmla="*/ 431 h 61"/>
                <a:gd name="T76" fmla="*/ 2692 w 312"/>
                <a:gd name="T77" fmla="*/ 509 h 61"/>
                <a:gd name="T78" fmla="*/ 2763 w 312"/>
                <a:gd name="T79" fmla="*/ 487 h 61"/>
                <a:gd name="T80" fmla="*/ 2831 w 312"/>
                <a:gd name="T81" fmla="*/ 382 h 61"/>
                <a:gd name="T82" fmla="*/ 2899 w 312"/>
                <a:gd name="T83" fmla="*/ 340 h 61"/>
                <a:gd name="T84" fmla="*/ 2978 w 312"/>
                <a:gd name="T85" fmla="*/ 441 h 61"/>
                <a:gd name="T86" fmla="*/ 3047 w 312"/>
                <a:gd name="T87" fmla="*/ 506 h 61"/>
                <a:gd name="T88" fmla="*/ 3111 w 312"/>
                <a:gd name="T89" fmla="*/ 466 h 61"/>
                <a:gd name="T90" fmla="*/ 3182 w 312"/>
                <a:gd name="T91" fmla="*/ 441 h 61"/>
                <a:gd name="T92" fmla="*/ 3247 w 312"/>
                <a:gd name="T93" fmla="*/ 466 h 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61"/>
                <a:gd name="T143" fmla="*/ 312 w 312"/>
                <a:gd name="T144" fmla="*/ 61 h 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61" fill="norm" stroke="1" extrusionOk="0">
                  <a:moveTo>
                    <a:pt x="0" y="2"/>
                  </a:moveTo>
                  <a:lnTo>
                    <a:pt x="4" y="2"/>
                  </a:lnTo>
                  <a:lnTo>
                    <a:pt x="7" y="0"/>
                  </a:lnTo>
                  <a:lnTo>
                    <a:pt x="10" y="1"/>
                  </a:lnTo>
                  <a:lnTo>
                    <a:pt x="14" y="1"/>
                  </a:lnTo>
                  <a:lnTo>
                    <a:pt x="17" y="6"/>
                  </a:lnTo>
                  <a:lnTo>
                    <a:pt x="20" y="11"/>
                  </a:lnTo>
                  <a:lnTo>
                    <a:pt x="23" y="15"/>
                  </a:lnTo>
                  <a:lnTo>
                    <a:pt x="27" y="18"/>
                  </a:lnTo>
                  <a:lnTo>
                    <a:pt x="30" y="21"/>
                  </a:lnTo>
                  <a:lnTo>
                    <a:pt x="33" y="23"/>
                  </a:lnTo>
                  <a:lnTo>
                    <a:pt x="37" y="20"/>
                  </a:lnTo>
                  <a:lnTo>
                    <a:pt x="40" y="20"/>
                  </a:lnTo>
                  <a:lnTo>
                    <a:pt x="43" y="17"/>
                  </a:lnTo>
                  <a:lnTo>
                    <a:pt x="47" y="14"/>
                  </a:lnTo>
                  <a:lnTo>
                    <a:pt x="50" y="14"/>
                  </a:lnTo>
                  <a:lnTo>
                    <a:pt x="53" y="15"/>
                  </a:lnTo>
                  <a:lnTo>
                    <a:pt x="57" y="18"/>
                  </a:lnTo>
                  <a:lnTo>
                    <a:pt x="60" y="21"/>
                  </a:lnTo>
                  <a:lnTo>
                    <a:pt x="63" y="24"/>
                  </a:lnTo>
                  <a:lnTo>
                    <a:pt x="66" y="25"/>
                  </a:lnTo>
                  <a:lnTo>
                    <a:pt x="70" y="27"/>
                  </a:lnTo>
                  <a:lnTo>
                    <a:pt x="73" y="31"/>
                  </a:lnTo>
                  <a:lnTo>
                    <a:pt x="76" y="34"/>
                  </a:lnTo>
                  <a:lnTo>
                    <a:pt x="80" y="36"/>
                  </a:lnTo>
                  <a:lnTo>
                    <a:pt x="83" y="34"/>
                  </a:lnTo>
                  <a:lnTo>
                    <a:pt x="86" y="31"/>
                  </a:lnTo>
                  <a:lnTo>
                    <a:pt x="90" y="29"/>
                  </a:lnTo>
                  <a:lnTo>
                    <a:pt x="93" y="28"/>
                  </a:lnTo>
                  <a:lnTo>
                    <a:pt x="96" y="27"/>
                  </a:lnTo>
                  <a:lnTo>
                    <a:pt x="100" y="26"/>
                  </a:lnTo>
                  <a:lnTo>
                    <a:pt x="103" y="25"/>
                  </a:lnTo>
                  <a:lnTo>
                    <a:pt x="106" y="25"/>
                  </a:lnTo>
                  <a:lnTo>
                    <a:pt x="109" y="26"/>
                  </a:lnTo>
                  <a:lnTo>
                    <a:pt x="113" y="30"/>
                  </a:lnTo>
                  <a:lnTo>
                    <a:pt x="116" y="34"/>
                  </a:lnTo>
                  <a:lnTo>
                    <a:pt x="119" y="39"/>
                  </a:lnTo>
                  <a:lnTo>
                    <a:pt x="123" y="41"/>
                  </a:lnTo>
                  <a:lnTo>
                    <a:pt x="126" y="42"/>
                  </a:lnTo>
                  <a:lnTo>
                    <a:pt x="129" y="41"/>
                  </a:lnTo>
                  <a:lnTo>
                    <a:pt x="133" y="41"/>
                  </a:lnTo>
                  <a:lnTo>
                    <a:pt x="136" y="42"/>
                  </a:lnTo>
                  <a:lnTo>
                    <a:pt x="139" y="46"/>
                  </a:lnTo>
                  <a:lnTo>
                    <a:pt x="143" y="49"/>
                  </a:lnTo>
                  <a:lnTo>
                    <a:pt x="146" y="52"/>
                  </a:lnTo>
                  <a:lnTo>
                    <a:pt x="149" y="51"/>
                  </a:lnTo>
                  <a:lnTo>
                    <a:pt x="152" y="51"/>
                  </a:lnTo>
                  <a:lnTo>
                    <a:pt x="156" y="50"/>
                  </a:lnTo>
                  <a:lnTo>
                    <a:pt x="159" y="49"/>
                  </a:lnTo>
                  <a:lnTo>
                    <a:pt x="163" y="48"/>
                  </a:lnTo>
                  <a:lnTo>
                    <a:pt x="166" y="48"/>
                  </a:lnTo>
                  <a:lnTo>
                    <a:pt x="169" y="47"/>
                  </a:lnTo>
                  <a:lnTo>
                    <a:pt x="172" y="47"/>
                  </a:lnTo>
                  <a:lnTo>
                    <a:pt x="176" y="49"/>
                  </a:lnTo>
                  <a:lnTo>
                    <a:pt x="179" y="54"/>
                  </a:lnTo>
                  <a:lnTo>
                    <a:pt x="183" y="57"/>
                  </a:lnTo>
                  <a:lnTo>
                    <a:pt x="186" y="60"/>
                  </a:lnTo>
                  <a:lnTo>
                    <a:pt x="189" y="61"/>
                  </a:lnTo>
                  <a:lnTo>
                    <a:pt x="192" y="59"/>
                  </a:lnTo>
                  <a:lnTo>
                    <a:pt x="196" y="58"/>
                  </a:lnTo>
                  <a:lnTo>
                    <a:pt x="199" y="57"/>
                  </a:lnTo>
                  <a:lnTo>
                    <a:pt x="202" y="55"/>
                  </a:lnTo>
                  <a:lnTo>
                    <a:pt x="206" y="54"/>
                  </a:lnTo>
                  <a:lnTo>
                    <a:pt x="209" y="54"/>
                  </a:lnTo>
                  <a:lnTo>
                    <a:pt x="212" y="52"/>
                  </a:lnTo>
                  <a:lnTo>
                    <a:pt x="216" y="49"/>
                  </a:lnTo>
                  <a:lnTo>
                    <a:pt x="219" y="46"/>
                  </a:lnTo>
                  <a:lnTo>
                    <a:pt x="222" y="41"/>
                  </a:lnTo>
                  <a:lnTo>
                    <a:pt x="226" y="39"/>
                  </a:lnTo>
                  <a:lnTo>
                    <a:pt x="229" y="37"/>
                  </a:lnTo>
                  <a:lnTo>
                    <a:pt x="232" y="36"/>
                  </a:lnTo>
                  <a:lnTo>
                    <a:pt x="235" y="34"/>
                  </a:lnTo>
                  <a:lnTo>
                    <a:pt x="239" y="32"/>
                  </a:lnTo>
                  <a:lnTo>
                    <a:pt x="242" y="30"/>
                  </a:lnTo>
                  <a:lnTo>
                    <a:pt x="245" y="29"/>
                  </a:lnTo>
                  <a:lnTo>
                    <a:pt x="249" y="30"/>
                  </a:lnTo>
                  <a:lnTo>
                    <a:pt x="252" y="33"/>
                  </a:lnTo>
                  <a:lnTo>
                    <a:pt x="255" y="36"/>
                  </a:lnTo>
                  <a:lnTo>
                    <a:pt x="259" y="36"/>
                  </a:lnTo>
                  <a:lnTo>
                    <a:pt x="262" y="34"/>
                  </a:lnTo>
                  <a:lnTo>
                    <a:pt x="265" y="31"/>
                  </a:lnTo>
                  <a:lnTo>
                    <a:pt x="269" y="27"/>
                  </a:lnTo>
                  <a:lnTo>
                    <a:pt x="272" y="25"/>
                  </a:lnTo>
                  <a:lnTo>
                    <a:pt x="275" y="24"/>
                  </a:lnTo>
                  <a:lnTo>
                    <a:pt x="278" y="27"/>
                  </a:lnTo>
                  <a:lnTo>
                    <a:pt x="282" y="31"/>
                  </a:lnTo>
                  <a:lnTo>
                    <a:pt x="285" y="33"/>
                  </a:lnTo>
                  <a:lnTo>
                    <a:pt x="289" y="35"/>
                  </a:lnTo>
                  <a:lnTo>
                    <a:pt x="292" y="36"/>
                  </a:lnTo>
                  <a:lnTo>
                    <a:pt x="295" y="33"/>
                  </a:lnTo>
                  <a:lnTo>
                    <a:pt x="298" y="31"/>
                  </a:lnTo>
                  <a:lnTo>
                    <a:pt x="302" y="31"/>
                  </a:lnTo>
                  <a:lnTo>
                    <a:pt x="305" y="31"/>
                  </a:lnTo>
                  <a:lnTo>
                    <a:pt x="308" y="33"/>
                  </a:lnTo>
                  <a:lnTo>
                    <a:pt x="312" y="36"/>
                  </a:lnTo>
                </a:path>
              </a:pathLst>
            </a:custGeom>
            <a:noFill/>
            <a:ln w="19050" cap="rnd" cmpd="sng">
              <a:solidFill>
                <a:srgbClr val="FF0000"/>
              </a:solidFill>
              <a:prstDash val="solid"/>
              <a:round/>
              <a:headEnd/>
              <a:tailEnd/>
            </a:ln>
          </p:spPr>
          <p:txBody>
            <a:bodyPr/>
            <a:lstStyle/>
            <a:p>
              <a:pPr>
                <a:defRPr/>
              </a:pPr>
              <a:endParaRPr lang="en-US"/>
            </a:p>
          </p:txBody>
        </p:sp>
        <p:sp>
          <p:nvSpPr>
            <p:cNvPr id="17548" name="Line 33"/>
            <p:cNvSpPr>
              <a:spLocks noChangeAspect="1" noChangeShapeType="1"/>
            </p:cNvSpPr>
            <p:nvPr/>
          </p:nvSpPr>
          <p:spPr bwMode="auto">
            <a:xfrm>
              <a:off x="4676" y="2526"/>
              <a:ext cx="463" cy="1"/>
            </a:xfrm>
            <a:prstGeom prst="line">
              <a:avLst/>
            </a:prstGeom>
            <a:noFill/>
            <a:ln w="4763" cap="rnd">
              <a:solidFill>
                <a:srgbClr val="000000"/>
              </a:solidFill>
              <a:round/>
              <a:headEnd/>
              <a:tailEnd/>
            </a:ln>
          </p:spPr>
          <p:txBody>
            <a:bodyPr/>
            <a:lstStyle/>
            <a:p>
              <a:pPr>
                <a:defRPr/>
              </a:pPr>
              <a:endParaRPr lang="en-US"/>
            </a:p>
          </p:txBody>
        </p:sp>
        <p:sp>
          <p:nvSpPr>
            <p:cNvPr id="17549" name="Rectangle 34"/>
            <p:cNvSpPr>
              <a:spLocks noChangeArrowheads="1" noChangeAspect="1"/>
            </p:cNvSpPr>
            <p:nvPr/>
          </p:nvSpPr>
          <p:spPr bwMode="auto">
            <a:xfrm>
              <a:off x="4874" y="2401"/>
              <a:ext cx="82"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C4</a:t>
              </a:r>
              <a:endParaRPr lang="en-US" sz="800">
                <a:cs typeface="Arial"/>
              </a:endParaRPr>
            </a:p>
          </p:txBody>
        </p:sp>
        <p:sp>
          <p:nvSpPr>
            <p:cNvPr id="17550" name="Freeform 35"/>
            <p:cNvSpPr>
              <a:spLocks noChangeAspect="1"/>
            </p:cNvSpPr>
            <p:nvPr/>
          </p:nvSpPr>
          <p:spPr bwMode="auto">
            <a:xfrm>
              <a:off x="4676" y="2511"/>
              <a:ext cx="463" cy="58"/>
            </a:xfrm>
            <a:custGeom>
              <a:avLst/>
              <a:gdLst>
                <a:gd name="T0" fmla="*/ 41 w 313"/>
                <a:gd name="T1" fmla="*/ 77 h 37"/>
                <a:gd name="T2" fmla="*/ 107 w 313"/>
                <a:gd name="T3" fmla="*/ 130 h 37"/>
                <a:gd name="T4" fmla="*/ 178 w 313"/>
                <a:gd name="T5" fmla="*/ 190 h 37"/>
                <a:gd name="T6" fmla="*/ 251 w 313"/>
                <a:gd name="T7" fmla="*/ 161 h 37"/>
                <a:gd name="T8" fmla="*/ 311 w 313"/>
                <a:gd name="T9" fmla="*/ 121 h 37"/>
                <a:gd name="T10" fmla="*/ 389 w 313"/>
                <a:gd name="T11" fmla="*/ 77 h 37"/>
                <a:gd name="T12" fmla="*/ 460 w 313"/>
                <a:gd name="T13" fmla="*/ 77 h 37"/>
                <a:gd name="T14" fmla="*/ 521 w 313"/>
                <a:gd name="T15" fmla="*/ 77 h 37"/>
                <a:gd name="T16" fmla="*/ 593 w 313"/>
                <a:gd name="T17" fmla="*/ 31 h 37"/>
                <a:gd name="T18" fmla="*/ 661 w 313"/>
                <a:gd name="T19" fmla="*/ 20 h 37"/>
                <a:gd name="T20" fmla="*/ 738 w 313"/>
                <a:gd name="T21" fmla="*/ 31 h 37"/>
                <a:gd name="T22" fmla="*/ 809 w 313"/>
                <a:gd name="T23" fmla="*/ 31 h 37"/>
                <a:gd name="T24" fmla="*/ 871 w 313"/>
                <a:gd name="T25" fmla="*/ 49 h 37"/>
                <a:gd name="T26" fmla="*/ 941 w 313"/>
                <a:gd name="T27" fmla="*/ 121 h 37"/>
                <a:gd name="T28" fmla="*/ 1015 w 313"/>
                <a:gd name="T29" fmla="*/ 230 h 37"/>
                <a:gd name="T30" fmla="*/ 1078 w 313"/>
                <a:gd name="T31" fmla="*/ 317 h 37"/>
                <a:gd name="T32" fmla="*/ 1154 w 313"/>
                <a:gd name="T33" fmla="*/ 386 h 37"/>
                <a:gd name="T34" fmla="*/ 1228 w 313"/>
                <a:gd name="T35" fmla="*/ 339 h 37"/>
                <a:gd name="T36" fmla="*/ 1288 w 313"/>
                <a:gd name="T37" fmla="*/ 395 h 37"/>
                <a:gd name="T38" fmla="*/ 1359 w 313"/>
                <a:gd name="T39" fmla="*/ 502 h 37"/>
                <a:gd name="T40" fmla="*/ 1438 w 313"/>
                <a:gd name="T41" fmla="*/ 467 h 37"/>
                <a:gd name="T42" fmla="*/ 1501 w 313"/>
                <a:gd name="T43" fmla="*/ 395 h 37"/>
                <a:gd name="T44" fmla="*/ 1569 w 313"/>
                <a:gd name="T45" fmla="*/ 467 h 37"/>
                <a:gd name="T46" fmla="*/ 1640 w 313"/>
                <a:gd name="T47" fmla="*/ 531 h 37"/>
                <a:gd name="T48" fmla="*/ 1707 w 313"/>
                <a:gd name="T49" fmla="*/ 531 h 37"/>
                <a:gd name="T50" fmla="*/ 1777 w 313"/>
                <a:gd name="T51" fmla="*/ 520 h 37"/>
                <a:gd name="T52" fmla="*/ 1845 w 313"/>
                <a:gd name="T53" fmla="*/ 415 h 37"/>
                <a:gd name="T54" fmla="*/ 1919 w 313"/>
                <a:gd name="T55" fmla="*/ 298 h 37"/>
                <a:gd name="T56" fmla="*/ 1991 w 313"/>
                <a:gd name="T57" fmla="*/ 298 h 37"/>
                <a:gd name="T58" fmla="*/ 2055 w 313"/>
                <a:gd name="T59" fmla="*/ 368 h 37"/>
                <a:gd name="T60" fmla="*/ 2127 w 313"/>
                <a:gd name="T61" fmla="*/ 368 h 37"/>
                <a:gd name="T62" fmla="*/ 2201 w 313"/>
                <a:gd name="T63" fmla="*/ 339 h 37"/>
                <a:gd name="T64" fmla="*/ 2265 w 313"/>
                <a:gd name="T65" fmla="*/ 320 h 37"/>
                <a:gd name="T66" fmla="*/ 2337 w 313"/>
                <a:gd name="T67" fmla="*/ 320 h 37"/>
                <a:gd name="T68" fmla="*/ 2410 w 313"/>
                <a:gd name="T69" fmla="*/ 386 h 37"/>
                <a:gd name="T70" fmla="*/ 2470 w 313"/>
                <a:gd name="T71" fmla="*/ 368 h 37"/>
                <a:gd name="T72" fmla="*/ 2540 w 313"/>
                <a:gd name="T73" fmla="*/ 285 h 37"/>
                <a:gd name="T74" fmla="*/ 2620 w 313"/>
                <a:gd name="T75" fmla="*/ 190 h 37"/>
                <a:gd name="T76" fmla="*/ 2686 w 313"/>
                <a:gd name="T77" fmla="*/ 121 h 37"/>
                <a:gd name="T78" fmla="*/ 2754 w 313"/>
                <a:gd name="T79" fmla="*/ 130 h 37"/>
                <a:gd name="T80" fmla="*/ 2825 w 313"/>
                <a:gd name="T81" fmla="*/ 130 h 37"/>
                <a:gd name="T82" fmla="*/ 2890 w 313"/>
                <a:gd name="T83" fmla="*/ 77 h 37"/>
                <a:gd name="T84" fmla="*/ 2967 w 313"/>
                <a:gd name="T85" fmla="*/ 31 h 37"/>
                <a:gd name="T86" fmla="*/ 3040 w 313"/>
                <a:gd name="T87" fmla="*/ 0 h 37"/>
                <a:gd name="T88" fmla="*/ 3105 w 313"/>
                <a:gd name="T89" fmla="*/ 49 h 37"/>
                <a:gd name="T90" fmla="*/ 3174 w 313"/>
                <a:gd name="T91" fmla="*/ 103 h 37"/>
                <a:gd name="T92" fmla="*/ 3250 w 313"/>
                <a:gd name="T93" fmla="*/ 103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37"/>
                <a:gd name="T143" fmla="*/ 313 w 313"/>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37" fill="norm" stroke="1" extrusionOk="0">
                  <a:moveTo>
                    <a:pt x="0" y="6"/>
                  </a:moveTo>
                  <a:lnTo>
                    <a:pt x="4" y="5"/>
                  </a:lnTo>
                  <a:lnTo>
                    <a:pt x="7" y="6"/>
                  </a:lnTo>
                  <a:lnTo>
                    <a:pt x="10" y="9"/>
                  </a:lnTo>
                  <a:lnTo>
                    <a:pt x="14" y="12"/>
                  </a:lnTo>
                  <a:lnTo>
                    <a:pt x="17" y="13"/>
                  </a:lnTo>
                  <a:lnTo>
                    <a:pt x="20" y="13"/>
                  </a:lnTo>
                  <a:lnTo>
                    <a:pt x="24" y="11"/>
                  </a:lnTo>
                  <a:lnTo>
                    <a:pt x="27" y="9"/>
                  </a:lnTo>
                  <a:lnTo>
                    <a:pt x="30" y="8"/>
                  </a:lnTo>
                  <a:lnTo>
                    <a:pt x="34" y="6"/>
                  </a:lnTo>
                  <a:lnTo>
                    <a:pt x="37" y="5"/>
                  </a:lnTo>
                  <a:lnTo>
                    <a:pt x="40" y="5"/>
                  </a:lnTo>
                  <a:lnTo>
                    <a:pt x="44" y="5"/>
                  </a:lnTo>
                  <a:lnTo>
                    <a:pt x="47" y="6"/>
                  </a:lnTo>
                  <a:lnTo>
                    <a:pt x="50" y="5"/>
                  </a:lnTo>
                  <a:lnTo>
                    <a:pt x="54" y="4"/>
                  </a:lnTo>
                  <a:lnTo>
                    <a:pt x="57" y="2"/>
                  </a:lnTo>
                  <a:lnTo>
                    <a:pt x="60" y="0"/>
                  </a:lnTo>
                  <a:lnTo>
                    <a:pt x="63" y="1"/>
                  </a:lnTo>
                  <a:lnTo>
                    <a:pt x="67" y="2"/>
                  </a:lnTo>
                  <a:lnTo>
                    <a:pt x="70" y="2"/>
                  </a:lnTo>
                  <a:lnTo>
                    <a:pt x="73" y="2"/>
                  </a:lnTo>
                  <a:lnTo>
                    <a:pt x="77" y="2"/>
                  </a:lnTo>
                  <a:lnTo>
                    <a:pt x="80" y="1"/>
                  </a:lnTo>
                  <a:lnTo>
                    <a:pt x="83" y="3"/>
                  </a:lnTo>
                  <a:lnTo>
                    <a:pt x="87" y="6"/>
                  </a:lnTo>
                  <a:lnTo>
                    <a:pt x="90" y="8"/>
                  </a:lnTo>
                  <a:lnTo>
                    <a:pt x="93" y="11"/>
                  </a:lnTo>
                  <a:lnTo>
                    <a:pt x="97" y="15"/>
                  </a:lnTo>
                  <a:lnTo>
                    <a:pt x="100" y="17"/>
                  </a:lnTo>
                  <a:lnTo>
                    <a:pt x="103" y="21"/>
                  </a:lnTo>
                  <a:lnTo>
                    <a:pt x="107" y="24"/>
                  </a:lnTo>
                  <a:lnTo>
                    <a:pt x="110" y="26"/>
                  </a:lnTo>
                  <a:lnTo>
                    <a:pt x="113" y="24"/>
                  </a:lnTo>
                  <a:lnTo>
                    <a:pt x="117" y="23"/>
                  </a:lnTo>
                  <a:lnTo>
                    <a:pt x="120" y="24"/>
                  </a:lnTo>
                  <a:lnTo>
                    <a:pt x="123" y="27"/>
                  </a:lnTo>
                  <a:lnTo>
                    <a:pt x="127" y="31"/>
                  </a:lnTo>
                  <a:lnTo>
                    <a:pt x="130" y="34"/>
                  </a:lnTo>
                  <a:lnTo>
                    <a:pt x="133" y="34"/>
                  </a:lnTo>
                  <a:lnTo>
                    <a:pt x="137" y="31"/>
                  </a:lnTo>
                  <a:lnTo>
                    <a:pt x="140" y="28"/>
                  </a:lnTo>
                  <a:lnTo>
                    <a:pt x="143" y="27"/>
                  </a:lnTo>
                  <a:lnTo>
                    <a:pt x="147" y="28"/>
                  </a:lnTo>
                  <a:lnTo>
                    <a:pt x="150" y="31"/>
                  </a:lnTo>
                  <a:lnTo>
                    <a:pt x="153" y="35"/>
                  </a:lnTo>
                  <a:lnTo>
                    <a:pt x="157" y="36"/>
                  </a:lnTo>
                  <a:lnTo>
                    <a:pt x="160" y="37"/>
                  </a:lnTo>
                  <a:lnTo>
                    <a:pt x="163" y="36"/>
                  </a:lnTo>
                  <a:lnTo>
                    <a:pt x="167" y="36"/>
                  </a:lnTo>
                  <a:lnTo>
                    <a:pt x="170" y="35"/>
                  </a:lnTo>
                  <a:lnTo>
                    <a:pt x="173" y="31"/>
                  </a:lnTo>
                  <a:lnTo>
                    <a:pt x="176" y="28"/>
                  </a:lnTo>
                  <a:lnTo>
                    <a:pt x="180" y="24"/>
                  </a:lnTo>
                  <a:lnTo>
                    <a:pt x="183" y="20"/>
                  </a:lnTo>
                  <a:lnTo>
                    <a:pt x="187" y="18"/>
                  </a:lnTo>
                  <a:lnTo>
                    <a:pt x="190" y="20"/>
                  </a:lnTo>
                  <a:lnTo>
                    <a:pt x="193" y="23"/>
                  </a:lnTo>
                  <a:lnTo>
                    <a:pt x="196" y="25"/>
                  </a:lnTo>
                  <a:lnTo>
                    <a:pt x="200" y="28"/>
                  </a:lnTo>
                  <a:lnTo>
                    <a:pt x="203" y="25"/>
                  </a:lnTo>
                  <a:lnTo>
                    <a:pt x="206" y="25"/>
                  </a:lnTo>
                  <a:lnTo>
                    <a:pt x="210" y="23"/>
                  </a:lnTo>
                  <a:lnTo>
                    <a:pt x="213" y="22"/>
                  </a:lnTo>
                  <a:lnTo>
                    <a:pt x="216" y="22"/>
                  </a:lnTo>
                  <a:lnTo>
                    <a:pt x="220" y="21"/>
                  </a:lnTo>
                  <a:lnTo>
                    <a:pt x="223" y="22"/>
                  </a:lnTo>
                  <a:lnTo>
                    <a:pt x="226" y="24"/>
                  </a:lnTo>
                  <a:lnTo>
                    <a:pt x="230" y="26"/>
                  </a:lnTo>
                  <a:lnTo>
                    <a:pt x="233" y="26"/>
                  </a:lnTo>
                  <a:lnTo>
                    <a:pt x="236" y="25"/>
                  </a:lnTo>
                  <a:lnTo>
                    <a:pt x="240" y="23"/>
                  </a:lnTo>
                  <a:lnTo>
                    <a:pt x="243" y="19"/>
                  </a:lnTo>
                  <a:lnTo>
                    <a:pt x="246" y="16"/>
                  </a:lnTo>
                  <a:lnTo>
                    <a:pt x="250" y="13"/>
                  </a:lnTo>
                  <a:lnTo>
                    <a:pt x="253" y="10"/>
                  </a:lnTo>
                  <a:lnTo>
                    <a:pt x="256" y="8"/>
                  </a:lnTo>
                  <a:lnTo>
                    <a:pt x="260" y="8"/>
                  </a:lnTo>
                  <a:lnTo>
                    <a:pt x="263" y="9"/>
                  </a:lnTo>
                  <a:lnTo>
                    <a:pt x="266" y="9"/>
                  </a:lnTo>
                  <a:lnTo>
                    <a:pt x="270" y="9"/>
                  </a:lnTo>
                  <a:lnTo>
                    <a:pt x="273" y="7"/>
                  </a:lnTo>
                  <a:lnTo>
                    <a:pt x="276" y="5"/>
                  </a:lnTo>
                  <a:lnTo>
                    <a:pt x="280" y="4"/>
                  </a:lnTo>
                  <a:lnTo>
                    <a:pt x="283" y="2"/>
                  </a:lnTo>
                  <a:lnTo>
                    <a:pt x="286" y="0"/>
                  </a:lnTo>
                  <a:lnTo>
                    <a:pt x="290" y="0"/>
                  </a:lnTo>
                  <a:lnTo>
                    <a:pt x="293" y="1"/>
                  </a:lnTo>
                  <a:lnTo>
                    <a:pt x="296" y="3"/>
                  </a:lnTo>
                  <a:lnTo>
                    <a:pt x="299" y="6"/>
                  </a:lnTo>
                  <a:lnTo>
                    <a:pt x="303" y="7"/>
                  </a:lnTo>
                  <a:lnTo>
                    <a:pt x="306" y="7"/>
                  </a:lnTo>
                  <a:lnTo>
                    <a:pt x="310" y="7"/>
                  </a:lnTo>
                  <a:lnTo>
                    <a:pt x="313" y="7"/>
                  </a:lnTo>
                </a:path>
              </a:pathLst>
            </a:custGeom>
            <a:noFill/>
            <a:ln w="19050" cap="rnd" cmpd="sng">
              <a:solidFill>
                <a:srgbClr val="FF0000"/>
              </a:solidFill>
              <a:prstDash val="solid"/>
              <a:round/>
              <a:headEnd/>
              <a:tailEnd/>
            </a:ln>
          </p:spPr>
          <p:txBody>
            <a:bodyPr/>
            <a:lstStyle/>
            <a:p>
              <a:pPr>
                <a:defRPr/>
              </a:pPr>
              <a:endParaRPr lang="en-US"/>
            </a:p>
          </p:txBody>
        </p:sp>
        <p:sp>
          <p:nvSpPr>
            <p:cNvPr id="17551" name="Line 36"/>
            <p:cNvSpPr>
              <a:spLocks noChangeAspect="1" noChangeShapeType="1"/>
            </p:cNvSpPr>
            <p:nvPr/>
          </p:nvSpPr>
          <p:spPr bwMode="auto">
            <a:xfrm>
              <a:off x="3985" y="2893"/>
              <a:ext cx="461" cy="2"/>
            </a:xfrm>
            <a:prstGeom prst="line">
              <a:avLst/>
            </a:prstGeom>
            <a:noFill/>
            <a:ln w="4763" cap="rnd">
              <a:solidFill>
                <a:srgbClr val="000000"/>
              </a:solidFill>
              <a:round/>
              <a:headEnd/>
              <a:tailEnd/>
            </a:ln>
          </p:spPr>
          <p:txBody>
            <a:bodyPr/>
            <a:lstStyle/>
            <a:p>
              <a:pPr>
                <a:defRPr/>
              </a:pPr>
              <a:endParaRPr lang="en-US"/>
            </a:p>
          </p:txBody>
        </p:sp>
        <p:sp>
          <p:nvSpPr>
            <p:cNvPr id="17552" name="Rectangle 37"/>
            <p:cNvSpPr>
              <a:spLocks noChangeArrowheads="1" noChangeAspect="1"/>
            </p:cNvSpPr>
            <p:nvPr/>
          </p:nvSpPr>
          <p:spPr bwMode="auto">
            <a:xfrm>
              <a:off x="4185" y="2770"/>
              <a:ext cx="79"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P3</a:t>
              </a:r>
              <a:endParaRPr lang="en-US" sz="800">
                <a:cs typeface="Arial"/>
              </a:endParaRPr>
            </a:p>
          </p:txBody>
        </p:sp>
        <p:sp>
          <p:nvSpPr>
            <p:cNvPr id="17553" name="Freeform 38"/>
            <p:cNvSpPr>
              <a:spLocks noChangeAspect="1"/>
            </p:cNvSpPr>
            <p:nvPr/>
          </p:nvSpPr>
          <p:spPr bwMode="auto">
            <a:xfrm>
              <a:off x="3985" y="2885"/>
              <a:ext cx="461" cy="66"/>
            </a:xfrm>
            <a:custGeom>
              <a:avLst/>
              <a:gdLst>
                <a:gd name="T0" fmla="*/ 28 w 311"/>
                <a:gd name="T1" fmla="*/ 75 h 43"/>
                <a:gd name="T2" fmla="*/ 108 w 311"/>
                <a:gd name="T3" fmla="*/ 28 h 43"/>
                <a:gd name="T4" fmla="*/ 173 w 311"/>
                <a:gd name="T5" fmla="*/ 28 h 43"/>
                <a:gd name="T6" fmla="*/ 242 w 311"/>
                <a:gd name="T7" fmla="*/ 43 h 43"/>
                <a:gd name="T8" fmla="*/ 311 w 311"/>
                <a:gd name="T9" fmla="*/ 144 h 43"/>
                <a:gd name="T10" fmla="*/ 379 w 311"/>
                <a:gd name="T11" fmla="*/ 155 h 43"/>
                <a:gd name="T12" fmla="*/ 460 w 311"/>
                <a:gd name="T13" fmla="*/ 155 h 43"/>
                <a:gd name="T14" fmla="*/ 520 w 311"/>
                <a:gd name="T15" fmla="*/ 175 h 43"/>
                <a:gd name="T16" fmla="*/ 593 w 311"/>
                <a:gd name="T17" fmla="*/ 210 h 43"/>
                <a:gd name="T18" fmla="*/ 669 w 311"/>
                <a:gd name="T19" fmla="*/ 210 h 43"/>
                <a:gd name="T20" fmla="*/ 729 w 311"/>
                <a:gd name="T21" fmla="*/ 210 h 43"/>
                <a:gd name="T22" fmla="*/ 811 w 311"/>
                <a:gd name="T23" fmla="*/ 299 h 43"/>
                <a:gd name="T24" fmla="*/ 879 w 311"/>
                <a:gd name="T25" fmla="*/ 322 h 43"/>
                <a:gd name="T26" fmla="*/ 947 w 311"/>
                <a:gd name="T27" fmla="*/ 299 h 43"/>
                <a:gd name="T28" fmla="*/ 1012 w 311"/>
                <a:gd name="T29" fmla="*/ 316 h 43"/>
                <a:gd name="T30" fmla="*/ 1094 w 311"/>
                <a:gd name="T31" fmla="*/ 290 h 43"/>
                <a:gd name="T32" fmla="*/ 1161 w 311"/>
                <a:gd name="T33" fmla="*/ 290 h 43"/>
                <a:gd name="T34" fmla="*/ 1230 w 311"/>
                <a:gd name="T35" fmla="*/ 351 h 43"/>
                <a:gd name="T36" fmla="*/ 1293 w 311"/>
                <a:gd name="T37" fmla="*/ 393 h 43"/>
                <a:gd name="T38" fmla="*/ 1365 w 311"/>
                <a:gd name="T39" fmla="*/ 339 h 43"/>
                <a:gd name="T40" fmla="*/ 1444 w 311"/>
                <a:gd name="T41" fmla="*/ 351 h 43"/>
                <a:gd name="T42" fmla="*/ 1500 w 311"/>
                <a:gd name="T43" fmla="*/ 433 h 43"/>
                <a:gd name="T44" fmla="*/ 1582 w 311"/>
                <a:gd name="T45" fmla="*/ 459 h 43"/>
                <a:gd name="T46" fmla="*/ 1645 w 311"/>
                <a:gd name="T47" fmla="*/ 384 h 43"/>
                <a:gd name="T48" fmla="*/ 1721 w 311"/>
                <a:gd name="T49" fmla="*/ 299 h 43"/>
                <a:gd name="T50" fmla="*/ 1795 w 311"/>
                <a:gd name="T51" fmla="*/ 299 h 43"/>
                <a:gd name="T52" fmla="*/ 1853 w 311"/>
                <a:gd name="T53" fmla="*/ 339 h 43"/>
                <a:gd name="T54" fmla="*/ 1931 w 311"/>
                <a:gd name="T55" fmla="*/ 433 h 43"/>
                <a:gd name="T56" fmla="*/ 2004 w 311"/>
                <a:gd name="T57" fmla="*/ 467 h 43"/>
                <a:gd name="T58" fmla="*/ 2065 w 311"/>
                <a:gd name="T59" fmla="*/ 433 h 43"/>
                <a:gd name="T60" fmla="*/ 2140 w 311"/>
                <a:gd name="T61" fmla="*/ 417 h 43"/>
                <a:gd name="T62" fmla="*/ 2206 w 311"/>
                <a:gd name="T63" fmla="*/ 445 h 43"/>
                <a:gd name="T64" fmla="*/ 2283 w 311"/>
                <a:gd name="T65" fmla="*/ 467 h 43"/>
                <a:gd name="T66" fmla="*/ 2355 w 311"/>
                <a:gd name="T67" fmla="*/ 467 h 43"/>
                <a:gd name="T68" fmla="*/ 2419 w 311"/>
                <a:gd name="T69" fmla="*/ 459 h 43"/>
                <a:gd name="T70" fmla="*/ 2492 w 311"/>
                <a:gd name="T71" fmla="*/ 445 h 43"/>
                <a:gd name="T72" fmla="*/ 2570 w 311"/>
                <a:gd name="T73" fmla="*/ 413 h 43"/>
                <a:gd name="T74" fmla="*/ 2633 w 311"/>
                <a:gd name="T75" fmla="*/ 417 h 43"/>
                <a:gd name="T76" fmla="*/ 2702 w 311"/>
                <a:gd name="T77" fmla="*/ 467 h 43"/>
                <a:gd name="T78" fmla="*/ 2770 w 311"/>
                <a:gd name="T79" fmla="*/ 445 h 43"/>
                <a:gd name="T80" fmla="*/ 2842 w 311"/>
                <a:gd name="T81" fmla="*/ 351 h 43"/>
                <a:gd name="T82" fmla="*/ 2922 w 311"/>
                <a:gd name="T83" fmla="*/ 322 h 43"/>
                <a:gd name="T84" fmla="*/ 2984 w 311"/>
                <a:gd name="T85" fmla="*/ 433 h 43"/>
                <a:gd name="T86" fmla="*/ 3054 w 311"/>
                <a:gd name="T87" fmla="*/ 539 h 43"/>
                <a:gd name="T88" fmla="*/ 3131 w 311"/>
                <a:gd name="T89" fmla="*/ 539 h 43"/>
                <a:gd name="T90" fmla="*/ 3193 w 311"/>
                <a:gd name="T91" fmla="*/ 494 h 43"/>
                <a:gd name="T92" fmla="*/ 3270 w 311"/>
                <a:gd name="T93" fmla="*/ 51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3"/>
                <a:gd name="T143" fmla="*/ 311 w 31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3" fill="norm" stroke="1" extrusionOk="0">
                  <a:moveTo>
                    <a:pt x="0" y="7"/>
                  </a:moveTo>
                  <a:lnTo>
                    <a:pt x="3" y="6"/>
                  </a:lnTo>
                  <a:lnTo>
                    <a:pt x="6" y="4"/>
                  </a:lnTo>
                  <a:lnTo>
                    <a:pt x="10" y="2"/>
                  </a:lnTo>
                  <a:lnTo>
                    <a:pt x="13" y="0"/>
                  </a:lnTo>
                  <a:lnTo>
                    <a:pt x="16" y="2"/>
                  </a:lnTo>
                  <a:lnTo>
                    <a:pt x="20" y="5"/>
                  </a:lnTo>
                  <a:lnTo>
                    <a:pt x="23" y="3"/>
                  </a:lnTo>
                  <a:lnTo>
                    <a:pt x="26" y="11"/>
                  </a:lnTo>
                  <a:lnTo>
                    <a:pt x="30" y="11"/>
                  </a:lnTo>
                  <a:lnTo>
                    <a:pt x="33" y="14"/>
                  </a:lnTo>
                  <a:lnTo>
                    <a:pt x="36" y="12"/>
                  </a:lnTo>
                  <a:lnTo>
                    <a:pt x="40" y="12"/>
                  </a:lnTo>
                  <a:lnTo>
                    <a:pt x="43" y="12"/>
                  </a:lnTo>
                  <a:lnTo>
                    <a:pt x="46" y="11"/>
                  </a:lnTo>
                  <a:lnTo>
                    <a:pt x="49" y="13"/>
                  </a:lnTo>
                  <a:lnTo>
                    <a:pt x="53" y="14"/>
                  </a:lnTo>
                  <a:lnTo>
                    <a:pt x="56" y="16"/>
                  </a:lnTo>
                  <a:lnTo>
                    <a:pt x="59" y="17"/>
                  </a:lnTo>
                  <a:lnTo>
                    <a:pt x="63" y="16"/>
                  </a:lnTo>
                  <a:lnTo>
                    <a:pt x="66" y="15"/>
                  </a:lnTo>
                  <a:lnTo>
                    <a:pt x="69" y="16"/>
                  </a:lnTo>
                  <a:lnTo>
                    <a:pt x="73" y="19"/>
                  </a:lnTo>
                  <a:lnTo>
                    <a:pt x="76" y="23"/>
                  </a:lnTo>
                  <a:lnTo>
                    <a:pt x="79" y="24"/>
                  </a:lnTo>
                  <a:lnTo>
                    <a:pt x="83" y="25"/>
                  </a:lnTo>
                  <a:lnTo>
                    <a:pt x="86" y="24"/>
                  </a:lnTo>
                  <a:lnTo>
                    <a:pt x="89" y="23"/>
                  </a:lnTo>
                  <a:lnTo>
                    <a:pt x="92" y="24"/>
                  </a:lnTo>
                  <a:lnTo>
                    <a:pt x="96" y="24"/>
                  </a:lnTo>
                  <a:lnTo>
                    <a:pt x="99" y="23"/>
                  </a:lnTo>
                  <a:lnTo>
                    <a:pt x="103" y="22"/>
                  </a:lnTo>
                  <a:lnTo>
                    <a:pt x="106" y="21"/>
                  </a:lnTo>
                  <a:lnTo>
                    <a:pt x="109" y="22"/>
                  </a:lnTo>
                  <a:lnTo>
                    <a:pt x="112" y="25"/>
                  </a:lnTo>
                  <a:lnTo>
                    <a:pt x="116" y="27"/>
                  </a:lnTo>
                  <a:lnTo>
                    <a:pt x="119" y="30"/>
                  </a:lnTo>
                  <a:lnTo>
                    <a:pt x="122" y="30"/>
                  </a:lnTo>
                  <a:lnTo>
                    <a:pt x="126" y="28"/>
                  </a:lnTo>
                  <a:lnTo>
                    <a:pt x="129" y="26"/>
                  </a:lnTo>
                  <a:lnTo>
                    <a:pt x="132" y="26"/>
                  </a:lnTo>
                  <a:lnTo>
                    <a:pt x="136" y="27"/>
                  </a:lnTo>
                  <a:lnTo>
                    <a:pt x="139" y="30"/>
                  </a:lnTo>
                  <a:lnTo>
                    <a:pt x="142" y="33"/>
                  </a:lnTo>
                  <a:lnTo>
                    <a:pt x="146" y="36"/>
                  </a:lnTo>
                  <a:lnTo>
                    <a:pt x="149" y="35"/>
                  </a:lnTo>
                  <a:lnTo>
                    <a:pt x="152" y="32"/>
                  </a:lnTo>
                  <a:lnTo>
                    <a:pt x="155" y="29"/>
                  </a:lnTo>
                  <a:lnTo>
                    <a:pt x="159" y="26"/>
                  </a:lnTo>
                  <a:lnTo>
                    <a:pt x="162" y="23"/>
                  </a:lnTo>
                  <a:lnTo>
                    <a:pt x="165" y="23"/>
                  </a:lnTo>
                  <a:lnTo>
                    <a:pt x="169" y="23"/>
                  </a:lnTo>
                  <a:lnTo>
                    <a:pt x="172" y="24"/>
                  </a:lnTo>
                  <a:lnTo>
                    <a:pt x="175" y="26"/>
                  </a:lnTo>
                  <a:lnTo>
                    <a:pt x="179" y="30"/>
                  </a:lnTo>
                  <a:lnTo>
                    <a:pt x="182" y="33"/>
                  </a:lnTo>
                  <a:lnTo>
                    <a:pt x="185" y="35"/>
                  </a:lnTo>
                  <a:lnTo>
                    <a:pt x="189" y="36"/>
                  </a:lnTo>
                  <a:lnTo>
                    <a:pt x="192" y="34"/>
                  </a:lnTo>
                  <a:lnTo>
                    <a:pt x="195" y="33"/>
                  </a:lnTo>
                  <a:lnTo>
                    <a:pt x="199" y="34"/>
                  </a:lnTo>
                  <a:lnTo>
                    <a:pt x="202" y="32"/>
                  </a:lnTo>
                  <a:lnTo>
                    <a:pt x="205" y="32"/>
                  </a:lnTo>
                  <a:lnTo>
                    <a:pt x="208" y="34"/>
                  </a:lnTo>
                  <a:lnTo>
                    <a:pt x="212" y="35"/>
                  </a:lnTo>
                  <a:lnTo>
                    <a:pt x="215" y="36"/>
                  </a:lnTo>
                  <a:lnTo>
                    <a:pt x="219" y="37"/>
                  </a:lnTo>
                  <a:lnTo>
                    <a:pt x="222" y="36"/>
                  </a:lnTo>
                  <a:lnTo>
                    <a:pt x="225" y="36"/>
                  </a:lnTo>
                  <a:lnTo>
                    <a:pt x="228" y="35"/>
                  </a:lnTo>
                  <a:lnTo>
                    <a:pt x="232" y="36"/>
                  </a:lnTo>
                  <a:lnTo>
                    <a:pt x="235" y="34"/>
                  </a:lnTo>
                  <a:lnTo>
                    <a:pt x="238" y="33"/>
                  </a:lnTo>
                  <a:lnTo>
                    <a:pt x="242" y="31"/>
                  </a:lnTo>
                  <a:lnTo>
                    <a:pt x="245" y="30"/>
                  </a:lnTo>
                  <a:lnTo>
                    <a:pt x="248" y="32"/>
                  </a:lnTo>
                  <a:lnTo>
                    <a:pt x="252" y="34"/>
                  </a:lnTo>
                  <a:lnTo>
                    <a:pt x="255" y="36"/>
                  </a:lnTo>
                  <a:lnTo>
                    <a:pt x="258" y="36"/>
                  </a:lnTo>
                  <a:lnTo>
                    <a:pt x="261" y="34"/>
                  </a:lnTo>
                  <a:lnTo>
                    <a:pt x="265" y="31"/>
                  </a:lnTo>
                  <a:lnTo>
                    <a:pt x="268" y="27"/>
                  </a:lnTo>
                  <a:lnTo>
                    <a:pt x="272" y="26"/>
                  </a:lnTo>
                  <a:lnTo>
                    <a:pt x="275" y="25"/>
                  </a:lnTo>
                  <a:lnTo>
                    <a:pt x="278" y="28"/>
                  </a:lnTo>
                  <a:lnTo>
                    <a:pt x="281" y="33"/>
                  </a:lnTo>
                  <a:lnTo>
                    <a:pt x="285" y="38"/>
                  </a:lnTo>
                  <a:lnTo>
                    <a:pt x="288" y="41"/>
                  </a:lnTo>
                  <a:lnTo>
                    <a:pt x="291" y="43"/>
                  </a:lnTo>
                  <a:lnTo>
                    <a:pt x="295" y="41"/>
                  </a:lnTo>
                  <a:lnTo>
                    <a:pt x="298" y="39"/>
                  </a:lnTo>
                  <a:lnTo>
                    <a:pt x="301" y="38"/>
                  </a:lnTo>
                  <a:lnTo>
                    <a:pt x="305" y="38"/>
                  </a:lnTo>
                  <a:lnTo>
                    <a:pt x="308" y="39"/>
                  </a:lnTo>
                  <a:lnTo>
                    <a:pt x="311" y="42"/>
                  </a:lnTo>
                </a:path>
              </a:pathLst>
            </a:custGeom>
            <a:noFill/>
            <a:ln w="19050" cap="rnd" cmpd="sng">
              <a:solidFill>
                <a:srgbClr val="FF0000"/>
              </a:solidFill>
              <a:prstDash val="solid"/>
              <a:round/>
              <a:headEnd/>
              <a:tailEnd/>
            </a:ln>
          </p:spPr>
          <p:txBody>
            <a:bodyPr/>
            <a:lstStyle/>
            <a:p>
              <a:pPr>
                <a:defRPr/>
              </a:pPr>
              <a:endParaRPr lang="en-US"/>
            </a:p>
          </p:txBody>
        </p:sp>
        <p:sp>
          <p:nvSpPr>
            <p:cNvPr id="17554" name="Line 39"/>
            <p:cNvSpPr>
              <a:spLocks noChangeAspect="1" noChangeShapeType="1"/>
            </p:cNvSpPr>
            <p:nvPr/>
          </p:nvSpPr>
          <p:spPr bwMode="auto">
            <a:xfrm>
              <a:off x="4622" y="2893"/>
              <a:ext cx="462" cy="2"/>
            </a:xfrm>
            <a:prstGeom prst="line">
              <a:avLst/>
            </a:prstGeom>
            <a:noFill/>
            <a:ln w="4763" cap="rnd">
              <a:solidFill>
                <a:srgbClr val="000000"/>
              </a:solidFill>
              <a:round/>
              <a:headEnd/>
              <a:tailEnd/>
            </a:ln>
          </p:spPr>
          <p:txBody>
            <a:bodyPr/>
            <a:lstStyle/>
            <a:p>
              <a:pPr>
                <a:defRPr/>
              </a:pPr>
              <a:endParaRPr lang="en-US"/>
            </a:p>
          </p:txBody>
        </p:sp>
        <p:sp>
          <p:nvSpPr>
            <p:cNvPr id="17555" name="Rectangle 40"/>
            <p:cNvSpPr>
              <a:spLocks noChangeArrowheads="1" noChangeAspect="1"/>
            </p:cNvSpPr>
            <p:nvPr/>
          </p:nvSpPr>
          <p:spPr bwMode="auto">
            <a:xfrm>
              <a:off x="4823" y="2770"/>
              <a:ext cx="78"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P4</a:t>
              </a:r>
              <a:endParaRPr lang="en-US" sz="800">
                <a:cs typeface="Arial"/>
              </a:endParaRPr>
            </a:p>
          </p:txBody>
        </p:sp>
        <p:sp>
          <p:nvSpPr>
            <p:cNvPr id="17556" name="Freeform 41"/>
            <p:cNvSpPr>
              <a:spLocks noChangeAspect="1"/>
            </p:cNvSpPr>
            <p:nvPr/>
          </p:nvSpPr>
          <p:spPr bwMode="auto">
            <a:xfrm>
              <a:off x="4622" y="2856"/>
              <a:ext cx="462" cy="73"/>
            </a:xfrm>
            <a:custGeom>
              <a:avLst/>
              <a:gdLst>
                <a:gd name="T0" fmla="*/ 28 w 312"/>
                <a:gd name="T1" fmla="*/ 326 h 47"/>
                <a:gd name="T2" fmla="*/ 108 w 312"/>
                <a:gd name="T3" fmla="*/ 359 h 47"/>
                <a:gd name="T4" fmla="*/ 178 w 312"/>
                <a:gd name="T5" fmla="*/ 359 h 47"/>
                <a:gd name="T6" fmla="*/ 241 w 312"/>
                <a:gd name="T7" fmla="*/ 306 h 47"/>
                <a:gd name="T8" fmla="*/ 311 w 312"/>
                <a:gd name="T9" fmla="*/ 273 h 47"/>
                <a:gd name="T10" fmla="*/ 391 w 312"/>
                <a:gd name="T11" fmla="*/ 230 h 47"/>
                <a:gd name="T12" fmla="*/ 458 w 312"/>
                <a:gd name="T13" fmla="*/ 210 h 47"/>
                <a:gd name="T14" fmla="*/ 529 w 312"/>
                <a:gd name="T15" fmla="*/ 210 h 47"/>
                <a:gd name="T16" fmla="*/ 589 w 312"/>
                <a:gd name="T17" fmla="*/ 180 h 47"/>
                <a:gd name="T18" fmla="*/ 662 w 312"/>
                <a:gd name="T19" fmla="*/ 148 h 47"/>
                <a:gd name="T20" fmla="*/ 742 w 312"/>
                <a:gd name="T21" fmla="*/ 113 h 47"/>
                <a:gd name="T22" fmla="*/ 803 w 312"/>
                <a:gd name="T23" fmla="*/ 53 h 47"/>
                <a:gd name="T24" fmla="*/ 872 w 312"/>
                <a:gd name="T25" fmla="*/ 0 h 47"/>
                <a:gd name="T26" fmla="*/ 948 w 312"/>
                <a:gd name="T27" fmla="*/ 30 h 47"/>
                <a:gd name="T28" fmla="*/ 1011 w 312"/>
                <a:gd name="T29" fmla="*/ 82 h 47"/>
                <a:gd name="T30" fmla="*/ 1091 w 312"/>
                <a:gd name="T31" fmla="*/ 148 h 47"/>
                <a:gd name="T32" fmla="*/ 1159 w 312"/>
                <a:gd name="T33" fmla="*/ 176 h 47"/>
                <a:gd name="T34" fmla="*/ 1228 w 312"/>
                <a:gd name="T35" fmla="*/ 148 h 47"/>
                <a:gd name="T36" fmla="*/ 1291 w 312"/>
                <a:gd name="T37" fmla="*/ 180 h 47"/>
                <a:gd name="T38" fmla="*/ 1377 w 312"/>
                <a:gd name="T39" fmla="*/ 252 h 47"/>
                <a:gd name="T40" fmla="*/ 1432 w 312"/>
                <a:gd name="T41" fmla="*/ 231 h 47"/>
                <a:gd name="T42" fmla="*/ 1510 w 312"/>
                <a:gd name="T43" fmla="*/ 210 h 47"/>
                <a:gd name="T44" fmla="*/ 1581 w 312"/>
                <a:gd name="T45" fmla="*/ 273 h 47"/>
                <a:gd name="T46" fmla="*/ 1642 w 312"/>
                <a:gd name="T47" fmla="*/ 332 h 47"/>
                <a:gd name="T48" fmla="*/ 1716 w 312"/>
                <a:gd name="T49" fmla="*/ 379 h 47"/>
                <a:gd name="T50" fmla="*/ 1778 w 312"/>
                <a:gd name="T51" fmla="*/ 391 h 47"/>
                <a:gd name="T52" fmla="*/ 1857 w 312"/>
                <a:gd name="T53" fmla="*/ 332 h 47"/>
                <a:gd name="T54" fmla="*/ 1929 w 312"/>
                <a:gd name="T55" fmla="*/ 252 h 47"/>
                <a:gd name="T56" fmla="*/ 1998 w 312"/>
                <a:gd name="T57" fmla="*/ 297 h 47"/>
                <a:gd name="T58" fmla="*/ 2061 w 312"/>
                <a:gd name="T59" fmla="*/ 359 h 47"/>
                <a:gd name="T60" fmla="*/ 2143 w 312"/>
                <a:gd name="T61" fmla="*/ 326 h 47"/>
                <a:gd name="T62" fmla="*/ 2202 w 312"/>
                <a:gd name="T63" fmla="*/ 297 h 47"/>
                <a:gd name="T64" fmla="*/ 2279 w 312"/>
                <a:gd name="T65" fmla="*/ 357 h 47"/>
                <a:gd name="T66" fmla="*/ 2350 w 312"/>
                <a:gd name="T67" fmla="*/ 424 h 47"/>
                <a:gd name="T68" fmla="*/ 2412 w 312"/>
                <a:gd name="T69" fmla="*/ 506 h 47"/>
                <a:gd name="T70" fmla="*/ 2486 w 312"/>
                <a:gd name="T71" fmla="*/ 536 h 47"/>
                <a:gd name="T72" fmla="*/ 2562 w 312"/>
                <a:gd name="T73" fmla="*/ 516 h 47"/>
                <a:gd name="T74" fmla="*/ 2627 w 312"/>
                <a:gd name="T75" fmla="*/ 454 h 47"/>
                <a:gd name="T76" fmla="*/ 2699 w 312"/>
                <a:gd name="T77" fmla="*/ 407 h 47"/>
                <a:gd name="T78" fmla="*/ 2769 w 312"/>
                <a:gd name="T79" fmla="*/ 454 h 47"/>
                <a:gd name="T80" fmla="*/ 2831 w 312"/>
                <a:gd name="T81" fmla="*/ 488 h 47"/>
                <a:gd name="T82" fmla="*/ 2911 w 312"/>
                <a:gd name="T83" fmla="*/ 506 h 47"/>
                <a:gd name="T84" fmla="*/ 2978 w 312"/>
                <a:gd name="T85" fmla="*/ 506 h 47"/>
                <a:gd name="T86" fmla="*/ 3047 w 312"/>
                <a:gd name="T87" fmla="*/ 506 h 47"/>
                <a:gd name="T88" fmla="*/ 3120 w 312"/>
                <a:gd name="T89" fmla="*/ 576 h 47"/>
                <a:gd name="T90" fmla="*/ 3182 w 312"/>
                <a:gd name="T91" fmla="*/ 641 h 47"/>
                <a:gd name="T92" fmla="*/ 3261 w 312"/>
                <a:gd name="T93" fmla="*/ 659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47"/>
                <a:gd name="T143" fmla="*/ 312 w 312"/>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47" fill="norm" stroke="1" extrusionOk="0">
                  <a:moveTo>
                    <a:pt x="0" y="23"/>
                  </a:moveTo>
                  <a:lnTo>
                    <a:pt x="3" y="23"/>
                  </a:lnTo>
                  <a:lnTo>
                    <a:pt x="7" y="24"/>
                  </a:lnTo>
                  <a:lnTo>
                    <a:pt x="10" y="26"/>
                  </a:lnTo>
                  <a:lnTo>
                    <a:pt x="13" y="26"/>
                  </a:lnTo>
                  <a:lnTo>
                    <a:pt x="17" y="26"/>
                  </a:lnTo>
                  <a:lnTo>
                    <a:pt x="20" y="24"/>
                  </a:lnTo>
                  <a:lnTo>
                    <a:pt x="23" y="22"/>
                  </a:lnTo>
                  <a:lnTo>
                    <a:pt x="27" y="20"/>
                  </a:lnTo>
                  <a:lnTo>
                    <a:pt x="30" y="19"/>
                  </a:lnTo>
                  <a:lnTo>
                    <a:pt x="33" y="18"/>
                  </a:lnTo>
                  <a:lnTo>
                    <a:pt x="37" y="16"/>
                  </a:lnTo>
                  <a:lnTo>
                    <a:pt x="40" y="15"/>
                  </a:lnTo>
                  <a:lnTo>
                    <a:pt x="43" y="15"/>
                  </a:lnTo>
                  <a:lnTo>
                    <a:pt x="47" y="15"/>
                  </a:lnTo>
                  <a:lnTo>
                    <a:pt x="50" y="15"/>
                  </a:lnTo>
                  <a:lnTo>
                    <a:pt x="53" y="14"/>
                  </a:lnTo>
                  <a:lnTo>
                    <a:pt x="56" y="13"/>
                  </a:lnTo>
                  <a:lnTo>
                    <a:pt x="60" y="11"/>
                  </a:lnTo>
                  <a:lnTo>
                    <a:pt x="63" y="10"/>
                  </a:lnTo>
                  <a:lnTo>
                    <a:pt x="67" y="9"/>
                  </a:lnTo>
                  <a:lnTo>
                    <a:pt x="70" y="8"/>
                  </a:lnTo>
                  <a:lnTo>
                    <a:pt x="73" y="6"/>
                  </a:lnTo>
                  <a:lnTo>
                    <a:pt x="76" y="4"/>
                  </a:lnTo>
                  <a:lnTo>
                    <a:pt x="80" y="1"/>
                  </a:lnTo>
                  <a:lnTo>
                    <a:pt x="83" y="0"/>
                  </a:lnTo>
                  <a:lnTo>
                    <a:pt x="86" y="1"/>
                  </a:lnTo>
                  <a:lnTo>
                    <a:pt x="90" y="2"/>
                  </a:lnTo>
                  <a:lnTo>
                    <a:pt x="93" y="3"/>
                  </a:lnTo>
                  <a:lnTo>
                    <a:pt x="96" y="6"/>
                  </a:lnTo>
                  <a:lnTo>
                    <a:pt x="100" y="8"/>
                  </a:lnTo>
                  <a:lnTo>
                    <a:pt x="103" y="10"/>
                  </a:lnTo>
                  <a:lnTo>
                    <a:pt x="106" y="12"/>
                  </a:lnTo>
                  <a:lnTo>
                    <a:pt x="110" y="12"/>
                  </a:lnTo>
                  <a:lnTo>
                    <a:pt x="113" y="10"/>
                  </a:lnTo>
                  <a:lnTo>
                    <a:pt x="116" y="10"/>
                  </a:lnTo>
                  <a:lnTo>
                    <a:pt x="120" y="10"/>
                  </a:lnTo>
                  <a:lnTo>
                    <a:pt x="123" y="13"/>
                  </a:lnTo>
                  <a:lnTo>
                    <a:pt x="126" y="15"/>
                  </a:lnTo>
                  <a:lnTo>
                    <a:pt x="130" y="18"/>
                  </a:lnTo>
                  <a:lnTo>
                    <a:pt x="133" y="18"/>
                  </a:lnTo>
                  <a:lnTo>
                    <a:pt x="136" y="17"/>
                  </a:lnTo>
                  <a:lnTo>
                    <a:pt x="140" y="15"/>
                  </a:lnTo>
                  <a:lnTo>
                    <a:pt x="143" y="15"/>
                  </a:lnTo>
                  <a:lnTo>
                    <a:pt x="146" y="17"/>
                  </a:lnTo>
                  <a:lnTo>
                    <a:pt x="150" y="19"/>
                  </a:lnTo>
                  <a:lnTo>
                    <a:pt x="153" y="22"/>
                  </a:lnTo>
                  <a:lnTo>
                    <a:pt x="156" y="24"/>
                  </a:lnTo>
                  <a:lnTo>
                    <a:pt x="159" y="27"/>
                  </a:lnTo>
                  <a:lnTo>
                    <a:pt x="163" y="27"/>
                  </a:lnTo>
                  <a:lnTo>
                    <a:pt x="166" y="28"/>
                  </a:lnTo>
                  <a:lnTo>
                    <a:pt x="169" y="28"/>
                  </a:lnTo>
                  <a:lnTo>
                    <a:pt x="173" y="27"/>
                  </a:lnTo>
                  <a:lnTo>
                    <a:pt x="176" y="24"/>
                  </a:lnTo>
                  <a:lnTo>
                    <a:pt x="180" y="21"/>
                  </a:lnTo>
                  <a:lnTo>
                    <a:pt x="183" y="18"/>
                  </a:lnTo>
                  <a:lnTo>
                    <a:pt x="186" y="18"/>
                  </a:lnTo>
                  <a:lnTo>
                    <a:pt x="189" y="21"/>
                  </a:lnTo>
                  <a:lnTo>
                    <a:pt x="193" y="24"/>
                  </a:lnTo>
                  <a:lnTo>
                    <a:pt x="196" y="26"/>
                  </a:lnTo>
                  <a:lnTo>
                    <a:pt x="199" y="26"/>
                  </a:lnTo>
                  <a:lnTo>
                    <a:pt x="203" y="23"/>
                  </a:lnTo>
                  <a:lnTo>
                    <a:pt x="206" y="22"/>
                  </a:lnTo>
                  <a:lnTo>
                    <a:pt x="209" y="21"/>
                  </a:lnTo>
                  <a:lnTo>
                    <a:pt x="213" y="22"/>
                  </a:lnTo>
                  <a:lnTo>
                    <a:pt x="216" y="25"/>
                  </a:lnTo>
                  <a:lnTo>
                    <a:pt x="219" y="27"/>
                  </a:lnTo>
                  <a:lnTo>
                    <a:pt x="223" y="30"/>
                  </a:lnTo>
                  <a:lnTo>
                    <a:pt x="226" y="33"/>
                  </a:lnTo>
                  <a:lnTo>
                    <a:pt x="229" y="36"/>
                  </a:lnTo>
                  <a:lnTo>
                    <a:pt x="233" y="37"/>
                  </a:lnTo>
                  <a:lnTo>
                    <a:pt x="236" y="38"/>
                  </a:lnTo>
                  <a:lnTo>
                    <a:pt x="239" y="38"/>
                  </a:lnTo>
                  <a:lnTo>
                    <a:pt x="243" y="37"/>
                  </a:lnTo>
                  <a:lnTo>
                    <a:pt x="246" y="34"/>
                  </a:lnTo>
                  <a:lnTo>
                    <a:pt x="249" y="32"/>
                  </a:lnTo>
                  <a:lnTo>
                    <a:pt x="252" y="29"/>
                  </a:lnTo>
                  <a:lnTo>
                    <a:pt x="256" y="29"/>
                  </a:lnTo>
                  <a:lnTo>
                    <a:pt x="259" y="30"/>
                  </a:lnTo>
                  <a:lnTo>
                    <a:pt x="263" y="32"/>
                  </a:lnTo>
                  <a:lnTo>
                    <a:pt x="266" y="34"/>
                  </a:lnTo>
                  <a:lnTo>
                    <a:pt x="269" y="35"/>
                  </a:lnTo>
                  <a:lnTo>
                    <a:pt x="272" y="36"/>
                  </a:lnTo>
                  <a:lnTo>
                    <a:pt x="276" y="36"/>
                  </a:lnTo>
                  <a:lnTo>
                    <a:pt x="279" y="37"/>
                  </a:lnTo>
                  <a:lnTo>
                    <a:pt x="282" y="36"/>
                  </a:lnTo>
                  <a:lnTo>
                    <a:pt x="286" y="35"/>
                  </a:lnTo>
                  <a:lnTo>
                    <a:pt x="289" y="36"/>
                  </a:lnTo>
                  <a:lnTo>
                    <a:pt x="292" y="38"/>
                  </a:lnTo>
                  <a:lnTo>
                    <a:pt x="296" y="41"/>
                  </a:lnTo>
                  <a:lnTo>
                    <a:pt x="299" y="44"/>
                  </a:lnTo>
                  <a:lnTo>
                    <a:pt x="302" y="46"/>
                  </a:lnTo>
                  <a:lnTo>
                    <a:pt x="306" y="47"/>
                  </a:lnTo>
                  <a:lnTo>
                    <a:pt x="309" y="47"/>
                  </a:lnTo>
                  <a:lnTo>
                    <a:pt x="312" y="46"/>
                  </a:lnTo>
                </a:path>
              </a:pathLst>
            </a:custGeom>
            <a:noFill/>
            <a:ln w="19050" cap="rnd" cmpd="sng">
              <a:solidFill>
                <a:srgbClr val="FF0000"/>
              </a:solidFill>
              <a:prstDash val="solid"/>
              <a:round/>
              <a:headEnd/>
              <a:tailEnd/>
            </a:ln>
          </p:spPr>
          <p:txBody>
            <a:bodyPr/>
            <a:lstStyle/>
            <a:p>
              <a:pPr>
                <a:defRPr/>
              </a:pPr>
              <a:endParaRPr lang="en-US"/>
            </a:p>
          </p:txBody>
        </p:sp>
        <p:sp>
          <p:nvSpPr>
            <p:cNvPr id="17557" name="Line 42"/>
            <p:cNvSpPr>
              <a:spLocks noChangeAspect="1" noChangeShapeType="1"/>
            </p:cNvSpPr>
            <p:nvPr/>
          </p:nvSpPr>
          <p:spPr bwMode="auto">
            <a:xfrm>
              <a:off x="3903" y="1824"/>
              <a:ext cx="407" cy="2"/>
            </a:xfrm>
            <a:prstGeom prst="line">
              <a:avLst/>
            </a:prstGeom>
            <a:noFill/>
            <a:ln w="4763" cap="rnd">
              <a:solidFill>
                <a:srgbClr val="000000"/>
              </a:solidFill>
              <a:round/>
              <a:headEnd/>
              <a:tailEnd/>
            </a:ln>
          </p:spPr>
          <p:txBody>
            <a:bodyPr/>
            <a:lstStyle/>
            <a:p>
              <a:pPr>
                <a:defRPr/>
              </a:pPr>
              <a:endParaRPr lang="en-US"/>
            </a:p>
          </p:txBody>
        </p:sp>
        <p:sp>
          <p:nvSpPr>
            <p:cNvPr id="17558" name="Rectangle 43"/>
            <p:cNvSpPr>
              <a:spLocks noChangeArrowheads="1" noChangeAspect="1"/>
            </p:cNvSpPr>
            <p:nvPr/>
          </p:nvSpPr>
          <p:spPr bwMode="auto">
            <a:xfrm>
              <a:off x="4123" y="1667"/>
              <a:ext cx="20"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a:t>
              </a:r>
              <a:endParaRPr lang="en-US" sz="800">
                <a:cs typeface="Arial"/>
              </a:endParaRPr>
            </a:p>
          </p:txBody>
        </p:sp>
        <p:sp>
          <p:nvSpPr>
            <p:cNvPr id="17559" name="Freeform 44"/>
            <p:cNvSpPr>
              <a:spLocks noChangeAspect="1"/>
            </p:cNvSpPr>
            <p:nvPr/>
          </p:nvSpPr>
          <p:spPr bwMode="auto">
            <a:xfrm>
              <a:off x="3903" y="1816"/>
              <a:ext cx="407" cy="38"/>
            </a:xfrm>
            <a:custGeom>
              <a:avLst/>
              <a:gdLst>
                <a:gd name="T0" fmla="*/ 19 w 275"/>
                <a:gd name="T1" fmla="*/ 18 h 25"/>
                <a:gd name="T2" fmla="*/ 87 w 275"/>
                <a:gd name="T3" fmla="*/ 0 h 25"/>
                <a:gd name="T4" fmla="*/ 149 w 275"/>
                <a:gd name="T5" fmla="*/ 49 h 25"/>
                <a:gd name="T6" fmla="*/ 210 w 275"/>
                <a:gd name="T7" fmla="*/ 94 h 25"/>
                <a:gd name="T8" fmla="*/ 269 w 275"/>
                <a:gd name="T9" fmla="*/ 112 h 25"/>
                <a:gd name="T10" fmla="*/ 337 w 275"/>
                <a:gd name="T11" fmla="*/ 94 h 25"/>
                <a:gd name="T12" fmla="*/ 398 w 275"/>
                <a:gd name="T13" fmla="*/ 93 h 25"/>
                <a:gd name="T14" fmla="*/ 460 w 275"/>
                <a:gd name="T15" fmla="*/ 41 h 25"/>
                <a:gd name="T16" fmla="*/ 519 w 275"/>
                <a:gd name="T17" fmla="*/ 27 h 25"/>
                <a:gd name="T18" fmla="*/ 576 w 275"/>
                <a:gd name="T19" fmla="*/ 49 h 25"/>
                <a:gd name="T20" fmla="*/ 639 w 275"/>
                <a:gd name="T21" fmla="*/ 94 h 25"/>
                <a:gd name="T22" fmla="*/ 707 w 275"/>
                <a:gd name="T23" fmla="*/ 195 h 25"/>
                <a:gd name="T24" fmla="*/ 768 w 275"/>
                <a:gd name="T25" fmla="*/ 195 h 25"/>
                <a:gd name="T26" fmla="*/ 830 w 275"/>
                <a:gd name="T27" fmla="*/ 143 h 25"/>
                <a:gd name="T28" fmla="*/ 891 w 275"/>
                <a:gd name="T29" fmla="*/ 143 h 25"/>
                <a:gd name="T30" fmla="*/ 946 w 275"/>
                <a:gd name="T31" fmla="*/ 161 h 25"/>
                <a:gd name="T32" fmla="*/ 1008 w 275"/>
                <a:gd name="T33" fmla="*/ 141 h 25"/>
                <a:gd name="T34" fmla="*/ 1069 w 275"/>
                <a:gd name="T35" fmla="*/ 94 h 25"/>
                <a:gd name="T36" fmla="*/ 1137 w 275"/>
                <a:gd name="T37" fmla="*/ 141 h 25"/>
                <a:gd name="T38" fmla="*/ 1200 w 275"/>
                <a:gd name="T39" fmla="*/ 143 h 25"/>
                <a:gd name="T40" fmla="*/ 1261 w 275"/>
                <a:gd name="T41" fmla="*/ 170 h 25"/>
                <a:gd name="T42" fmla="*/ 1319 w 275"/>
                <a:gd name="T43" fmla="*/ 258 h 25"/>
                <a:gd name="T44" fmla="*/ 1387 w 275"/>
                <a:gd name="T45" fmla="*/ 258 h 25"/>
                <a:gd name="T46" fmla="*/ 1439 w 275"/>
                <a:gd name="T47" fmla="*/ 214 h 25"/>
                <a:gd name="T48" fmla="*/ 1507 w 275"/>
                <a:gd name="T49" fmla="*/ 170 h 25"/>
                <a:gd name="T50" fmla="*/ 1569 w 275"/>
                <a:gd name="T51" fmla="*/ 143 h 25"/>
                <a:gd name="T52" fmla="*/ 1628 w 275"/>
                <a:gd name="T53" fmla="*/ 187 h 25"/>
                <a:gd name="T54" fmla="*/ 1689 w 275"/>
                <a:gd name="T55" fmla="*/ 236 h 25"/>
                <a:gd name="T56" fmla="*/ 1757 w 275"/>
                <a:gd name="T57" fmla="*/ 245 h 25"/>
                <a:gd name="T58" fmla="*/ 1817 w 275"/>
                <a:gd name="T59" fmla="*/ 245 h 25"/>
                <a:gd name="T60" fmla="*/ 1880 w 275"/>
                <a:gd name="T61" fmla="*/ 268 h 25"/>
                <a:gd name="T62" fmla="*/ 1948 w 275"/>
                <a:gd name="T63" fmla="*/ 310 h 25"/>
                <a:gd name="T64" fmla="*/ 1998 w 275"/>
                <a:gd name="T65" fmla="*/ 268 h 25"/>
                <a:gd name="T66" fmla="*/ 2059 w 275"/>
                <a:gd name="T67" fmla="*/ 195 h 25"/>
                <a:gd name="T68" fmla="*/ 2127 w 275"/>
                <a:gd name="T69" fmla="*/ 170 h 25"/>
                <a:gd name="T70" fmla="*/ 2189 w 275"/>
                <a:gd name="T71" fmla="*/ 143 h 25"/>
                <a:gd name="T72" fmla="*/ 2250 w 275"/>
                <a:gd name="T73" fmla="*/ 170 h 25"/>
                <a:gd name="T74" fmla="*/ 2310 w 275"/>
                <a:gd name="T75" fmla="*/ 236 h 25"/>
                <a:gd name="T76" fmla="*/ 2369 w 275"/>
                <a:gd name="T77" fmla="*/ 310 h 25"/>
                <a:gd name="T78" fmla="*/ 2429 w 275"/>
                <a:gd name="T79" fmla="*/ 296 h 25"/>
                <a:gd name="T80" fmla="*/ 2491 w 275"/>
                <a:gd name="T81" fmla="*/ 195 h 25"/>
                <a:gd name="T82" fmla="*/ 2559 w 275"/>
                <a:gd name="T83" fmla="*/ 143 h 25"/>
                <a:gd name="T84" fmla="*/ 2620 w 275"/>
                <a:gd name="T85" fmla="*/ 161 h 25"/>
                <a:gd name="T86" fmla="*/ 2677 w 275"/>
                <a:gd name="T87" fmla="*/ 187 h 25"/>
                <a:gd name="T88" fmla="*/ 2739 w 275"/>
                <a:gd name="T89" fmla="*/ 112 h 25"/>
                <a:gd name="T90" fmla="*/ 2808 w 275"/>
                <a:gd name="T91" fmla="*/ 27 h 25"/>
                <a:gd name="T92" fmla="*/ 2858 w 275"/>
                <a:gd name="T93" fmla="*/ 41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25"/>
                <a:gd name="T143" fmla="*/ 275 w 275"/>
                <a:gd name="T144" fmla="*/ 25 h 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25" fill="norm" stroke="1" extrusionOk="0">
                  <a:moveTo>
                    <a:pt x="0" y="3"/>
                  </a:moveTo>
                  <a:lnTo>
                    <a:pt x="2" y="1"/>
                  </a:lnTo>
                  <a:lnTo>
                    <a:pt x="5" y="1"/>
                  </a:lnTo>
                  <a:lnTo>
                    <a:pt x="8" y="0"/>
                  </a:lnTo>
                  <a:lnTo>
                    <a:pt x="11" y="2"/>
                  </a:lnTo>
                  <a:lnTo>
                    <a:pt x="14" y="4"/>
                  </a:lnTo>
                  <a:lnTo>
                    <a:pt x="17" y="5"/>
                  </a:lnTo>
                  <a:lnTo>
                    <a:pt x="20" y="8"/>
                  </a:lnTo>
                  <a:lnTo>
                    <a:pt x="23" y="9"/>
                  </a:lnTo>
                  <a:lnTo>
                    <a:pt x="26" y="9"/>
                  </a:lnTo>
                  <a:lnTo>
                    <a:pt x="29" y="9"/>
                  </a:lnTo>
                  <a:lnTo>
                    <a:pt x="32" y="8"/>
                  </a:lnTo>
                  <a:lnTo>
                    <a:pt x="35" y="9"/>
                  </a:lnTo>
                  <a:lnTo>
                    <a:pt x="38" y="7"/>
                  </a:lnTo>
                  <a:lnTo>
                    <a:pt x="41" y="5"/>
                  </a:lnTo>
                  <a:lnTo>
                    <a:pt x="44" y="3"/>
                  </a:lnTo>
                  <a:lnTo>
                    <a:pt x="47" y="1"/>
                  </a:lnTo>
                  <a:lnTo>
                    <a:pt x="49" y="2"/>
                  </a:lnTo>
                  <a:lnTo>
                    <a:pt x="52" y="3"/>
                  </a:lnTo>
                  <a:lnTo>
                    <a:pt x="55" y="4"/>
                  </a:lnTo>
                  <a:lnTo>
                    <a:pt x="58" y="6"/>
                  </a:lnTo>
                  <a:lnTo>
                    <a:pt x="61" y="8"/>
                  </a:lnTo>
                  <a:lnTo>
                    <a:pt x="64" y="12"/>
                  </a:lnTo>
                  <a:lnTo>
                    <a:pt x="67" y="16"/>
                  </a:lnTo>
                  <a:lnTo>
                    <a:pt x="70" y="16"/>
                  </a:lnTo>
                  <a:lnTo>
                    <a:pt x="73" y="16"/>
                  </a:lnTo>
                  <a:lnTo>
                    <a:pt x="76" y="14"/>
                  </a:lnTo>
                  <a:lnTo>
                    <a:pt x="79" y="12"/>
                  </a:lnTo>
                  <a:lnTo>
                    <a:pt x="82" y="13"/>
                  </a:lnTo>
                  <a:lnTo>
                    <a:pt x="85" y="12"/>
                  </a:lnTo>
                  <a:lnTo>
                    <a:pt x="88" y="13"/>
                  </a:lnTo>
                  <a:lnTo>
                    <a:pt x="90" y="13"/>
                  </a:lnTo>
                  <a:lnTo>
                    <a:pt x="93" y="12"/>
                  </a:lnTo>
                  <a:lnTo>
                    <a:pt x="96" y="11"/>
                  </a:lnTo>
                  <a:lnTo>
                    <a:pt x="99" y="9"/>
                  </a:lnTo>
                  <a:lnTo>
                    <a:pt x="102" y="8"/>
                  </a:lnTo>
                  <a:lnTo>
                    <a:pt x="105" y="9"/>
                  </a:lnTo>
                  <a:lnTo>
                    <a:pt x="108" y="11"/>
                  </a:lnTo>
                  <a:lnTo>
                    <a:pt x="111" y="11"/>
                  </a:lnTo>
                  <a:lnTo>
                    <a:pt x="114" y="12"/>
                  </a:lnTo>
                  <a:lnTo>
                    <a:pt x="117" y="12"/>
                  </a:lnTo>
                  <a:lnTo>
                    <a:pt x="120" y="14"/>
                  </a:lnTo>
                  <a:lnTo>
                    <a:pt x="123" y="18"/>
                  </a:lnTo>
                  <a:lnTo>
                    <a:pt x="126" y="21"/>
                  </a:lnTo>
                  <a:lnTo>
                    <a:pt x="129" y="22"/>
                  </a:lnTo>
                  <a:lnTo>
                    <a:pt x="132" y="21"/>
                  </a:lnTo>
                  <a:lnTo>
                    <a:pt x="135" y="19"/>
                  </a:lnTo>
                  <a:lnTo>
                    <a:pt x="137" y="17"/>
                  </a:lnTo>
                  <a:lnTo>
                    <a:pt x="140" y="16"/>
                  </a:lnTo>
                  <a:lnTo>
                    <a:pt x="143" y="14"/>
                  </a:lnTo>
                  <a:lnTo>
                    <a:pt x="146" y="13"/>
                  </a:lnTo>
                  <a:lnTo>
                    <a:pt x="149" y="12"/>
                  </a:lnTo>
                  <a:lnTo>
                    <a:pt x="152" y="13"/>
                  </a:lnTo>
                  <a:lnTo>
                    <a:pt x="155" y="15"/>
                  </a:lnTo>
                  <a:lnTo>
                    <a:pt x="158" y="17"/>
                  </a:lnTo>
                  <a:lnTo>
                    <a:pt x="161" y="19"/>
                  </a:lnTo>
                  <a:lnTo>
                    <a:pt x="164" y="20"/>
                  </a:lnTo>
                  <a:lnTo>
                    <a:pt x="167" y="20"/>
                  </a:lnTo>
                  <a:lnTo>
                    <a:pt x="170" y="20"/>
                  </a:lnTo>
                  <a:lnTo>
                    <a:pt x="173" y="20"/>
                  </a:lnTo>
                  <a:lnTo>
                    <a:pt x="176" y="21"/>
                  </a:lnTo>
                  <a:lnTo>
                    <a:pt x="179" y="22"/>
                  </a:lnTo>
                  <a:lnTo>
                    <a:pt x="181" y="24"/>
                  </a:lnTo>
                  <a:lnTo>
                    <a:pt x="185" y="25"/>
                  </a:lnTo>
                  <a:lnTo>
                    <a:pt x="187" y="23"/>
                  </a:lnTo>
                  <a:lnTo>
                    <a:pt x="190" y="22"/>
                  </a:lnTo>
                  <a:lnTo>
                    <a:pt x="193" y="19"/>
                  </a:lnTo>
                  <a:lnTo>
                    <a:pt x="196" y="16"/>
                  </a:lnTo>
                  <a:lnTo>
                    <a:pt x="199" y="15"/>
                  </a:lnTo>
                  <a:lnTo>
                    <a:pt x="202" y="14"/>
                  </a:lnTo>
                  <a:lnTo>
                    <a:pt x="205" y="14"/>
                  </a:lnTo>
                  <a:lnTo>
                    <a:pt x="208" y="12"/>
                  </a:lnTo>
                  <a:lnTo>
                    <a:pt x="211" y="15"/>
                  </a:lnTo>
                  <a:lnTo>
                    <a:pt x="214" y="14"/>
                  </a:lnTo>
                  <a:lnTo>
                    <a:pt x="217" y="16"/>
                  </a:lnTo>
                  <a:lnTo>
                    <a:pt x="220" y="19"/>
                  </a:lnTo>
                  <a:lnTo>
                    <a:pt x="223" y="22"/>
                  </a:lnTo>
                  <a:lnTo>
                    <a:pt x="226" y="25"/>
                  </a:lnTo>
                  <a:lnTo>
                    <a:pt x="228" y="25"/>
                  </a:lnTo>
                  <a:lnTo>
                    <a:pt x="231" y="24"/>
                  </a:lnTo>
                  <a:lnTo>
                    <a:pt x="234" y="20"/>
                  </a:lnTo>
                  <a:lnTo>
                    <a:pt x="237" y="16"/>
                  </a:lnTo>
                  <a:lnTo>
                    <a:pt x="240" y="14"/>
                  </a:lnTo>
                  <a:lnTo>
                    <a:pt x="243" y="12"/>
                  </a:lnTo>
                  <a:lnTo>
                    <a:pt x="246" y="12"/>
                  </a:lnTo>
                  <a:lnTo>
                    <a:pt x="249" y="13"/>
                  </a:lnTo>
                  <a:lnTo>
                    <a:pt x="252" y="15"/>
                  </a:lnTo>
                  <a:lnTo>
                    <a:pt x="255" y="15"/>
                  </a:lnTo>
                  <a:lnTo>
                    <a:pt x="258" y="14"/>
                  </a:lnTo>
                  <a:lnTo>
                    <a:pt x="261" y="9"/>
                  </a:lnTo>
                  <a:lnTo>
                    <a:pt x="264" y="4"/>
                  </a:lnTo>
                  <a:lnTo>
                    <a:pt x="267" y="2"/>
                  </a:lnTo>
                  <a:lnTo>
                    <a:pt x="269" y="1"/>
                  </a:lnTo>
                  <a:lnTo>
                    <a:pt x="272" y="3"/>
                  </a:lnTo>
                  <a:lnTo>
                    <a:pt x="275" y="6"/>
                  </a:lnTo>
                </a:path>
              </a:pathLst>
            </a:custGeom>
            <a:noFill/>
            <a:ln w="11113" cap="rnd">
              <a:solidFill>
                <a:srgbClr val="000000"/>
              </a:solidFill>
              <a:prstDash val="solid"/>
              <a:round/>
              <a:headEnd/>
              <a:tailEnd/>
            </a:ln>
          </p:spPr>
          <p:txBody>
            <a:bodyPr/>
            <a:lstStyle/>
            <a:p>
              <a:pPr>
                <a:defRPr/>
              </a:pPr>
              <a:endParaRPr lang="en-US"/>
            </a:p>
          </p:txBody>
        </p:sp>
        <p:sp>
          <p:nvSpPr>
            <p:cNvPr id="17560" name="Line 45"/>
            <p:cNvSpPr>
              <a:spLocks noChangeAspect="1" noChangeShapeType="1"/>
            </p:cNvSpPr>
            <p:nvPr/>
          </p:nvSpPr>
          <p:spPr bwMode="auto">
            <a:xfrm>
              <a:off x="4757" y="1824"/>
              <a:ext cx="407" cy="2"/>
            </a:xfrm>
            <a:prstGeom prst="line">
              <a:avLst/>
            </a:prstGeom>
            <a:noFill/>
            <a:ln w="4763" cap="rnd">
              <a:solidFill>
                <a:srgbClr val="000000"/>
              </a:solidFill>
              <a:round/>
              <a:headEnd/>
              <a:tailEnd/>
            </a:ln>
          </p:spPr>
          <p:txBody>
            <a:bodyPr/>
            <a:lstStyle/>
            <a:p>
              <a:pPr>
                <a:defRPr/>
              </a:pPr>
              <a:endParaRPr lang="en-US"/>
            </a:p>
          </p:txBody>
        </p:sp>
        <p:sp>
          <p:nvSpPr>
            <p:cNvPr id="17561" name="Line 46"/>
            <p:cNvSpPr>
              <a:spLocks noChangeAspect="1" noChangeShapeType="1"/>
            </p:cNvSpPr>
            <p:nvPr/>
          </p:nvSpPr>
          <p:spPr bwMode="auto">
            <a:xfrm flipV="1">
              <a:off x="5220" y="1726"/>
              <a:ext cx="2" cy="143"/>
            </a:xfrm>
            <a:prstGeom prst="line">
              <a:avLst/>
            </a:prstGeom>
            <a:noFill/>
            <a:ln w="4763" cap="rnd">
              <a:solidFill>
                <a:srgbClr val="000000"/>
              </a:solidFill>
              <a:round/>
              <a:headEnd/>
              <a:tailEnd/>
            </a:ln>
          </p:spPr>
          <p:txBody>
            <a:bodyPr/>
            <a:lstStyle/>
            <a:p>
              <a:pPr>
                <a:defRPr/>
              </a:pPr>
              <a:endParaRPr lang="en-US"/>
            </a:p>
          </p:txBody>
        </p:sp>
        <p:sp>
          <p:nvSpPr>
            <p:cNvPr id="17562" name="Rectangle 47"/>
            <p:cNvSpPr>
              <a:spLocks noChangeArrowheads="1" noChangeAspect="1"/>
            </p:cNvSpPr>
            <p:nvPr/>
          </p:nvSpPr>
          <p:spPr bwMode="auto">
            <a:xfrm>
              <a:off x="5249" y="1720"/>
              <a:ext cx="13" cy="48"/>
            </a:xfrm>
            <a:prstGeom prst="rect">
              <a:avLst/>
            </a:prstGeom>
            <a:noFill/>
            <a:ln w="9525">
              <a:noFill/>
              <a:miter lim="800000"/>
              <a:headEnd/>
              <a:tailEnd/>
            </a:ln>
          </p:spPr>
          <p:txBody>
            <a:bodyPr wrap="none" lIns="0" tIns="0" rIns="0" bIns="0">
              <a:spAutoFit/>
            </a:bodyPr>
            <a:lstStyle/>
            <a:p>
              <a:pPr>
                <a:defRPr/>
              </a:pPr>
              <a:r>
                <a:rPr lang="en-US" sz="500">
                  <a:solidFill>
                    <a:srgbClr val="000000"/>
                  </a:solidFill>
                  <a:cs typeface="Arial"/>
                </a:rPr>
                <a:t>-</a:t>
              </a:r>
              <a:endParaRPr lang="en-US" sz="500">
                <a:cs typeface="Arial"/>
              </a:endParaRPr>
            </a:p>
          </p:txBody>
        </p:sp>
        <p:sp>
          <p:nvSpPr>
            <p:cNvPr id="17563" name="Rectangle 48"/>
            <p:cNvSpPr>
              <a:spLocks noChangeArrowheads="1" noChangeAspect="1"/>
            </p:cNvSpPr>
            <p:nvPr/>
          </p:nvSpPr>
          <p:spPr bwMode="auto">
            <a:xfrm>
              <a:off x="5249" y="1833"/>
              <a:ext cx="23" cy="47"/>
            </a:xfrm>
            <a:prstGeom prst="rect">
              <a:avLst/>
            </a:prstGeom>
            <a:noFill/>
            <a:ln w="9525">
              <a:noFill/>
              <a:miter lim="800000"/>
              <a:headEnd/>
              <a:tailEnd/>
            </a:ln>
          </p:spPr>
          <p:txBody>
            <a:bodyPr wrap="none" lIns="0" tIns="0" rIns="0" bIns="0">
              <a:spAutoFit/>
            </a:bodyPr>
            <a:lstStyle/>
            <a:p>
              <a:pPr>
                <a:defRPr/>
              </a:pPr>
              <a:r>
                <a:rPr lang="en-US" sz="500">
                  <a:solidFill>
                    <a:srgbClr val="000000"/>
                  </a:solidFill>
                  <a:cs typeface="Arial"/>
                </a:rPr>
                <a:t>+</a:t>
              </a:r>
              <a:endParaRPr lang="en-US" sz="500">
                <a:cs typeface="Arial"/>
              </a:endParaRPr>
            </a:p>
          </p:txBody>
        </p:sp>
        <p:sp>
          <p:nvSpPr>
            <p:cNvPr id="17564" name="Line 49"/>
            <p:cNvSpPr>
              <a:spLocks noChangeAspect="1" noChangeShapeType="1"/>
            </p:cNvSpPr>
            <p:nvPr/>
          </p:nvSpPr>
          <p:spPr bwMode="auto">
            <a:xfrm>
              <a:off x="5135" y="1869"/>
              <a:ext cx="85" cy="1"/>
            </a:xfrm>
            <a:prstGeom prst="line">
              <a:avLst/>
            </a:prstGeom>
            <a:noFill/>
            <a:ln w="4763" cap="rnd">
              <a:solidFill>
                <a:srgbClr val="000000"/>
              </a:solidFill>
              <a:round/>
              <a:headEnd/>
              <a:tailEnd/>
            </a:ln>
          </p:spPr>
          <p:txBody>
            <a:bodyPr/>
            <a:lstStyle/>
            <a:p>
              <a:pPr>
                <a:defRPr/>
              </a:pPr>
              <a:endParaRPr lang="en-US"/>
            </a:p>
          </p:txBody>
        </p:sp>
        <p:sp>
          <p:nvSpPr>
            <p:cNvPr id="17565" name="Rectangle 50"/>
            <p:cNvSpPr>
              <a:spLocks noChangeArrowheads="1" noChangeAspect="1"/>
            </p:cNvSpPr>
            <p:nvPr/>
          </p:nvSpPr>
          <p:spPr bwMode="auto">
            <a:xfrm>
              <a:off x="5138" y="1881"/>
              <a:ext cx="193" cy="76"/>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100ms</a:t>
              </a:r>
              <a:endParaRPr lang="en-US" sz="800">
                <a:cs typeface="Arial"/>
              </a:endParaRPr>
            </a:p>
          </p:txBody>
        </p:sp>
        <p:sp>
          <p:nvSpPr>
            <p:cNvPr id="17566" name="Rectangle 51"/>
            <p:cNvSpPr>
              <a:spLocks noChangeArrowheads="1" noChangeAspect="1"/>
            </p:cNvSpPr>
            <p:nvPr/>
          </p:nvSpPr>
          <p:spPr bwMode="auto">
            <a:xfrm>
              <a:off x="4939" y="1658"/>
              <a:ext cx="188" cy="76"/>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EOGR</a:t>
              </a:r>
              <a:endParaRPr lang="en-US" sz="800">
                <a:cs typeface="Arial"/>
              </a:endParaRPr>
            </a:p>
          </p:txBody>
        </p:sp>
        <p:sp>
          <p:nvSpPr>
            <p:cNvPr id="17567" name="Freeform 52"/>
            <p:cNvSpPr>
              <a:spLocks noChangeAspect="1"/>
            </p:cNvSpPr>
            <p:nvPr/>
          </p:nvSpPr>
          <p:spPr bwMode="auto">
            <a:xfrm>
              <a:off x="4757" y="1806"/>
              <a:ext cx="407" cy="82"/>
            </a:xfrm>
            <a:custGeom>
              <a:avLst/>
              <a:gdLst>
                <a:gd name="T0" fmla="*/ 28 w 275"/>
                <a:gd name="T1" fmla="*/ 0 h 52"/>
                <a:gd name="T2" fmla="*/ 87 w 275"/>
                <a:gd name="T3" fmla="*/ 0 h 52"/>
                <a:gd name="T4" fmla="*/ 149 w 275"/>
                <a:gd name="T5" fmla="*/ 184 h 52"/>
                <a:gd name="T6" fmla="*/ 210 w 275"/>
                <a:gd name="T7" fmla="*/ 341 h 52"/>
                <a:gd name="T8" fmla="*/ 269 w 275"/>
                <a:gd name="T9" fmla="*/ 341 h 52"/>
                <a:gd name="T10" fmla="*/ 337 w 275"/>
                <a:gd name="T11" fmla="*/ 385 h 52"/>
                <a:gd name="T12" fmla="*/ 398 w 275"/>
                <a:gd name="T13" fmla="*/ 353 h 52"/>
                <a:gd name="T14" fmla="*/ 460 w 275"/>
                <a:gd name="T15" fmla="*/ 292 h 52"/>
                <a:gd name="T16" fmla="*/ 519 w 275"/>
                <a:gd name="T17" fmla="*/ 320 h 52"/>
                <a:gd name="T18" fmla="*/ 576 w 275"/>
                <a:gd name="T19" fmla="*/ 374 h 52"/>
                <a:gd name="T20" fmla="*/ 639 w 275"/>
                <a:gd name="T21" fmla="*/ 427 h 52"/>
                <a:gd name="T22" fmla="*/ 707 w 275"/>
                <a:gd name="T23" fmla="*/ 538 h 52"/>
                <a:gd name="T24" fmla="*/ 768 w 275"/>
                <a:gd name="T25" fmla="*/ 565 h 52"/>
                <a:gd name="T26" fmla="*/ 830 w 275"/>
                <a:gd name="T27" fmla="*/ 557 h 52"/>
                <a:gd name="T28" fmla="*/ 891 w 275"/>
                <a:gd name="T29" fmla="*/ 565 h 52"/>
                <a:gd name="T30" fmla="*/ 959 w 275"/>
                <a:gd name="T31" fmla="*/ 505 h 52"/>
                <a:gd name="T32" fmla="*/ 1008 w 275"/>
                <a:gd name="T33" fmla="*/ 475 h 52"/>
                <a:gd name="T34" fmla="*/ 1069 w 275"/>
                <a:gd name="T35" fmla="*/ 557 h 52"/>
                <a:gd name="T36" fmla="*/ 1137 w 275"/>
                <a:gd name="T37" fmla="*/ 590 h 52"/>
                <a:gd name="T38" fmla="*/ 1200 w 275"/>
                <a:gd name="T39" fmla="*/ 525 h 52"/>
                <a:gd name="T40" fmla="*/ 1261 w 275"/>
                <a:gd name="T41" fmla="*/ 565 h 52"/>
                <a:gd name="T42" fmla="*/ 1319 w 275"/>
                <a:gd name="T43" fmla="*/ 708 h 52"/>
                <a:gd name="T44" fmla="*/ 1387 w 275"/>
                <a:gd name="T45" fmla="*/ 708 h 52"/>
                <a:gd name="T46" fmla="*/ 1450 w 275"/>
                <a:gd name="T47" fmla="*/ 590 h 52"/>
                <a:gd name="T48" fmla="*/ 1507 w 275"/>
                <a:gd name="T49" fmla="*/ 538 h 52"/>
                <a:gd name="T50" fmla="*/ 1569 w 275"/>
                <a:gd name="T51" fmla="*/ 557 h 52"/>
                <a:gd name="T52" fmla="*/ 1628 w 275"/>
                <a:gd name="T53" fmla="*/ 664 h 52"/>
                <a:gd name="T54" fmla="*/ 1689 w 275"/>
                <a:gd name="T55" fmla="*/ 781 h 52"/>
                <a:gd name="T56" fmla="*/ 1757 w 275"/>
                <a:gd name="T57" fmla="*/ 781 h 52"/>
                <a:gd name="T58" fmla="*/ 1817 w 275"/>
                <a:gd name="T59" fmla="*/ 708 h 52"/>
                <a:gd name="T60" fmla="*/ 1880 w 275"/>
                <a:gd name="T61" fmla="*/ 673 h 52"/>
                <a:gd name="T62" fmla="*/ 1931 w 275"/>
                <a:gd name="T63" fmla="*/ 643 h 52"/>
                <a:gd name="T64" fmla="*/ 1998 w 275"/>
                <a:gd name="T65" fmla="*/ 557 h 52"/>
                <a:gd name="T66" fmla="*/ 2059 w 275"/>
                <a:gd name="T67" fmla="*/ 449 h 52"/>
                <a:gd name="T68" fmla="*/ 2127 w 275"/>
                <a:gd name="T69" fmla="*/ 449 h 52"/>
                <a:gd name="T70" fmla="*/ 2189 w 275"/>
                <a:gd name="T71" fmla="*/ 457 h 52"/>
                <a:gd name="T72" fmla="*/ 2250 w 275"/>
                <a:gd name="T73" fmla="*/ 475 h 52"/>
                <a:gd name="T74" fmla="*/ 2310 w 275"/>
                <a:gd name="T75" fmla="*/ 538 h 52"/>
                <a:gd name="T76" fmla="*/ 2369 w 275"/>
                <a:gd name="T77" fmla="*/ 607 h 52"/>
                <a:gd name="T78" fmla="*/ 2429 w 275"/>
                <a:gd name="T79" fmla="*/ 565 h 52"/>
                <a:gd name="T80" fmla="*/ 2491 w 275"/>
                <a:gd name="T81" fmla="*/ 449 h 52"/>
                <a:gd name="T82" fmla="*/ 2559 w 275"/>
                <a:gd name="T83" fmla="*/ 385 h 52"/>
                <a:gd name="T84" fmla="*/ 2620 w 275"/>
                <a:gd name="T85" fmla="*/ 475 h 52"/>
                <a:gd name="T86" fmla="*/ 2677 w 275"/>
                <a:gd name="T87" fmla="*/ 538 h 52"/>
                <a:gd name="T88" fmla="*/ 2739 w 275"/>
                <a:gd name="T89" fmla="*/ 421 h 52"/>
                <a:gd name="T90" fmla="*/ 2808 w 275"/>
                <a:gd name="T91" fmla="*/ 271 h 52"/>
                <a:gd name="T92" fmla="*/ 2870 w 275"/>
                <a:gd name="T93" fmla="*/ 244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52"/>
                <a:gd name="T143" fmla="*/ 275 w 275"/>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52" fill="norm" stroke="1" extrusionOk="0">
                  <a:moveTo>
                    <a:pt x="0" y="3"/>
                  </a:moveTo>
                  <a:lnTo>
                    <a:pt x="3" y="0"/>
                  </a:lnTo>
                  <a:lnTo>
                    <a:pt x="5" y="1"/>
                  </a:lnTo>
                  <a:lnTo>
                    <a:pt x="8" y="0"/>
                  </a:lnTo>
                  <a:lnTo>
                    <a:pt x="11" y="5"/>
                  </a:lnTo>
                  <a:lnTo>
                    <a:pt x="14" y="12"/>
                  </a:lnTo>
                  <a:lnTo>
                    <a:pt x="17" y="14"/>
                  </a:lnTo>
                  <a:lnTo>
                    <a:pt x="20" y="22"/>
                  </a:lnTo>
                  <a:lnTo>
                    <a:pt x="23" y="25"/>
                  </a:lnTo>
                  <a:lnTo>
                    <a:pt x="26" y="22"/>
                  </a:lnTo>
                  <a:lnTo>
                    <a:pt x="29" y="26"/>
                  </a:lnTo>
                  <a:lnTo>
                    <a:pt x="32" y="25"/>
                  </a:lnTo>
                  <a:lnTo>
                    <a:pt x="35" y="25"/>
                  </a:lnTo>
                  <a:lnTo>
                    <a:pt x="38" y="23"/>
                  </a:lnTo>
                  <a:lnTo>
                    <a:pt x="41" y="21"/>
                  </a:lnTo>
                  <a:lnTo>
                    <a:pt x="44" y="19"/>
                  </a:lnTo>
                  <a:lnTo>
                    <a:pt x="47" y="19"/>
                  </a:lnTo>
                  <a:lnTo>
                    <a:pt x="49" y="21"/>
                  </a:lnTo>
                  <a:lnTo>
                    <a:pt x="52" y="22"/>
                  </a:lnTo>
                  <a:lnTo>
                    <a:pt x="55" y="24"/>
                  </a:lnTo>
                  <a:lnTo>
                    <a:pt x="58" y="25"/>
                  </a:lnTo>
                  <a:lnTo>
                    <a:pt x="61" y="28"/>
                  </a:lnTo>
                  <a:lnTo>
                    <a:pt x="64" y="32"/>
                  </a:lnTo>
                  <a:lnTo>
                    <a:pt x="67" y="35"/>
                  </a:lnTo>
                  <a:lnTo>
                    <a:pt x="70" y="37"/>
                  </a:lnTo>
                  <a:lnTo>
                    <a:pt x="73" y="37"/>
                  </a:lnTo>
                  <a:lnTo>
                    <a:pt x="76" y="36"/>
                  </a:lnTo>
                  <a:lnTo>
                    <a:pt x="79" y="36"/>
                  </a:lnTo>
                  <a:lnTo>
                    <a:pt x="82" y="37"/>
                  </a:lnTo>
                  <a:lnTo>
                    <a:pt x="85" y="37"/>
                  </a:lnTo>
                  <a:lnTo>
                    <a:pt x="88" y="36"/>
                  </a:lnTo>
                  <a:lnTo>
                    <a:pt x="91" y="33"/>
                  </a:lnTo>
                  <a:lnTo>
                    <a:pt x="93" y="31"/>
                  </a:lnTo>
                  <a:lnTo>
                    <a:pt x="96" y="31"/>
                  </a:lnTo>
                  <a:lnTo>
                    <a:pt x="99" y="34"/>
                  </a:lnTo>
                  <a:lnTo>
                    <a:pt x="102" y="36"/>
                  </a:lnTo>
                  <a:lnTo>
                    <a:pt x="105" y="38"/>
                  </a:lnTo>
                  <a:lnTo>
                    <a:pt x="108" y="38"/>
                  </a:lnTo>
                  <a:lnTo>
                    <a:pt x="111" y="36"/>
                  </a:lnTo>
                  <a:lnTo>
                    <a:pt x="114" y="34"/>
                  </a:lnTo>
                  <a:lnTo>
                    <a:pt x="117" y="34"/>
                  </a:lnTo>
                  <a:lnTo>
                    <a:pt x="120" y="37"/>
                  </a:lnTo>
                  <a:lnTo>
                    <a:pt x="123" y="42"/>
                  </a:lnTo>
                  <a:lnTo>
                    <a:pt x="126" y="46"/>
                  </a:lnTo>
                  <a:lnTo>
                    <a:pt x="129" y="48"/>
                  </a:lnTo>
                  <a:lnTo>
                    <a:pt x="132" y="46"/>
                  </a:lnTo>
                  <a:lnTo>
                    <a:pt x="135" y="42"/>
                  </a:lnTo>
                  <a:lnTo>
                    <a:pt x="138" y="38"/>
                  </a:lnTo>
                  <a:lnTo>
                    <a:pt x="140" y="36"/>
                  </a:lnTo>
                  <a:lnTo>
                    <a:pt x="143" y="35"/>
                  </a:lnTo>
                  <a:lnTo>
                    <a:pt x="146" y="36"/>
                  </a:lnTo>
                  <a:lnTo>
                    <a:pt x="149" y="36"/>
                  </a:lnTo>
                  <a:lnTo>
                    <a:pt x="152" y="40"/>
                  </a:lnTo>
                  <a:lnTo>
                    <a:pt x="155" y="43"/>
                  </a:lnTo>
                  <a:lnTo>
                    <a:pt x="158" y="48"/>
                  </a:lnTo>
                  <a:lnTo>
                    <a:pt x="161" y="51"/>
                  </a:lnTo>
                  <a:lnTo>
                    <a:pt x="164" y="52"/>
                  </a:lnTo>
                  <a:lnTo>
                    <a:pt x="167" y="51"/>
                  </a:lnTo>
                  <a:lnTo>
                    <a:pt x="170" y="47"/>
                  </a:lnTo>
                  <a:lnTo>
                    <a:pt x="173" y="46"/>
                  </a:lnTo>
                  <a:lnTo>
                    <a:pt x="176" y="46"/>
                  </a:lnTo>
                  <a:lnTo>
                    <a:pt x="179" y="44"/>
                  </a:lnTo>
                  <a:lnTo>
                    <a:pt x="182" y="43"/>
                  </a:lnTo>
                  <a:lnTo>
                    <a:pt x="184" y="42"/>
                  </a:lnTo>
                  <a:lnTo>
                    <a:pt x="187" y="39"/>
                  </a:lnTo>
                  <a:lnTo>
                    <a:pt x="190" y="36"/>
                  </a:lnTo>
                  <a:lnTo>
                    <a:pt x="193" y="33"/>
                  </a:lnTo>
                  <a:lnTo>
                    <a:pt x="196" y="29"/>
                  </a:lnTo>
                  <a:lnTo>
                    <a:pt x="199" y="28"/>
                  </a:lnTo>
                  <a:lnTo>
                    <a:pt x="202" y="29"/>
                  </a:lnTo>
                  <a:lnTo>
                    <a:pt x="205" y="31"/>
                  </a:lnTo>
                  <a:lnTo>
                    <a:pt x="208" y="30"/>
                  </a:lnTo>
                  <a:lnTo>
                    <a:pt x="211" y="31"/>
                  </a:lnTo>
                  <a:lnTo>
                    <a:pt x="214" y="31"/>
                  </a:lnTo>
                  <a:lnTo>
                    <a:pt x="217" y="32"/>
                  </a:lnTo>
                  <a:lnTo>
                    <a:pt x="220" y="35"/>
                  </a:lnTo>
                  <a:lnTo>
                    <a:pt x="223" y="37"/>
                  </a:lnTo>
                  <a:lnTo>
                    <a:pt x="226" y="39"/>
                  </a:lnTo>
                  <a:lnTo>
                    <a:pt x="228" y="39"/>
                  </a:lnTo>
                  <a:lnTo>
                    <a:pt x="231" y="37"/>
                  </a:lnTo>
                  <a:lnTo>
                    <a:pt x="235" y="33"/>
                  </a:lnTo>
                  <a:lnTo>
                    <a:pt x="237" y="29"/>
                  </a:lnTo>
                  <a:lnTo>
                    <a:pt x="240" y="26"/>
                  </a:lnTo>
                  <a:lnTo>
                    <a:pt x="243" y="25"/>
                  </a:lnTo>
                  <a:lnTo>
                    <a:pt x="246" y="26"/>
                  </a:lnTo>
                  <a:lnTo>
                    <a:pt x="249" y="31"/>
                  </a:lnTo>
                  <a:lnTo>
                    <a:pt x="252" y="34"/>
                  </a:lnTo>
                  <a:lnTo>
                    <a:pt x="255" y="35"/>
                  </a:lnTo>
                  <a:lnTo>
                    <a:pt x="258" y="33"/>
                  </a:lnTo>
                  <a:lnTo>
                    <a:pt x="261" y="27"/>
                  </a:lnTo>
                  <a:lnTo>
                    <a:pt x="264" y="22"/>
                  </a:lnTo>
                  <a:lnTo>
                    <a:pt x="267" y="18"/>
                  </a:lnTo>
                  <a:lnTo>
                    <a:pt x="270" y="16"/>
                  </a:lnTo>
                  <a:lnTo>
                    <a:pt x="273" y="16"/>
                  </a:lnTo>
                  <a:lnTo>
                    <a:pt x="275" y="18"/>
                  </a:lnTo>
                </a:path>
              </a:pathLst>
            </a:custGeom>
            <a:noFill/>
            <a:ln w="11113" cap="rnd">
              <a:solidFill>
                <a:srgbClr val="000000"/>
              </a:solidFill>
              <a:prstDash val="solid"/>
              <a:round/>
              <a:headEnd/>
              <a:tailEnd/>
            </a:ln>
          </p:spPr>
          <p:txBody>
            <a:bodyPr/>
            <a:lstStyle/>
            <a:p>
              <a:pPr>
                <a:defRPr/>
              </a:pPr>
              <a:endParaRPr lang="en-US"/>
            </a:p>
          </p:txBody>
        </p:sp>
        <p:sp>
          <p:nvSpPr>
            <p:cNvPr id="17568" name="Line 53"/>
            <p:cNvSpPr>
              <a:spLocks noChangeAspect="1" noChangeShapeType="1"/>
            </p:cNvSpPr>
            <p:nvPr/>
          </p:nvSpPr>
          <p:spPr bwMode="auto">
            <a:xfrm>
              <a:off x="3985" y="2156"/>
              <a:ext cx="461" cy="2"/>
            </a:xfrm>
            <a:prstGeom prst="line">
              <a:avLst/>
            </a:prstGeom>
            <a:noFill/>
            <a:ln w="4763" cap="rnd">
              <a:solidFill>
                <a:srgbClr val="000000"/>
              </a:solidFill>
              <a:round/>
              <a:headEnd/>
              <a:tailEnd/>
            </a:ln>
          </p:spPr>
          <p:txBody>
            <a:bodyPr/>
            <a:lstStyle/>
            <a:p>
              <a:pPr>
                <a:defRPr/>
              </a:pPr>
              <a:endParaRPr lang="en-US"/>
            </a:p>
          </p:txBody>
        </p:sp>
        <p:sp>
          <p:nvSpPr>
            <p:cNvPr id="17569" name="Line 54"/>
            <p:cNvSpPr>
              <a:spLocks noChangeAspect="1" noChangeShapeType="1"/>
            </p:cNvSpPr>
            <p:nvPr/>
          </p:nvSpPr>
          <p:spPr bwMode="auto">
            <a:xfrm>
              <a:off x="4032" y="2179"/>
              <a:ext cx="72" cy="1"/>
            </a:xfrm>
            <a:prstGeom prst="line">
              <a:avLst/>
            </a:prstGeom>
            <a:noFill/>
            <a:ln w="4763" cap="rnd">
              <a:solidFill>
                <a:srgbClr val="000000"/>
              </a:solidFill>
              <a:round/>
              <a:headEnd/>
              <a:tailEnd/>
            </a:ln>
          </p:spPr>
          <p:txBody>
            <a:bodyPr/>
            <a:lstStyle/>
            <a:p>
              <a:pPr>
                <a:defRPr/>
              </a:pPr>
              <a:endParaRPr lang="en-US"/>
            </a:p>
          </p:txBody>
        </p:sp>
        <p:sp>
          <p:nvSpPr>
            <p:cNvPr id="17570" name="Line 55"/>
            <p:cNvSpPr>
              <a:spLocks noChangeAspect="1" noChangeShapeType="1"/>
            </p:cNvSpPr>
            <p:nvPr/>
          </p:nvSpPr>
          <p:spPr bwMode="auto">
            <a:xfrm flipV="1">
              <a:off x="4104" y="2134"/>
              <a:ext cx="3" cy="45"/>
            </a:xfrm>
            <a:prstGeom prst="line">
              <a:avLst/>
            </a:prstGeom>
            <a:noFill/>
            <a:ln w="4763" cap="rnd">
              <a:solidFill>
                <a:srgbClr val="000000"/>
              </a:solidFill>
              <a:round/>
              <a:headEnd/>
              <a:tailEnd/>
            </a:ln>
          </p:spPr>
          <p:txBody>
            <a:bodyPr/>
            <a:lstStyle/>
            <a:p>
              <a:pPr>
                <a:defRPr/>
              </a:pPr>
              <a:endParaRPr lang="en-US"/>
            </a:p>
          </p:txBody>
        </p:sp>
        <p:sp>
          <p:nvSpPr>
            <p:cNvPr id="17571" name="Line 56"/>
            <p:cNvSpPr>
              <a:spLocks noChangeAspect="1" noChangeShapeType="1"/>
            </p:cNvSpPr>
            <p:nvPr/>
          </p:nvSpPr>
          <p:spPr bwMode="auto">
            <a:xfrm flipH="1">
              <a:off x="4032" y="2134"/>
              <a:ext cx="72" cy="2"/>
            </a:xfrm>
            <a:prstGeom prst="line">
              <a:avLst/>
            </a:prstGeom>
            <a:noFill/>
            <a:ln w="4763" cap="rnd">
              <a:solidFill>
                <a:srgbClr val="000000"/>
              </a:solidFill>
              <a:round/>
              <a:headEnd/>
              <a:tailEnd/>
            </a:ln>
          </p:spPr>
          <p:txBody>
            <a:bodyPr/>
            <a:lstStyle/>
            <a:p>
              <a:pPr>
                <a:defRPr/>
              </a:pPr>
              <a:endParaRPr lang="en-US"/>
            </a:p>
          </p:txBody>
        </p:sp>
        <p:sp>
          <p:nvSpPr>
            <p:cNvPr id="17572" name="Line 57"/>
            <p:cNvSpPr>
              <a:spLocks noChangeAspect="1" noChangeShapeType="1"/>
            </p:cNvSpPr>
            <p:nvPr/>
          </p:nvSpPr>
          <p:spPr bwMode="auto">
            <a:xfrm>
              <a:off x="4032" y="2134"/>
              <a:ext cx="1" cy="45"/>
            </a:xfrm>
            <a:prstGeom prst="line">
              <a:avLst/>
            </a:prstGeom>
            <a:noFill/>
            <a:ln w="4763" cap="rnd">
              <a:solidFill>
                <a:srgbClr val="000000"/>
              </a:solidFill>
              <a:round/>
              <a:headEnd/>
              <a:tailEnd/>
            </a:ln>
          </p:spPr>
          <p:txBody>
            <a:bodyPr/>
            <a:lstStyle/>
            <a:p>
              <a:pPr>
                <a:defRPr/>
              </a:pPr>
              <a:endParaRPr lang="en-US"/>
            </a:p>
          </p:txBody>
        </p:sp>
        <p:sp>
          <p:nvSpPr>
            <p:cNvPr id="17573" name="Rectangle 58"/>
            <p:cNvSpPr>
              <a:spLocks noChangeArrowheads="1" noChangeAspect="1"/>
            </p:cNvSpPr>
            <p:nvPr/>
          </p:nvSpPr>
          <p:spPr bwMode="auto">
            <a:xfrm>
              <a:off x="4185" y="2033"/>
              <a:ext cx="75"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F3</a:t>
              </a:r>
              <a:endParaRPr lang="en-US" sz="800" b="1">
                <a:cs typeface="Arial"/>
              </a:endParaRPr>
            </a:p>
          </p:txBody>
        </p:sp>
        <p:sp>
          <p:nvSpPr>
            <p:cNvPr id="17574" name="Freeform 59"/>
            <p:cNvSpPr>
              <a:spLocks noChangeAspect="1"/>
            </p:cNvSpPr>
            <p:nvPr/>
          </p:nvSpPr>
          <p:spPr bwMode="auto">
            <a:xfrm>
              <a:off x="3985" y="2152"/>
              <a:ext cx="461" cy="60"/>
            </a:xfrm>
            <a:custGeom>
              <a:avLst/>
              <a:gdLst>
                <a:gd name="T0" fmla="*/ 28 w 311"/>
                <a:gd name="T1" fmla="*/ 80 h 39"/>
                <a:gd name="T2" fmla="*/ 108 w 311"/>
                <a:gd name="T3" fmla="*/ 18 h 39"/>
                <a:gd name="T4" fmla="*/ 173 w 311"/>
                <a:gd name="T5" fmla="*/ 0 h 39"/>
                <a:gd name="T6" fmla="*/ 242 w 311"/>
                <a:gd name="T7" fmla="*/ 66 h 39"/>
                <a:gd name="T8" fmla="*/ 311 w 311"/>
                <a:gd name="T9" fmla="*/ 66 h 39"/>
                <a:gd name="T10" fmla="*/ 379 w 311"/>
                <a:gd name="T11" fmla="*/ 80 h 39"/>
                <a:gd name="T12" fmla="*/ 460 w 311"/>
                <a:gd name="T13" fmla="*/ 146 h 39"/>
                <a:gd name="T14" fmla="*/ 520 w 311"/>
                <a:gd name="T15" fmla="*/ 128 h 39"/>
                <a:gd name="T16" fmla="*/ 593 w 311"/>
                <a:gd name="T17" fmla="*/ 102 h 39"/>
                <a:gd name="T18" fmla="*/ 669 w 311"/>
                <a:gd name="T19" fmla="*/ 95 h 39"/>
                <a:gd name="T20" fmla="*/ 729 w 311"/>
                <a:gd name="T21" fmla="*/ 146 h 39"/>
                <a:gd name="T22" fmla="*/ 811 w 311"/>
                <a:gd name="T23" fmla="*/ 251 h 39"/>
                <a:gd name="T24" fmla="*/ 879 w 311"/>
                <a:gd name="T25" fmla="*/ 320 h 39"/>
                <a:gd name="T26" fmla="*/ 947 w 311"/>
                <a:gd name="T27" fmla="*/ 320 h 39"/>
                <a:gd name="T28" fmla="*/ 1012 w 311"/>
                <a:gd name="T29" fmla="*/ 291 h 39"/>
                <a:gd name="T30" fmla="*/ 1094 w 311"/>
                <a:gd name="T31" fmla="*/ 272 h 39"/>
                <a:gd name="T32" fmla="*/ 1161 w 311"/>
                <a:gd name="T33" fmla="*/ 272 h 39"/>
                <a:gd name="T34" fmla="*/ 1230 w 311"/>
                <a:gd name="T35" fmla="*/ 291 h 39"/>
                <a:gd name="T36" fmla="*/ 1293 w 311"/>
                <a:gd name="T37" fmla="*/ 291 h 39"/>
                <a:gd name="T38" fmla="*/ 1365 w 311"/>
                <a:gd name="T39" fmla="*/ 346 h 39"/>
                <a:gd name="T40" fmla="*/ 1444 w 311"/>
                <a:gd name="T41" fmla="*/ 397 h 39"/>
                <a:gd name="T42" fmla="*/ 1500 w 311"/>
                <a:gd name="T43" fmla="*/ 386 h 39"/>
                <a:gd name="T44" fmla="*/ 1582 w 311"/>
                <a:gd name="T45" fmla="*/ 386 h 39"/>
                <a:gd name="T46" fmla="*/ 1645 w 311"/>
                <a:gd name="T47" fmla="*/ 397 h 39"/>
                <a:gd name="T48" fmla="*/ 1721 w 311"/>
                <a:gd name="T49" fmla="*/ 397 h 39"/>
                <a:gd name="T50" fmla="*/ 1795 w 311"/>
                <a:gd name="T51" fmla="*/ 448 h 39"/>
                <a:gd name="T52" fmla="*/ 1853 w 311"/>
                <a:gd name="T53" fmla="*/ 515 h 39"/>
                <a:gd name="T54" fmla="*/ 1931 w 311"/>
                <a:gd name="T55" fmla="*/ 438 h 39"/>
                <a:gd name="T56" fmla="*/ 2004 w 311"/>
                <a:gd name="T57" fmla="*/ 372 h 39"/>
                <a:gd name="T58" fmla="*/ 2065 w 311"/>
                <a:gd name="T59" fmla="*/ 418 h 39"/>
                <a:gd name="T60" fmla="*/ 2140 w 311"/>
                <a:gd name="T61" fmla="*/ 492 h 39"/>
                <a:gd name="T62" fmla="*/ 2206 w 311"/>
                <a:gd name="T63" fmla="*/ 466 h 39"/>
                <a:gd name="T64" fmla="*/ 2283 w 311"/>
                <a:gd name="T65" fmla="*/ 466 h 39"/>
                <a:gd name="T66" fmla="*/ 2355 w 311"/>
                <a:gd name="T67" fmla="*/ 466 h 39"/>
                <a:gd name="T68" fmla="*/ 2419 w 311"/>
                <a:gd name="T69" fmla="*/ 438 h 39"/>
                <a:gd name="T70" fmla="*/ 2492 w 311"/>
                <a:gd name="T71" fmla="*/ 386 h 39"/>
                <a:gd name="T72" fmla="*/ 2570 w 311"/>
                <a:gd name="T73" fmla="*/ 325 h 39"/>
                <a:gd name="T74" fmla="*/ 2633 w 311"/>
                <a:gd name="T75" fmla="*/ 272 h 39"/>
                <a:gd name="T76" fmla="*/ 2702 w 311"/>
                <a:gd name="T77" fmla="*/ 251 h 39"/>
                <a:gd name="T78" fmla="*/ 2770 w 311"/>
                <a:gd name="T79" fmla="*/ 242 h 39"/>
                <a:gd name="T80" fmla="*/ 2842 w 311"/>
                <a:gd name="T81" fmla="*/ 251 h 39"/>
                <a:gd name="T82" fmla="*/ 2922 w 311"/>
                <a:gd name="T83" fmla="*/ 272 h 39"/>
                <a:gd name="T84" fmla="*/ 2984 w 311"/>
                <a:gd name="T85" fmla="*/ 242 h 39"/>
                <a:gd name="T86" fmla="*/ 3054 w 311"/>
                <a:gd name="T87" fmla="*/ 197 h 39"/>
                <a:gd name="T88" fmla="*/ 3131 w 311"/>
                <a:gd name="T89" fmla="*/ 197 h 39"/>
                <a:gd name="T90" fmla="*/ 3193 w 311"/>
                <a:gd name="T91" fmla="*/ 303 h 39"/>
                <a:gd name="T92" fmla="*/ 3270 w 311"/>
                <a:gd name="T93" fmla="*/ 397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39"/>
                <a:gd name="T143" fmla="*/ 311 w 311"/>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39" fill="norm" stroke="1" extrusionOk="0">
                  <a:moveTo>
                    <a:pt x="0" y="7"/>
                  </a:moveTo>
                  <a:lnTo>
                    <a:pt x="3" y="6"/>
                  </a:lnTo>
                  <a:lnTo>
                    <a:pt x="6" y="3"/>
                  </a:lnTo>
                  <a:lnTo>
                    <a:pt x="10" y="1"/>
                  </a:lnTo>
                  <a:lnTo>
                    <a:pt x="13" y="0"/>
                  </a:lnTo>
                  <a:lnTo>
                    <a:pt x="16" y="0"/>
                  </a:lnTo>
                  <a:lnTo>
                    <a:pt x="20" y="3"/>
                  </a:lnTo>
                  <a:lnTo>
                    <a:pt x="23" y="5"/>
                  </a:lnTo>
                  <a:lnTo>
                    <a:pt x="26" y="5"/>
                  </a:lnTo>
                  <a:lnTo>
                    <a:pt x="30" y="5"/>
                  </a:lnTo>
                  <a:lnTo>
                    <a:pt x="33" y="7"/>
                  </a:lnTo>
                  <a:lnTo>
                    <a:pt x="36" y="6"/>
                  </a:lnTo>
                  <a:lnTo>
                    <a:pt x="40" y="9"/>
                  </a:lnTo>
                  <a:lnTo>
                    <a:pt x="43" y="11"/>
                  </a:lnTo>
                  <a:lnTo>
                    <a:pt x="46" y="12"/>
                  </a:lnTo>
                  <a:lnTo>
                    <a:pt x="49" y="10"/>
                  </a:lnTo>
                  <a:lnTo>
                    <a:pt x="53" y="9"/>
                  </a:lnTo>
                  <a:lnTo>
                    <a:pt x="56" y="8"/>
                  </a:lnTo>
                  <a:lnTo>
                    <a:pt x="59" y="7"/>
                  </a:lnTo>
                  <a:lnTo>
                    <a:pt x="63" y="7"/>
                  </a:lnTo>
                  <a:lnTo>
                    <a:pt x="66" y="9"/>
                  </a:lnTo>
                  <a:lnTo>
                    <a:pt x="69" y="11"/>
                  </a:lnTo>
                  <a:lnTo>
                    <a:pt x="73" y="14"/>
                  </a:lnTo>
                  <a:lnTo>
                    <a:pt x="76" y="19"/>
                  </a:lnTo>
                  <a:lnTo>
                    <a:pt x="79" y="22"/>
                  </a:lnTo>
                  <a:lnTo>
                    <a:pt x="83" y="24"/>
                  </a:lnTo>
                  <a:lnTo>
                    <a:pt x="86" y="25"/>
                  </a:lnTo>
                  <a:lnTo>
                    <a:pt x="89" y="24"/>
                  </a:lnTo>
                  <a:lnTo>
                    <a:pt x="92" y="24"/>
                  </a:lnTo>
                  <a:lnTo>
                    <a:pt x="96" y="22"/>
                  </a:lnTo>
                  <a:lnTo>
                    <a:pt x="99" y="21"/>
                  </a:lnTo>
                  <a:lnTo>
                    <a:pt x="103" y="21"/>
                  </a:lnTo>
                  <a:lnTo>
                    <a:pt x="106" y="21"/>
                  </a:lnTo>
                  <a:lnTo>
                    <a:pt x="109" y="21"/>
                  </a:lnTo>
                  <a:lnTo>
                    <a:pt x="112" y="21"/>
                  </a:lnTo>
                  <a:lnTo>
                    <a:pt x="116" y="22"/>
                  </a:lnTo>
                  <a:lnTo>
                    <a:pt x="119" y="22"/>
                  </a:lnTo>
                  <a:lnTo>
                    <a:pt x="122" y="22"/>
                  </a:lnTo>
                  <a:lnTo>
                    <a:pt x="126" y="24"/>
                  </a:lnTo>
                  <a:lnTo>
                    <a:pt x="129" y="26"/>
                  </a:lnTo>
                  <a:lnTo>
                    <a:pt x="132" y="28"/>
                  </a:lnTo>
                  <a:lnTo>
                    <a:pt x="136" y="30"/>
                  </a:lnTo>
                  <a:lnTo>
                    <a:pt x="139" y="30"/>
                  </a:lnTo>
                  <a:lnTo>
                    <a:pt x="142" y="29"/>
                  </a:lnTo>
                  <a:lnTo>
                    <a:pt x="146" y="29"/>
                  </a:lnTo>
                  <a:lnTo>
                    <a:pt x="149" y="29"/>
                  </a:lnTo>
                  <a:lnTo>
                    <a:pt x="152" y="29"/>
                  </a:lnTo>
                  <a:lnTo>
                    <a:pt x="155" y="30"/>
                  </a:lnTo>
                  <a:lnTo>
                    <a:pt x="159" y="30"/>
                  </a:lnTo>
                  <a:lnTo>
                    <a:pt x="162" y="30"/>
                  </a:lnTo>
                  <a:lnTo>
                    <a:pt x="165" y="31"/>
                  </a:lnTo>
                  <a:lnTo>
                    <a:pt x="169" y="34"/>
                  </a:lnTo>
                  <a:lnTo>
                    <a:pt x="172" y="36"/>
                  </a:lnTo>
                  <a:lnTo>
                    <a:pt x="175" y="39"/>
                  </a:lnTo>
                  <a:lnTo>
                    <a:pt x="179" y="38"/>
                  </a:lnTo>
                  <a:lnTo>
                    <a:pt x="182" y="33"/>
                  </a:lnTo>
                  <a:lnTo>
                    <a:pt x="185" y="29"/>
                  </a:lnTo>
                  <a:lnTo>
                    <a:pt x="189" y="28"/>
                  </a:lnTo>
                  <a:lnTo>
                    <a:pt x="192" y="30"/>
                  </a:lnTo>
                  <a:lnTo>
                    <a:pt x="195" y="32"/>
                  </a:lnTo>
                  <a:lnTo>
                    <a:pt x="199" y="35"/>
                  </a:lnTo>
                  <a:lnTo>
                    <a:pt x="202" y="37"/>
                  </a:lnTo>
                  <a:lnTo>
                    <a:pt x="205" y="36"/>
                  </a:lnTo>
                  <a:lnTo>
                    <a:pt x="208" y="35"/>
                  </a:lnTo>
                  <a:lnTo>
                    <a:pt x="212" y="36"/>
                  </a:lnTo>
                  <a:lnTo>
                    <a:pt x="215" y="35"/>
                  </a:lnTo>
                  <a:lnTo>
                    <a:pt x="219" y="36"/>
                  </a:lnTo>
                  <a:lnTo>
                    <a:pt x="222" y="35"/>
                  </a:lnTo>
                  <a:lnTo>
                    <a:pt x="225" y="35"/>
                  </a:lnTo>
                  <a:lnTo>
                    <a:pt x="228" y="33"/>
                  </a:lnTo>
                  <a:lnTo>
                    <a:pt x="232" y="31"/>
                  </a:lnTo>
                  <a:lnTo>
                    <a:pt x="235" y="29"/>
                  </a:lnTo>
                  <a:lnTo>
                    <a:pt x="238" y="27"/>
                  </a:lnTo>
                  <a:lnTo>
                    <a:pt x="242" y="25"/>
                  </a:lnTo>
                  <a:lnTo>
                    <a:pt x="245" y="23"/>
                  </a:lnTo>
                  <a:lnTo>
                    <a:pt x="248" y="21"/>
                  </a:lnTo>
                  <a:lnTo>
                    <a:pt x="252" y="20"/>
                  </a:lnTo>
                  <a:lnTo>
                    <a:pt x="255" y="19"/>
                  </a:lnTo>
                  <a:lnTo>
                    <a:pt x="258" y="18"/>
                  </a:lnTo>
                  <a:lnTo>
                    <a:pt x="261" y="18"/>
                  </a:lnTo>
                  <a:lnTo>
                    <a:pt x="265" y="19"/>
                  </a:lnTo>
                  <a:lnTo>
                    <a:pt x="268" y="19"/>
                  </a:lnTo>
                  <a:lnTo>
                    <a:pt x="272" y="21"/>
                  </a:lnTo>
                  <a:lnTo>
                    <a:pt x="275" y="21"/>
                  </a:lnTo>
                  <a:lnTo>
                    <a:pt x="278" y="21"/>
                  </a:lnTo>
                  <a:lnTo>
                    <a:pt x="281" y="18"/>
                  </a:lnTo>
                  <a:lnTo>
                    <a:pt x="285" y="16"/>
                  </a:lnTo>
                  <a:lnTo>
                    <a:pt x="288" y="15"/>
                  </a:lnTo>
                  <a:lnTo>
                    <a:pt x="291" y="14"/>
                  </a:lnTo>
                  <a:lnTo>
                    <a:pt x="295" y="15"/>
                  </a:lnTo>
                  <a:lnTo>
                    <a:pt x="298" y="19"/>
                  </a:lnTo>
                  <a:lnTo>
                    <a:pt x="301" y="23"/>
                  </a:lnTo>
                  <a:lnTo>
                    <a:pt x="305" y="28"/>
                  </a:lnTo>
                  <a:lnTo>
                    <a:pt x="308" y="30"/>
                  </a:lnTo>
                  <a:lnTo>
                    <a:pt x="311" y="31"/>
                  </a:lnTo>
                </a:path>
              </a:pathLst>
            </a:custGeom>
            <a:noFill/>
            <a:ln w="12700" cap="rnd" cmpd="sng">
              <a:solidFill>
                <a:schemeClr val="tx1"/>
              </a:solidFill>
              <a:prstDash val="solid"/>
              <a:round/>
              <a:headEnd/>
              <a:tailEnd/>
            </a:ln>
          </p:spPr>
          <p:txBody>
            <a:bodyPr/>
            <a:lstStyle/>
            <a:p>
              <a:pPr>
                <a:defRPr/>
              </a:pPr>
              <a:endParaRPr lang="en-US"/>
            </a:p>
          </p:txBody>
        </p:sp>
        <p:sp>
          <p:nvSpPr>
            <p:cNvPr id="17575" name="Line 60"/>
            <p:cNvSpPr>
              <a:spLocks noChangeAspect="1" noChangeShapeType="1"/>
            </p:cNvSpPr>
            <p:nvPr/>
          </p:nvSpPr>
          <p:spPr bwMode="auto">
            <a:xfrm>
              <a:off x="4622" y="2156"/>
              <a:ext cx="462" cy="2"/>
            </a:xfrm>
            <a:prstGeom prst="line">
              <a:avLst/>
            </a:prstGeom>
            <a:noFill/>
            <a:ln w="4763" cap="rnd">
              <a:solidFill>
                <a:srgbClr val="000000"/>
              </a:solidFill>
              <a:round/>
              <a:headEnd/>
              <a:tailEnd/>
            </a:ln>
          </p:spPr>
          <p:txBody>
            <a:bodyPr/>
            <a:lstStyle/>
            <a:p>
              <a:pPr>
                <a:defRPr/>
              </a:pPr>
              <a:endParaRPr lang="en-US"/>
            </a:p>
          </p:txBody>
        </p:sp>
        <p:sp>
          <p:nvSpPr>
            <p:cNvPr id="17576" name="Line 61"/>
            <p:cNvSpPr>
              <a:spLocks noChangeAspect="1" noChangeShapeType="1"/>
            </p:cNvSpPr>
            <p:nvPr/>
          </p:nvSpPr>
          <p:spPr bwMode="auto">
            <a:xfrm>
              <a:off x="4672" y="2179"/>
              <a:ext cx="70" cy="1"/>
            </a:xfrm>
            <a:prstGeom prst="line">
              <a:avLst/>
            </a:prstGeom>
            <a:noFill/>
            <a:ln w="4763" cap="rnd">
              <a:solidFill>
                <a:srgbClr val="000000"/>
              </a:solidFill>
              <a:round/>
              <a:headEnd/>
              <a:tailEnd/>
            </a:ln>
          </p:spPr>
          <p:txBody>
            <a:bodyPr/>
            <a:lstStyle/>
            <a:p>
              <a:pPr>
                <a:defRPr/>
              </a:pPr>
              <a:endParaRPr lang="en-US"/>
            </a:p>
          </p:txBody>
        </p:sp>
        <p:sp>
          <p:nvSpPr>
            <p:cNvPr id="17577" name="Line 62"/>
            <p:cNvSpPr>
              <a:spLocks noChangeAspect="1" noChangeShapeType="1"/>
            </p:cNvSpPr>
            <p:nvPr/>
          </p:nvSpPr>
          <p:spPr bwMode="auto">
            <a:xfrm flipV="1">
              <a:off x="4742" y="2134"/>
              <a:ext cx="1" cy="45"/>
            </a:xfrm>
            <a:prstGeom prst="line">
              <a:avLst/>
            </a:prstGeom>
            <a:noFill/>
            <a:ln w="4763" cap="rnd">
              <a:solidFill>
                <a:srgbClr val="000000"/>
              </a:solidFill>
              <a:round/>
              <a:headEnd/>
              <a:tailEnd/>
            </a:ln>
          </p:spPr>
          <p:txBody>
            <a:bodyPr/>
            <a:lstStyle/>
            <a:p>
              <a:pPr>
                <a:defRPr/>
              </a:pPr>
              <a:endParaRPr lang="en-US"/>
            </a:p>
          </p:txBody>
        </p:sp>
        <p:sp>
          <p:nvSpPr>
            <p:cNvPr id="17578" name="Line 63"/>
            <p:cNvSpPr>
              <a:spLocks noChangeAspect="1" noChangeShapeType="1"/>
            </p:cNvSpPr>
            <p:nvPr/>
          </p:nvSpPr>
          <p:spPr bwMode="auto">
            <a:xfrm flipH="1">
              <a:off x="4672" y="2134"/>
              <a:ext cx="70" cy="2"/>
            </a:xfrm>
            <a:prstGeom prst="line">
              <a:avLst/>
            </a:prstGeom>
            <a:noFill/>
            <a:ln w="4763" cap="rnd">
              <a:solidFill>
                <a:srgbClr val="000000"/>
              </a:solidFill>
              <a:round/>
              <a:headEnd/>
              <a:tailEnd/>
            </a:ln>
          </p:spPr>
          <p:txBody>
            <a:bodyPr/>
            <a:lstStyle/>
            <a:p>
              <a:pPr>
                <a:defRPr/>
              </a:pPr>
              <a:endParaRPr lang="en-US"/>
            </a:p>
          </p:txBody>
        </p:sp>
        <p:sp>
          <p:nvSpPr>
            <p:cNvPr id="17579" name="Line 64"/>
            <p:cNvSpPr>
              <a:spLocks noChangeAspect="1" noChangeShapeType="1"/>
            </p:cNvSpPr>
            <p:nvPr/>
          </p:nvSpPr>
          <p:spPr bwMode="auto">
            <a:xfrm>
              <a:off x="4672" y="2134"/>
              <a:ext cx="1" cy="45"/>
            </a:xfrm>
            <a:prstGeom prst="line">
              <a:avLst/>
            </a:prstGeom>
            <a:noFill/>
            <a:ln w="4763" cap="rnd">
              <a:solidFill>
                <a:srgbClr val="000000"/>
              </a:solidFill>
              <a:round/>
              <a:headEnd/>
              <a:tailEnd/>
            </a:ln>
          </p:spPr>
          <p:txBody>
            <a:bodyPr/>
            <a:lstStyle/>
            <a:p>
              <a:pPr>
                <a:defRPr/>
              </a:pPr>
              <a:endParaRPr lang="en-US"/>
            </a:p>
          </p:txBody>
        </p:sp>
        <p:sp>
          <p:nvSpPr>
            <p:cNvPr id="17580" name="Rectangle 65"/>
            <p:cNvSpPr>
              <a:spLocks noChangeArrowheads="1" noChangeAspect="1"/>
            </p:cNvSpPr>
            <p:nvPr/>
          </p:nvSpPr>
          <p:spPr bwMode="auto">
            <a:xfrm>
              <a:off x="4823" y="2033"/>
              <a:ext cx="75"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F4</a:t>
              </a:r>
              <a:endParaRPr lang="en-US" sz="800" b="1">
                <a:cs typeface="Arial"/>
              </a:endParaRPr>
            </a:p>
          </p:txBody>
        </p:sp>
        <p:sp>
          <p:nvSpPr>
            <p:cNvPr id="17581" name="Freeform 66"/>
            <p:cNvSpPr>
              <a:spLocks noChangeAspect="1"/>
            </p:cNvSpPr>
            <p:nvPr/>
          </p:nvSpPr>
          <p:spPr bwMode="auto">
            <a:xfrm>
              <a:off x="4622" y="2147"/>
              <a:ext cx="462" cy="62"/>
            </a:xfrm>
            <a:custGeom>
              <a:avLst/>
              <a:gdLst>
                <a:gd name="T0" fmla="*/ 28 w 312"/>
                <a:gd name="T1" fmla="*/ 70 h 40"/>
                <a:gd name="T2" fmla="*/ 108 w 312"/>
                <a:gd name="T3" fmla="*/ 82 h 40"/>
                <a:gd name="T4" fmla="*/ 178 w 312"/>
                <a:gd name="T5" fmla="*/ 45 h 40"/>
                <a:gd name="T6" fmla="*/ 241 w 312"/>
                <a:gd name="T7" fmla="*/ 127 h 40"/>
                <a:gd name="T8" fmla="*/ 311 w 312"/>
                <a:gd name="T9" fmla="*/ 169 h 40"/>
                <a:gd name="T10" fmla="*/ 391 w 312"/>
                <a:gd name="T11" fmla="*/ 169 h 40"/>
                <a:gd name="T12" fmla="*/ 458 w 312"/>
                <a:gd name="T13" fmla="*/ 169 h 40"/>
                <a:gd name="T14" fmla="*/ 529 w 312"/>
                <a:gd name="T15" fmla="*/ 70 h 40"/>
                <a:gd name="T16" fmla="*/ 589 w 312"/>
                <a:gd name="T17" fmla="*/ 0 h 40"/>
                <a:gd name="T18" fmla="*/ 662 w 312"/>
                <a:gd name="T19" fmla="*/ 19 h 40"/>
                <a:gd name="T20" fmla="*/ 742 w 312"/>
                <a:gd name="T21" fmla="*/ 82 h 40"/>
                <a:gd name="T22" fmla="*/ 803 w 312"/>
                <a:gd name="T23" fmla="*/ 127 h 40"/>
                <a:gd name="T24" fmla="*/ 872 w 312"/>
                <a:gd name="T25" fmla="*/ 169 h 40"/>
                <a:gd name="T26" fmla="*/ 948 w 312"/>
                <a:gd name="T27" fmla="*/ 149 h 40"/>
                <a:gd name="T28" fmla="*/ 1011 w 312"/>
                <a:gd name="T29" fmla="*/ 144 h 40"/>
                <a:gd name="T30" fmla="*/ 1091 w 312"/>
                <a:gd name="T31" fmla="*/ 178 h 40"/>
                <a:gd name="T32" fmla="*/ 1159 w 312"/>
                <a:gd name="T33" fmla="*/ 223 h 40"/>
                <a:gd name="T34" fmla="*/ 1228 w 312"/>
                <a:gd name="T35" fmla="*/ 324 h 40"/>
                <a:gd name="T36" fmla="*/ 1291 w 312"/>
                <a:gd name="T37" fmla="*/ 377 h 40"/>
                <a:gd name="T38" fmla="*/ 1377 w 312"/>
                <a:gd name="T39" fmla="*/ 387 h 40"/>
                <a:gd name="T40" fmla="*/ 1432 w 312"/>
                <a:gd name="T41" fmla="*/ 442 h 40"/>
                <a:gd name="T42" fmla="*/ 1510 w 312"/>
                <a:gd name="T43" fmla="*/ 507 h 40"/>
                <a:gd name="T44" fmla="*/ 1581 w 312"/>
                <a:gd name="T45" fmla="*/ 555 h 40"/>
                <a:gd name="T46" fmla="*/ 1642 w 312"/>
                <a:gd name="T47" fmla="*/ 525 h 40"/>
                <a:gd name="T48" fmla="*/ 1716 w 312"/>
                <a:gd name="T49" fmla="*/ 485 h 40"/>
                <a:gd name="T50" fmla="*/ 1778 w 312"/>
                <a:gd name="T51" fmla="*/ 409 h 40"/>
                <a:gd name="T52" fmla="*/ 1857 w 312"/>
                <a:gd name="T53" fmla="*/ 327 h 40"/>
                <a:gd name="T54" fmla="*/ 1929 w 312"/>
                <a:gd name="T55" fmla="*/ 377 h 40"/>
                <a:gd name="T56" fmla="*/ 1998 w 312"/>
                <a:gd name="T57" fmla="*/ 409 h 40"/>
                <a:gd name="T58" fmla="*/ 2061 w 312"/>
                <a:gd name="T59" fmla="*/ 327 h 40"/>
                <a:gd name="T60" fmla="*/ 2143 w 312"/>
                <a:gd name="T61" fmla="*/ 276 h 40"/>
                <a:gd name="T62" fmla="*/ 2202 w 312"/>
                <a:gd name="T63" fmla="*/ 327 h 40"/>
                <a:gd name="T64" fmla="*/ 2279 w 312"/>
                <a:gd name="T65" fmla="*/ 387 h 40"/>
                <a:gd name="T66" fmla="*/ 2350 w 312"/>
                <a:gd name="T67" fmla="*/ 428 h 40"/>
                <a:gd name="T68" fmla="*/ 2412 w 312"/>
                <a:gd name="T69" fmla="*/ 454 h 40"/>
                <a:gd name="T70" fmla="*/ 2486 w 312"/>
                <a:gd name="T71" fmla="*/ 442 h 40"/>
                <a:gd name="T72" fmla="*/ 2562 w 312"/>
                <a:gd name="T73" fmla="*/ 409 h 40"/>
                <a:gd name="T74" fmla="*/ 2627 w 312"/>
                <a:gd name="T75" fmla="*/ 387 h 40"/>
                <a:gd name="T76" fmla="*/ 2699 w 312"/>
                <a:gd name="T77" fmla="*/ 406 h 40"/>
                <a:gd name="T78" fmla="*/ 2769 w 312"/>
                <a:gd name="T79" fmla="*/ 409 h 40"/>
                <a:gd name="T80" fmla="*/ 2831 w 312"/>
                <a:gd name="T81" fmla="*/ 406 h 40"/>
                <a:gd name="T82" fmla="*/ 2911 w 312"/>
                <a:gd name="T83" fmla="*/ 377 h 40"/>
                <a:gd name="T84" fmla="*/ 2978 w 312"/>
                <a:gd name="T85" fmla="*/ 262 h 40"/>
                <a:gd name="T86" fmla="*/ 3047 w 312"/>
                <a:gd name="T87" fmla="*/ 231 h 40"/>
                <a:gd name="T88" fmla="*/ 3120 w 312"/>
                <a:gd name="T89" fmla="*/ 358 h 40"/>
                <a:gd name="T90" fmla="*/ 3182 w 312"/>
                <a:gd name="T91" fmla="*/ 442 h 40"/>
                <a:gd name="T92" fmla="*/ 3261 w 312"/>
                <a:gd name="T93" fmla="*/ 406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40"/>
                <a:gd name="T143" fmla="*/ 312 w 312"/>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40" fill="norm" stroke="1" extrusionOk="0">
                  <a:moveTo>
                    <a:pt x="0" y="2"/>
                  </a:moveTo>
                  <a:lnTo>
                    <a:pt x="3" y="5"/>
                  </a:lnTo>
                  <a:lnTo>
                    <a:pt x="7" y="7"/>
                  </a:lnTo>
                  <a:lnTo>
                    <a:pt x="10" y="6"/>
                  </a:lnTo>
                  <a:lnTo>
                    <a:pt x="13" y="6"/>
                  </a:lnTo>
                  <a:lnTo>
                    <a:pt x="17" y="3"/>
                  </a:lnTo>
                  <a:lnTo>
                    <a:pt x="20" y="5"/>
                  </a:lnTo>
                  <a:lnTo>
                    <a:pt x="23" y="9"/>
                  </a:lnTo>
                  <a:lnTo>
                    <a:pt x="27" y="10"/>
                  </a:lnTo>
                  <a:lnTo>
                    <a:pt x="30" y="12"/>
                  </a:lnTo>
                  <a:lnTo>
                    <a:pt x="33" y="12"/>
                  </a:lnTo>
                  <a:lnTo>
                    <a:pt x="37" y="12"/>
                  </a:lnTo>
                  <a:lnTo>
                    <a:pt x="40" y="12"/>
                  </a:lnTo>
                  <a:lnTo>
                    <a:pt x="43" y="12"/>
                  </a:lnTo>
                  <a:lnTo>
                    <a:pt x="47" y="9"/>
                  </a:lnTo>
                  <a:lnTo>
                    <a:pt x="50" y="5"/>
                  </a:lnTo>
                  <a:lnTo>
                    <a:pt x="53" y="3"/>
                  </a:lnTo>
                  <a:lnTo>
                    <a:pt x="56" y="0"/>
                  </a:lnTo>
                  <a:lnTo>
                    <a:pt x="60" y="0"/>
                  </a:lnTo>
                  <a:lnTo>
                    <a:pt x="63" y="1"/>
                  </a:lnTo>
                  <a:lnTo>
                    <a:pt x="67" y="3"/>
                  </a:lnTo>
                  <a:lnTo>
                    <a:pt x="70" y="6"/>
                  </a:lnTo>
                  <a:lnTo>
                    <a:pt x="73" y="8"/>
                  </a:lnTo>
                  <a:lnTo>
                    <a:pt x="76" y="9"/>
                  </a:lnTo>
                  <a:lnTo>
                    <a:pt x="80" y="11"/>
                  </a:lnTo>
                  <a:lnTo>
                    <a:pt x="83" y="12"/>
                  </a:lnTo>
                  <a:lnTo>
                    <a:pt x="86" y="13"/>
                  </a:lnTo>
                  <a:lnTo>
                    <a:pt x="90" y="11"/>
                  </a:lnTo>
                  <a:lnTo>
                    <a:pt x="93" y="10"/>
                  </a:lnTo>
                  <a:lnTo>
                    <a:pt x="96" y="10"/>
                  </a:lnTo>
                  <a:lnTo>
                    <a:pt x="100" y="12"/>
                  </a:lnTo>
                  <a:lnTo>
                    <a:pt x="103" y="13"/>
                  </a:lnTo>
                  <a:lnTo>
                    <a:pt x="106" y="15"/>
                  </a:lnTo>
                  <a:lnTo>
                    <a:pt x="110" y="16"/>
                  </a:lnTo>
                  <a:lnTo>
                    <a:pt x="113" y="20"/>
                  </a:lnTo>
                  <a:lnTo>
                    <a:pt x="116" y="23"/>
                  </a:lnTo>
                  <a:lnTo>
                    <a:pt x="120" y="27"/>
                  </a:lnTo>
                  <a:lnTo>
                    <a:pt x="123" y="27"/>
                  </a:lnTo>
                  <a:lnTo>
                    <a:pt x="126" y="28"/>
                  </a:lnTo>
                  <a:lnTo>
                    <a:pt x="130" y="28"/>
                  </a:lnTo>
                  <a:lnTo>
                    <a:pt x="133" y="30"/>
                  </a:lnTo>
                  <a:lnTo>
                    <a:pt x="136" y="32"/>
                  </a:lnTo>
                  <a:lnTo>
                    <a:pt x="140" y="35"/>
                  </a:lnTo>
                  <a:lnTo>
                    <a:pt x="143" y="37"/>
                  </a:lnTo>
                  <a:lnTo>
                    <a:pt x="146" y="39"/>
                  </a:lnTo>
                  <a:lnTo>
                    <a:pt x="150" y="40"/>
                  </a:lnTo>
                  <a:lnTo>
                    <a:pt x="153" y="39"/>
                  </a:lnTo>
                  <a:lnTo>
                    <a:pt x="156" y="38"/>
                  </a:lnTo>
                  <a:lnTo>
                    <a:pt x="159" y="37"/>
                  </a:lnTo>
                  <a:lnTo>
                    <a:pt x="163" y="35"/>
                  </a:lnTo>
                  <a:lnTo>
                    <a:pt x="166" y="33"/>
                  </a:lnTo>
                  <a:lnTo>
                    <a:pt x="169" y="30"/>
                  </a:lnTo>
                  <a:lnTo>
                    <a:pt x="173" y="26"/>
                  </a:lnTo>
                  <a:lnTo>
                    <a:pt x="176" y="24"/>
                  </a:lnTo>
                  <a:lnTo>
                    <a:pt x="180" y="25"/>
                  </a:lnTo>
                  <a:lnTo>
                    <a:pt x="183" y="27"/>
                  </a:lnTo>
                  <a:lnTo>
                    <a:pt x="186" y="28"/>
                  </a:lnTo>
                  <a:lnTo>
                    <a:pt x="189" y="30"/>
                  </a:lnTo>
                  <a:lnTo>
                    <a:pt x="193" y="27"/>
                  </a:lnTo>
                  <a:lnTo>
                    <a:pt x="196" y="24"/>
                  </a:lnTo>
                  <a:lnTo>
                    <a:pt x="199" y="21"/>
                  </a:lnTo>
                  <a:lnTo>
                    <a:pt x="203" y="20"/>
                  </a:lnTo>
                  <a:lnTo>
                    <a:pt x="206" y="23"/>
                  </a:lnTo>
                  <a:lnTo>
                    <a:pt x="209" y="24"/>
                  </a:lnTo>
                  <a:lnTo>
                    <a:pt x="213" y="27"/>
                  </a:lnTo>
                  <a:lnTo>
                    <a:pt x="216" y="28"/>
                  </a:lnTo>
                  <a:lnTo>
                    <a:pt x="219" y="29"/>
                  </a:lnTo>
                  <a:lnTo>
                    <a:pt x="223" y="31"/>
                  </a:lnTo>
                  <a:lnTo>
                    <a:pt x="226" y="33"/>
                  </a:lnTo>
                  <a:lnTo>
                    <a:pt x="229" y="33"/>
                  </a:lnTo>
                  <a:lnTo>
                    <a:pt x="233" y="33"/>
                  </a:lnTo>
                  <a:lnTo>
                    <a:pt x="236" y="32"/>
                  </a:lnTo>
                  <a:lnTo>
                    <a:pt x="239" y="31"/>
                  </a:lnTo>
                  <a:lnTo>
                    <a:pt x="243" y="30"/>
                  </a:lnTo>
                  <a:lnTo>
                    <a:pt x="246" y="28"/>
                  </a:lnTo>
                  <a:lnTo>
                    <a:pt x="249" y="28"/>
                  </a:lnTo>
                  <a:lnTo>
                    <a:pt x="252" y="28"/>
                  </a:lnTo>
                  <a:lnTo>
                    <a:pt x="256" y="29"/>
                  </a:lnTo>
                  <a:lnTo>
                    <a:pt x="259" y="30"/>
                  </a:lnTo>
                  <a:lnTo>
                    <a:pt x="263" y="30"/>
                  </a:lnTo>
                  <a:lnTo>
                    <a:pt x="266" y="29"/>
                  </a:lnTo>
                  <a:lnTo>
                    <a:pt x="269" y="29"/>
                  </a:lnTo>
                  <a:lnTo>
                    <a:pt x="272" y="28"/>
                  </a:lnTo>
                  <a:lnTo>
                    <a:pt x="276" y="27"/>
                  </a:lnTo>
                  <a:lnTo>
                    <a:pt x="279" y="24"/>
                  </a:lnTo>
                  <a:lnTo>
                    <a:pt x="282" y="19"/>
                  </a:lnTo>
                  <a:lnTo>
                    <a:pt x="286" y="16"/>
                  </a:lnTo>
                  <a:lnTo>
                    <a:pt x="289" y="17"/>
                  </a:lnTo>
                  <a:lnTo>
                    <a:pt x="292" y="22"/>
                  </a:lnTo>
                  <a:lnTo>
                    <a:pt x="296" y="26"/>
                  </a:lnTo>
                  <a:lnTo>
                    <a:pt x="299" y="31"/>
                  </a:lnTo>
                  <a:lnTo>
                    <a:pt x="302" y="32"/>
                  </a:lnTo>
                  <a:lnTo>
                    <a:pt x="306" y="32"/>
                  </a:lnTo>
                  <a:lnTo>
                    <a:pt x="309" y="29"/>
                  </a:lnTo>
                  <a:lnTo>
                    <a:pt x="312" y="27"/>
                  </a:lnTo>
                </a:path>
              </a:pathLst>
            </a:custGeom>
            <a:noFill/>
            <a:ln w="12700" cap="rnd" cmpd="sng">
              <a:solidFill>
                <a:schemeClr val="tx1"/>
              </a:solidFill>
              <a:prstDash val="solid"/>
              <a:round/>
              <a:headEnd/>
              <a:tailEnd/>
            </a:ln>
          </p:spPr>
          <p:txBody>
            <a:bodyPr/>
            <a:lstStyle/>
            <a:p>
              <a:pPr>
                <a:defRPr/>
              </a:pPr>
              <a:endParaRPr lang="en-US"/>
            </a:p>
          </p:txBody>
        </p:sp>
        <p:sp>
          <p:nvSpPr>
            <p:cNvPr id="17582" name="Line 67"/>
            <p:cNvSpPr>
              <a:spLocks noChangeAspect="1" noChangeShapeType="1"/>
            </p:cNvSpPr>
            <p:nvPr/>
          </p:nvSpPr>
          <p:spPr bwMode="auto">
            <a:xfrm>
              <a:off x="3930" y="2526"/>
              <a:ext cx="462" cy="1"/>
            </a:xfrm>
            <a:prstGeom prst="line">
              <a:avLst/>
            </a:prstGeom>
            <a:noFill/>
            <a:ln w="4763" cap="rnd">
              <a:solidFill>
                <a:srgbClr val="000000"/>
              </a:solidFill>
              <a:round/>
              <a:headEnd/>
              <a:tailEnd/>
            </a:ln>
          </p:spPr>
          <p:txBody>
            <a:bodyPr/>
            <a:lstStyle/>
            <a:p>
              <a:pPr>
                <a:defRPr/>
              </a:pPr>
              <a:endParaRPr lang="en-US"/>
            </a:p>
          </p:txBody>
        </p:sp>
        <p:sp>
          <p:nvSpPr>
            <p:cNvPr id="17583" name="Line 68"/>
            <p:cNvSpPr>
              <a:spLocks noChangeAspect="1" noChangeShapeType="1"/>
            </p:cNvSpPr>
            <p:nvPr/>
          </p:nvSpPr>
          <p:spPr bwMode="auto">
            <a:xfrm>
              <a:off x="3979" y="2546"/>
              <a:ext cx="73" cy="1"/>
            </a:xfrm>
            <a:prstGeom prst="line">
              <a:avLst/>
            </a:prstGeom>
            <a:noFill/>
            <a:ln w="4763" cap="rnd">
              <a:solidFill>
                <a:srgbClr val="000000"/>
              </a:solidFill>
              <a:round/>
              <a:headEnd/>
              <a:tailEnd/>
            </a:ln>
          </p:spPr>
          <p:txBody>
            <a:bodyPr/>
            <a:lstStyle/>
            <a:p>
              <a:pPr>
                <a:defRPr/>
              </a:pPr>
              <a:endParaRPr lang="en-US"/>
            </a:p>
          </p:txBody>
        </p:sp>
        <p:sp>
          <p:nvSpPr>
            <p:cNvPr id="17584" name="Line 69"/>
            <p:cNvSpPr>
              <a:spLocks noChangeAspect="1" noChangeShapeType="1"/>
            </p:cNvSpPr>
            <p:nvPr/>
          </p:nvSpPr>
          <p:spPr bwMode="auto">
            <a:xfrm flipV="1">
              <a:off x="4052" y="2502"/>
              <a:ext cx="1" cy="45"/>
            </a:xfrm>
            <a:prstGeom prst="line">
              <a:avLst/>
            </a:prstGeom>
            <a:noFill/>
            <a:ln w="4763" cap="rnd">
              <a:solidFill>
                <a:srgbClr val="000000"/>
              </a:solidFill>
              <a:round/>
              <a:headEnd/>
              <a:tailEnd/>
            </a:ln>
          </p:spPr>
          <p:txBody>
            <a:bodyPr/>
            <a:lstStyle/>
            <a:p>
              <a:pPr>
                <a:defRPr/>
              </a:pPr>
              <a:endParaRPr lang="en-US"/>
            </a:p>
          </p:txBody>
        </p:sp>
        <p:sp>
          <p:nvSpPr>
            <p:cNvPr id="17585" name="Line 70"/>
            <p:cNvSpPr>
              <a:spLocks noChangeAspect="1" noChangeShapeType="1"/>
            </p:cNvSpPr>
            <p:nvPr/>
          </p:nvSpPr>
          <p:spPr bwMode="auto">
            <a:xfrm flipH="1">
              <a:off x="3979" y="2502"/>
              <a:ext cx="73" cy="1"/>
            </a:xfrm>
            <a:prstGeom prst="line">
              <a:avLst/>
            </a:prstGeom>
            <a:noFill/>
            <a:ln w="4763" cap="rnd">
              <a:solidFill>
                <a:srgbClr val="000000"/>
              </a:solidFill>
              <a:round/>
              <a:headEnd/>
              <a:tailEnd/>
            </a:ln>
          </p:spPr>
          <p:txBody>
            <a:bodyPr/>
            <a:lstStyle/>
            <a:p>
              <a:pPr>
                <a:defRPr/>
              </a:pPr>
              <a:endParaRPr lang="en-US"/>
            </a:p>
          </p:txBody>
        </p:sp>
        <p:sp>
          <p:nvSpPr>
            <p:cNvPr id="17586" name="Line 71"/>
            <p:cNvSpPr>
              <a:spLocks noChangeAspect="1" noChangeShapeType="1"/>
            </p:cNvSpPr>
            <p:nvPr/>
          </p:nvSpPr>
          <p:spPr bwMode="auto">
            <a:xfrm>
              <a:off x="3979" y="2502"/>
              <a:ext cx="2" cy="45"/>
            </a:xfrm>
            <a:prstGeom prst="line">
              <a:avLst/>
            </a:prstGeom>
            <a:noFill/>
            <a:ln w="4763" cap="rnd">
              <a:solidFill>
                <a:srgbClr val="000000"/>
              </a:solidFill>
              <a:round/>
              <a:headEnd/>
              <a:tailEnd/>
            </a:ln>
          </p:spPr>
          <p:txBody>
            <a:bodyPr/>
            <a:lstStyle/>
            <a:p>
              <a:pPr>
                <a:defRPr/>
              </a:pPr>
              <a:endParaRPr lang="en-US"/>
            </a:p>
          </p:txBody>
        </p:sp>
        <p:sp>
          <p:nvSpPr>
            <p:cNvPr id="17587" name="Rectangle 72"/>
            <p:cNvSpPr>
              <a:spLocks noChangeArrowheads="1" noChangeAspect="1"/>
            </p:cNvSpPr>
            <p:nvPr/>
          </p:nvSpPr>
          <p:spPr bwMode="auto">
            <a:xfrm>
              <a:off x="4128" y="2401"/>
              <a:ext cx="81"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C3</a:t>
              </a:r>
              <a:endParaRPr lang="en-US" sz="800" b="1">
                <a:cs typeface="Arial"/>
              </a:endParaRPr>
            </a:p>
          </p:txBody>
        </p:sp>
        <p:sp>
          <p:nvSpPr>
            <p:cNvPr id="17588" name="Freeform 73"/>
            <p:cNvSpPr>
              <a:spLocks noChangeAspect="1"/>
            </p:cNvSpPr>
            <p:nvPr/>
          </p:nvSpPr>
          <p:spPr bwMode="auto">
            <a:xfrm>
              <a:off x="3930" y="2517"/>
              <a:ext cx="462" cy="64"/>
            </a:xfrm>
            <a:custGeom>
              <a:avLst/>
              <a:gdLst>
                <a:gd name="T0" fmla="*/ 41 w 312"/>
                <a:gd name="T1" fmla="*/ 130 h 41"/>
                <a:gd name="T2" fmla="*/ 108 w 312"/>
                <a:gd name="T3" fmla="*/ 47 h 41"/>
                <a:gd name="T4" fmla="*/ 178 w 312"/>
                <a:gd name="T5" fmla="*/ 19 h 41"/>
                <a:gd name="T6" fmla="*/ 241 w 312"/>
                <a:gd name="T7" fmla="*/ 47 h 41"/>
                <a:gd name="T8" fmla="*/ 311 w 312"/>
                <a:gd name="T9" fmla="*/ 73 h 41"/>
                <a:gd name="T10" fmla="*/ 391 w 312"/>
                <a:gd name="T11" fmla="*/ 53 h 41"/>
                <a:gd name="T12" fmla="*/ 458 w 312"/>
                <a:gd name="T13" fmla="*/ 73 h 41"/>
                <a:gd name="T14" fmla="*/ 529 w 312"/>
                <a:gd name="T15" fmla="*/ 83 h 41"/>
                <a:gd name="T16" fmla="*/ 597 w 312"/>
                <a:gd name="T17" fmla="*/ 19 h 41"/>
                <a:gd name="T18" fmla="*/ 662 w 312"/>
                <a:gd name="T19" fmla="*/ 30 h 41"/>
                <a:gd name="T20" fmla="*/ 742 w 312"/>
                <a:gd name="T21" fmla="*/ 114 h 41"/>
                <a:gd name="T22" fmla="*/ 803 w 312"/>
                <a:gd name="T23" fmla="*/ 231 h 41"/>
                <a:gd name="T24" fmla="*/ 872 w 312"/>
                <a:gd name="T25" fmla="*/ 317 h 41"/>
                <a:gd name="T26" fmla="*/ 948 w 312"/>
                <a:gd name="T27" fmla="*/ 347 h 41"/>
                <a:gd name="T28" fmla="*/ 1011 w 312"/>
                <a:gd name="T29" fmla="*/ 361 h 41"/>
                <a:gd name="T30" fmla="*/ 1091 w 312"/>
                <a:gd name="T31" fmla="*/ 381 h 41"/>
                <a:gd name="T32" fmla="*/ 1142 w 312"/>
                <a:gd name="T33" fmla="*/ 392 h 41"/>
                <a:gd name="T34" fmla="*/ 1228 w 312"/>
                <a:gd name="T35" fmla="*/ 414 h 41"/>
                <a:gd name="T36" fmla="*/ 1291 w 312"/>
                <a:gd name="T37" fmla="*/ 481 h 41"/>
                <a:gd name="T38" fmla="*/ 1359 w 312"/>
                <a:gd name="T39" fmla="*/ 548 h 41"/>
                <a:gd name="T40" fmla="*/ 1432 w 312"/>
                <a:gd name="T41" fmla="*/ 542 h 41"/>
                <a:gd name="T42" fmla="*/ 1510 w 312"/>
                <a:gd name="T43" fmla="*/ 548 h 41"/>
                <a:gd name="T44" fmla="*/ 1573 w 312"/>
                <a:gd name="T45" fmla="*/ 548 h 41"/>
                <a:gd name="T46" fmla="*/ 1642 w 312"/>
                <a:gd name="T47" fmla="*/ 517 h 41"/>
                <a:gd name="T48" fmla="*/ 1716 w 312"/>
                <a:gd name="T49" fmla="*/ 434 h 41"/>
                <a:gd name="T50" fmla="*/ 1778 w 312"/>
                <a:gd name="T51" fmla="*/ 414 h 41"/>
                <a:gd name="T52" fmla="*/ 1857 w 312"/>
                <a:gd name="T53" fmla="*/ 517 h 41"/>
                <a:gd name="T54" fmla="*/ 1929 w 312"/>
                <a:gd name="T55" fmla="*/ 464 h 41"/>
                <a:gd name="T56" fmla="*/ 1998 w 312"/>
                <a:gd name="T57" fmla="*/ 392 h 41"/>
                <a:gd name="T58" fmla="*/ 2061 w 312"/>
                <a:gd name="T59" fmla="*/ 414 h 41"/>
                <a:gd name="T60" fmla="*/ 2129 w 312"/>
                <a:gd name="T61" fmla="*/ 481 h 41"/>
                <a:gd name="T62" fmla="*/ 2202 w 312"/>
                <a:gd name="T63" fmla="*/ 464 h 41"/>
                <a:gd name="T64" fmla="*/ 2279 w 312"/>
                <a:gd name="T65" fmla="*/ 464 h 41"/>
                <a:gd name="T66" fmla="*/ 2341 w 312"/>
                <a:gd name="T67" fmla="*/ 392 h 41"/>
                <a:gd name="T68" fmla="*/ 2412 w 312"/>
                <a:gd name="T69" fmla="*/ 278 h 41"/>
                <a:gd name="T70" fmla="*/ 2477 w 312"/>
                <a:gd name="T71" fmla="*/ 264 h 41"/>
                <a:gd name="T72" fmla="*/ 2548 w 312"/>
                <a:gd name="T73" fmla="*/ 308 h 41"/>
                <a:gd name="T74" fmla="*/ 2627 w 312"/>
                <a:gd name="T75" fmla="*/ 317 h 41"/>
                <a:gd name="T76" fmla="*/ 2692 w 312"/>
                <a:gd name="T77" fmla="*/ 331 h 41"/>
                <a:gd name="T78" fmla="*/ 2763 w 312"/>
                <a:gd name="T79" fmla="*/ 317 h 41"/>
                <a:gd name="T80" fmla="*/ 2831 w 312"/>
                <a:gd name="T81" fmla="*/ 308 h 41"/>
                <a:gd name="T82" fmla="*/ 2899 w 312"/>
                <a:gd name="T83" fmla="*/ 278 h 41"/>
                <a:gd name="T84" fmla="*/ 2978 w 312"/>
                <a:gd name="T85" fmla="*/ 308 h 41"/>
                <a:gd name="T86" fmla="*/ 3047 w 312"/>
                <a:gd name="T87" fmla="*/ 278 h 41"/>
                <a:gd name="T88" fmla="*/ 3111 w 312"/>
                <a:gd name="T89" fmla="*/ 278 h 41"/>
                <a:gd name="T90" fmla="*/ 3182 w 312"/>
                <a:gd name="T91" fmla="*/ 414 h 41"/>
                <a:gd name="T92" fmla="*/ 3247 w 312"/>
                <a:gd name="T93" fmla="*/ 517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41"/>
                <a:gd name="T143" fmla="*/ 312 w 312"/>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41" fill="norm" stroke="1" extrusionOk="0">
                  <a:moveTo>
                    <a:pt x="0" y="11"/>
                  </a:moveTo>
                  <a:lnTo>
                    <a:pt x="4" y="9"/>
                  </a:lnTo>
                  <a:lnTo>
                    <a:pt x="7" y="7"/>
                  </a:lnTo>
                  <a:lnTo>
                    <a:pt x="10" y="3"/>
                  </a:lnTo>
                  <a:lnTo>
                    <a:pt x="14" y="1"/>
                  </a:lnTo>
                  <a:lnTo>
                    <a:pt x="17" y="1"/>
                  </a:lnTo>
                  <a:lnTo>
                    <a:pt x="20" y="1"/>
                  </a:lnTo>
                  <a:lnTo>
                    <a:pt x="23" y="3"/>
                  </a:lnTo>
                  <a:lnTo>
                    <a:pt x="27" y="6"/>
                  </a:lnTo>
                  <a:lnTo>
                    <a:pt x="30" y="5"/>
                  </a:lnTo>
                  <a:lnTo>
                    <a:pt x="33" y="2"/>
                  </a:lnTo>
                  <a:lnTo>
                    <a:pt x="37" y="4"/>
                  </a:lnTo>
                  <a:lnTo>
                    <a:pt x="40" y="5"/>
                  </a:lnTo>
                  <a:lnTo>
                    <a:pt x="43" y="5"/>
                  </a:lnTo>
                  <a:lnTo>
                    <a:pt x="47" y="6"/>
                  </a:lnTo>
                  <a:lnTo>
                    <a:pt x="50" y="6"/>
                  </a:lnTo>
                  <a:lnTo>
                    <a:pt x="53" y="3"/>
                  </a:lnTo>
                  <a:lnTo>
                    <a:pt x="57" y="1"/>
                  </a:lnTo>
                  <a:lnTo>
                    <a:pt x="60" y="0"/>
                  </a:lnTo>
                  <a:lnTo>
                    <a:pt x="63" y="2"/>
                  </a:lnTo>
                  <a:lnTo>
                    <a:pt x="66" y="5"/>
                  </a:lnTo>
                  <a:lnTo>
                    <a:pt x="70" y="8"/>
                  </a:lnTo>
                  <a:lnTo>
                    <a:pt x="73" y="11"/>
                  </a:lnTo>
                  <a:lnTo>
                    <a:pt x="76" y="16"/>
                  </a:lnTo>
                  <a:lnTo>
                    <a:pt x="80" y="19"/>
                  </a:lnTo>
                  <a:lnTo>
                    <a:pt x="83" y="22"/>
                  </a:lnTo>
                  <a:lnTo>
                    <a:pt x="86" y="25"/>
                  </a:lnTo>
                  <a:lnTo>
                    <a:pt x="90" y="24"/>
                  </a:lnTo>
                  <a:lnTo>
                    <a:pt x="93" y="28"/>
                  </a:lnTo>
                  <a:lnTo>
                    <a:pt x="96" y="25"/>
                  </a:lnTo>
                  <a:lnTo>
                    <a:pt x="100" y="26"/>
                  </a:lnTo>
                  <a:lnTo>
                    <a:pt x="103" y="26"/>
                  </a:lnTo>
                  <a:lnTo>
                    <a:pt x="106" y="26"/>
                  </a:lnTo>
                  <a:lnTo>
                    <a:pt x="109" y="27"/>
                  </a:lnTo>
                  <a:lnTo>
                    <a:pt x="113" y="27"/>
                  </a:lnTo>
                  <a:lnTo>
                    <a:pt x="116" y="29"/>
                  </a:lnTo>
                  <a:lnTo>
                    <a:pt x="119" y="30"/>
                  </a:lnTo>
                  <a:lnTo>
                    <a:pt x="123" y="33"/>
                  </a:lnTo>
                  <a:lnTo>
                    <a:pt x="126" y="36"/>
                  </a:lnTo>
                  <a:lnTo>
                    <a:pt x="129" y="38"/>
                  </a:lnTo>
                  <a:lnTo>
                    <a:pt x="133" y="37"/>
                  </a:lnTo>
                  <a:lnTo>
                    <a:pt x="136" y="37"/>
                  </a:lnTo>
                  <a:lnTo>
                    <a:pt x="139" y="41"/>
                  </a:lnTo>
                  <a:lnTo>
                    <a:pt x="143" y="38"/>
                  </a:lnTo>
                  <a:lnTo>
                    <a:pt x="146" y="36"/>
                  </a:lnTo>
                  <a:lnTo>
                    <a:pt x="149" y="38"/>
                  </a:lnTo>
                  <a:lnTo>
                    <a:pt x="152" y="36"/>
                  </a:lnTo>
                  <a:lnTo>
                    <a:pt x="156" y="36"/>
                  </a:lnTo>
                  <a:lnTo>
                    <a:pt x="159" y="32"/>
                  </a:lnTo>
                  <a:lnTo>
                    <a:pt x="163" y="30"/>
                  </a:lnTo>
                  <a:lnTo>
                    <a:pt x="166" y="28"/>
                  </a:lnTo>
                  <a:lnTo>
                    <a:pt x="169" y="29"/>
                  </a:lnTo>
                  <a:lnTo>
                    <a:pt x="172" y="34"/>
                  </a:lnTo>
                  <a:lnTo>
                    <a:pt x="176" y="36"/>
                  </a:lnTo>
                  <a:lnTo>
                    <a:pt x="179" y="36"/>
                  </a:lnTo>
                  <a:lnTo>
                    <a:pt x="183" y="32"/>
                  </a:lnTo>
                  <a:lnTo>
                    <a:pt x="186" y="30"/>
                  </a:lnTo>
                  <a:lnTo>
                    <a:pt x="189" y="27"/>
                  </a:lnTo>
                  <a:lnTo>
                    <a:pt x="192" y="28"/>
                  </a:lnTo>
                  <a:lnTo>
                    <a:pt x="196" y="29"/>
                  </a:lnTo>
                  <a:lnTo>
                    <a:pt x="199" y="33"/>
                  </a:lnTo>
                  <a:lnTo>
                    <a:pt x="202" y="33"/>
                  </a:lnTo>
                  <a:lnTo>
                    <a:pt x="206" y="30"/>
                  </a:lnTo>
                  <a:lnTo>
                    <a:pt x="209" y="32"/>
                  </a:lnTo>
                  <a:lnTo>
                    <a:pt x="212" y="31"/>
                  </a:lnTo>
                  <a:lnTo>
                    <a:pt x="216" y="32"/>
                  </a:lnTo>
                  <a:lnTo>
                    <a:pt x="219" y="32"/>
                  </a:lnTo>
                  <a:lnTo>
                    <a:pt x="222" y="27"/>
                  </a:lnTo>
                  <a:lnTo>
                    <a:pt x="226" y="24"/>
                  </a:lnTo>
                  <a:lnTo>
                    <a:pt x="229" y="19"/>
                  </a:lnTo>
                  <a:lnTo>
                    <a:pt x="232" y="18"/>
                  </a:lnTo>
                  <a:lnTo>
                    <a:pt x="235" y="18"/>
                  </a:lnTo>
                  <a:lnTo>
                    <a:pt x="239" y="20"/>
                  </a:lnTo>
                  <a:lnTo>
                    <a:pt x="242" y="21"/>
                  </a:lnTo>
                  <a:lnTo>
                    <a:pt x="245" y="21"/>
                  </a:lnTo>
                  <a:lnTo>
                    <a:pt x="249" y="22"/>
                  </a:lnTo>
                  <a:lnTo>
                    <a:pt x="252" y="23"/>
                  </a:lnTo>
                  <a:lnTo>
                    <a:pt x="255" y="23"/>
                  </a:lnTo>
                  <a:lnTo>
                    <a:pt x="259" y="23"/>
                  </a:lnTo>
                  <a:lnTo>
                    <a:pt x="262" y="22"/>
                  </a:lnTo>
                  <a:lnTo>
                    <a:pt x="265" y="23"/>
                  </a:lnTo>
                  <a:lnTo>
                    <a:pt x="269" y="21"/>
                  </a:lnTo>
                  <a:lnTo>
                    <a:pt x="272" y="21"/>
                  </a:lnTo>
                  <a:lnTo>
                    <a:pt x="275" y="19"/>
                  </a:lnTo>
                  <a:lnTo>
                    <a:pt x="278" y="21"/>
                  </a:lnTo>
                  <a:lnTo>
                    <a:pt x="282" y="21"/>
                  </a:lnTo>
                  <a:lnTo>
                    <a:pt x="285" y="21"/>
                  </a:lnTo>
                  <a:lnTo>
                    <a:pt x="289" y="19"/>
                  </a:lnTo>
                  <a:lnTo>
                    <a:pt x="292" y="19"/>
                  </a:lnTo>
                  <a:lnTo>
                    <a:pt x="295" y="19"/>
                  </a:lnTo>
                  <a:lnTo>
                    <a:pt x="298" y="24"/>
                  </a:lnTo>
                  <a:lnTo>
                    <a:pt x="302" y="29"/>
                  </a:lnTo>
                  <a:lnTo>
                    <a:pt x="305" y="34"/>
                  </a:lnTo>
                  <a:lnTo>
                    <a:pt x="308" y="36"/>
                  </a:lnTo>
                  <a:lnTo>
                    <a:pt x="312" y="40"/>
                  </a:lnTo>
                </a:path>
              </a:pathLst>
            </a:custGeom>
            <a:noFill/>
            <a:ln w="12700" cap="rnd" cmpd="sng">
              <a:solidFill>
                <a:schemeClr val="tx1"/>
              </a:solidFill>
              <a:prstDash val="solid"/>
              <a:round/>
              <a:headEnd/>
              <a:tailEnd/>
            </a:ln>
          </p:spPr>
          <p:txBody>
            <a:bodyPr/>
            <a:lstStyle/>
            <a:p>
              <a:pPr>
                <a:defRPr/>
              </a:pPr>
              <a:endParaRPr lang="en-US"/>
            </a:p>
          </p:txBody>
        </p:sp>
        <p:sp>
          <p:nvSpPr>
            <p:cNvPr id="17589" name="Line 74"/>
            <p:cNvSpPr>
              <a:spLocks noChangeAspect="1" noChangeShapeType="1"/>
            </p:cNvSpPr>
            <p:nvPr/>
          </p:nvSpPr>
          <p:spPr bwMode="auto">
            <a:xfrm>
              <a:off x="4676" y="2526"/>
              <a:ext cx="463" cy="1"/>
            </a:xfrm>
            <a:prstGeom prst="line">
              <a:avLst/>
            </a:prstGeom>
            <a:noFill/>
            <a:ln w="4763" cap="rnd">
              <a:solidFill>
                <a:srgbClr val="000000"/>
              </a:solidFill>
              <a:round/>
              <a:headEnd/>
              <a:tailEnd/>
            </a:ln>
          </p:spPr>
          <p:txBody>
            <a:bodyPr/>
            <a:lstStyle/>
            <a:p>
              <a:pPr>
                <a:defRPr/>
              </a:pPr>
              <a:endParaRPr lang="en-US"/>
            </a:p>
          </p:txBody>
        </p:sp>
        <p:sp>
          <p:nvSpPr>
            <p:cNvPr id="17590" name="Line 75"/>
            <p:cNvSpPr>
              <a:spLocks noChangeAspect="1" noChangeShapeType="1"/>
            </p:cNvSpPr>
            <p:nvPr/>
          </p:nvSpPr>
          <p:spPr bwMode="auto">
            <a:xfrm>
              <a:off x="4724" y="2546"/>
              <a:ext cx="73" cy="1"/>
            </a:xfrm>
            <a:prstGeom prst="line">
              <a:avLst/>
            </a:prstGeom>
            <a:noFill/>
            <a:ln w="4763" cap="rnd">
              <a:solidFill>
                <a:srgbClr val="000000"/>
              </a:solidFill>
              <a:round/>
              <a:headEnd/>
              <a:tailEnd/>
            </a:ln>
          </p:spPr>
          <p:txBody>
            <a:bodyPr/>
            <a:lstStyle/>
            <a:p>
              <a:pPr>
                <a:defRPr/>
              </a:pPr>
              <a:endParaRPr lang="en-US"/>
            </a:p>
          </p:txBody>
        </p:sp>
        <p:sp>
          <p:nvSpPr>
            <p:cNvPr id="17591" name="Line 76"/>
            <p:cNvSpPr>
              <a:spLocks noChangeAspect="1" noChangeShapeType="1"/>
            </p:cNvSpPr>
            <p:nvPr/>
          </p:nvSpPr>
          <p:spPr bwMode="auto">
            <a:xfrm flipV="1">
              <a:off x="4797" y="2502"/>
              <a:ext cx="1" cy="45"/>
            </a:xfrm>
            <a:prstGeom prst="line">
              <a:avLst/>
            </a:prstGeom>
            <a:noFill/>
            <a:ln w="4763" cap="rnd">
              <a:solidFill>
                <a:srgbClr val="000000"/>
              </a:solidFill>
              <a:round/>
              <a:headEnd/>
              <a:tailEnd/>
            </a:ln>
          </p:spPr>
          <p:txBody>
            <a:bodyPr/>
            <a:lstStyle/>
            <a:p>
              <a:pPr>
                <a:defRPr/>
              </a:pPr>
              <a:endParaRPr lang="en-US"/>
            </a:p>
          </p:txBody>
        </p:sp>
        <p:sp>
          <p:nvSpPr>
            <p:cNvPr id="17592" name="Line 77"/>
            <p:cNvSpPr>
              <a:spLocks noChangeAspect="1" noChangeShapeType="1"/>
            </p:cNvSpPr>
            <p:nvPr/>
          </p:nvSpPr>
          <p:spPr bwMode="auto">
            <a:xfrm flipH="1">
              <a:off x="4724" y="2502"/>
              <a:ext cx="73" cy="1"/>
            </a:xfrm>
            <a:prstGeom prst="line">
              <a:avLst/>
            </a:prstGeom>
            <a:noFill/>
            <a:ln w="4763" cap="rnd">
              <a:solidFill>
                <a:srgbClr val="000000"/>
              </a:solidFill>
              <a:round/>
              <a:headEnd/>
              <a:tailEnd/>
            </a:ln>
          </p:spPr>
          <p:txBody>
            <a:bodyPr/>
            <a:lstStyle/>
            <a:p>
              <a:pPr>
                <a:defRPr/>
              </a:pPr>
              <a:endParaRPr lang="en-US"/>
            </a:p>
          </p:txBody>
        </p:sp>
        <p:sp>
          <p:nvSpPr>
            <p:cNvPr id="17593" name="Line 78"/>
            <p:cNvSpPr>
              <a:spLocks noChangeAspect="1" noChangeShapeType="1"/>
            </p:cNvSpPr>
            <p:nvPr/>
          </p:nvSpPr>
          <p:spPr bwMode="auto">
            <a:xfrm>
              <a:off x="4724" y="2502"/>
              <a:ext cx="2" cy="45"/>
            </a:xfrm>
            <a:prstGeom prst="line">
              <a:avLst/>
            </a:prstGeom>
            <a:noFill/>
            <a:ln w="4763" cap="rnd">
              <a:solidFill>
                <a:srgbClr val="000000"/>
              </a:solidFill>
              <a:round/>
              <a:headEnd/>
              <a:tailEnd/>
            </a:ln>
          </p:spPr>
          <p:txBody>
            <a:bodyPr/>
            <a:lstStyle/>
            <a:p>
              <a:pPr>
                <a:defRPr/>
              </a:pPr>
              <a:endParaRPr lang="en-US"/>
            </a:p>
          </p:txBody>
        </p:sp>
        <p:sp>
          <p:nvSpPr>
            <p:cNvPr id="17594" name="Rectangle 79"/>
            <p:cNvSpPr>
              <a:spLocks noChangeArrowheads="1" noChangeAspect="1"/>
            </p:cNvSpPr>
            <p:nvPr/>
          </p:nvSpPr>
          <p:spPr bwMode="auto">
            <a:xfrm>
              <a:off x="4874" y="2401"/>
              <a:ext cx="82"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C4</a:t>
              </a:r>
              <a:endParaRPr lang="en-US" sz="800" b="1">
                <a:cs typeface="Arial"/>
              </a:endParaRPr>
            </a:p>
          </p:txBody>
        </p:sp>
        <p:sp>
          <p:nvSpPr>
            <p:cNvPr id="17595" name="Freeform 80"/>
            <p:cNvSpPr>
              <a:spLocks noChangeAspect="1"/>
            </p:cNvSpPr>
            <p:nvPr/>
          </p:nvSpPr>
          <p:spPr bwMode="auto">
            <a:xfrm>
              <a:off x="4676" y="2521"/>
              <a:ext cx="463" cy="38"/>
            </a:xfrm>
            <a:custGeom>
              <a:avLst/>
              <a:gdLst>
                <a:gd name="T0" fmla="*/ 41 w 313"/>
                <a:gd name="T1" fmla="*/ 41 h 25"/>
                <a:gd name="T2" fmla="*/ 107 w 313"/>
                <a:gd name="T3" fmla="*/ 41 h 25"/>
                <a:gd name="T4" fmla="*/ 178 w 313"/>
                <a:gd name="T5" fmla="*/ 0 h 25"/>
                <a:gd name="T6" fmla="*/ 251 w 313"/>
                <a:gd name="T7" fmla="*/ 49 h 25"/>
                <a:gd name="T8" fmla="*/ 311 w 313"/>
                <a:gd name="T9" fmla="*/ 74 h 25"/>
                <a:gd name="T10" fmla="*/ 389 w 313"/>
                <a:gd name="T11" fmla="*/ 74 h 25"/>
                <a:gd name="T12" fmla="*/ 460 w 313"/>
                <a:gd name="T13" fmla="*/ 93 h 25"/>
                <a:gd name="T14" fmla="*/ 521 w 313"/>
                <a:gd name="T15" fmla="*/ 62 h 25"/>
                <a:gd name="T16" fmla="*/ 593 w 313"/>
                <a:gd name="T17" fmla="*/ 62 h 25"/>
                <a:gd name="T18" fmla="*/ 661 w 313"/>
                <a:gd name="T19" fmla="*/ 93 h 25"/>
                <a:gd name="T20" fmla="*/ 738 w 313"/>
                <a:gd name="T21" fmla="*/ 123 h 25"/>
                <a:gd name="T22" fmla="*/ 809 w 313"/>
                <a:gd name="T23" fmla="*/ 141 h 25"/>
                <a:gd name="T24" fmla="*/ 871 w 313"/>
                <a:gd name="T25" fmla="*/ 161 h 25"/>
                <a:gd name="T26" fmla="*/ 941 w 313"/>
                <a:gd name="T27" fmla="*/ 141 h 25"/>
                <a:gd name="T28" fmla="*/ 1015 w 313"/>
                <a:gd name="T29" fmla="*/ 93 h 25"/>
                <a:gd name="T30" fmla="*/ 1078 w 313"/>
                <a:gd name="T31" fmla="*/ 93 h 25"/>
                <a:gd name="T32" fmla="*/ 1154 w 313"/>
                <a:gd name="T33" fmla="*/ 94 h 25"/>
                <a:gd name="T34" fmla="*/ 1228 w 313"/>
                <a:gd name="T35" fmla="*/ 161 h 25"/>
                <a:gd name="T36" fmla="*/ 1288 w 313"/>
                <a:gd name="T37" fmla="*/ 195 h 25"/>
                <a:gd name="T38" fmla="*/ 1359 w 313"/>
                <a:gd name="T39" fmla="*/ 187 h 25"/>
                <a:gd name="T40" fmla="*/ 1438 w 313"/>
                <a:gd name="T41" fmla="*/ 187 h 25"/>
                <a:gd name="T42" fmla="*/ 1501 w 313"/>
                <a:gd name="T43" fmla="*/ 217 h 25"/>
                <a:gd name="T44" fmla="*/ 1569 w 313"/>
                <a:gd name="T45" fmla="*/ 195 h 25"/>
                <a:gd name="T46" fmla="*/ 1640 w 313"/>
                <a:gd name="T47" fmla="*/ 112 h 25"/>
                <a:gd name="T48" fmla="*/ 1707 w 313"/>
                <a:gd name="T49" fmla="*/ 62 h 25"/>
                <a:gd name="T50" fmla="*/ 1777 w 313"/>
                <a:gd name="T51" fmla="*/ 18 h 25"/>
                <a:gd name="T52" fmla="*/ 1845 w 313"/>
                <a:gd name="T53" fmla="*/ 27 h 25"/>
                <a:gd name="T54" fmla="*/ 1919 w 313"/>
                <a:gd name="T55" fmla="*/ 141 h 25"/>
                <a:gd name="T56" fmla="*/ 1991 w 313"/>
                <a:gd name="T57" fmla="*/ 195 h 25"/>
                <a:gd name="T58" fmla="*/ 2055 w 313"/>
                <a:gd name="T59" fmla="*/ 161 h 25"/>
                <a:gd name="T60" fmla="*/ 2127 w 313"/>
                <a:gd name="T61" fmla="*/ 93 h 25"/>
                <a:gd name="T62" fmla="*/ 2201 w 313"/>
                <a:gd name="T63" fmla="*/ 93 h 25"/>
                <a:gd name="T64" fmla="*/ 2265 w 313"/>
                <a:gd name="T65" fmla="*/ 74 h 25"/>
                <a:gd name="T66" fmla="*/ 2337 w 313"/>
                <a:gd name="T67" fmla="*/ 62 h 25"/>
                <a:gd name="T68" fmla="*/ 2410 w 313"/>
                <a:gd name="T69" fmla="*/ 49 h 25"/>
                <a:gd name="T70" fmla="*/ 2470 w 313"/>
                <a:gd name="T71" fmla="*/ 49 h 25"/>
                <a:gd name="T72" fmla="*/ 2540 w 313"/>
                <a:gd name="T73" fmla="*/ 49 h 25"/>
                <a:gd name="T74" fmla="*/ 2620 w 313"/>
                <a:gd name="T75" fmla="*/ 62 h 25"/>
                <a:gd name="T76" fmla="*/ 2686 w 313"/>
                <a:gd name="T77" fmla="*/ 123 h 25"/>
                <a:gd name="T78" fmla="*/ 2754 w 313"/>
                <a:gd name="T79" fmla="*/ 170 h 25"/>
                <a:gd name="T80" fmla="*/ 2825 w 313"/>
                <a:gd name="T81" fmla="*/ 195 h 25"/>
                <a:gd name="T82" fmla="*/ 2890 w 313"/>
                <a:gd name="T83" fmla="*/ 236 h 25"/>
                <a:gd name="T84" fmla="*/ 2967 w 313"/>
                <a:gd name="T85" fmla="*/ 214 h 25"/>
                <a:gd name="T86" fmla="*/ 3040 w 313"/>
                <a:gd name="T87" fmla="*/ 214 h 25"/>
                <a:gd name="T88" fmla="*/ 3105 w 313"/>
                <a:gd name="T89" fmla="*/ 284 h 25"/>
                <a:gd name="T90" fmla="*/ 3174 w 313"/>
                <a:gd name="T91" fmla="*/ 296 h 25"/>
                <a:gd name="T92" fmla="*/ 3250 w 313"/>
                <a:gd name="T93" fmla="*/ 258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25"/>
                <a:gd name="T143" fmla="*/ 313 w 313"/>
                <a:gd name="T144" fmla="*/ 25 h 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25" fill="norm" stroke="1" extrusionOk="0">
                  <a:moveTo>
                    <a:pt x="0" y="2"/>
                  </a:moveTo>
                  <a:lnTo>
                    <a:pt x="4" y="3"/>
                  </a:lnTo>
                  <a:lnTo>
                    <a:pt x="7" y="4"/>
                  </a:lnTo>
                  <a:lnTo>
                    <a:pt x="10" y="3"/>
                  </a:lnTo>
                  <a:lnTo>
                    <a:pt x="14" y="2"/>
                  </a:lnTo>
                  <a:lnTo>
                    <a:pt x="17" y="0"/>
                  </a:lnTo>
                  <a:lnTo>
                    <a:pt x="20" y="1"/>
                  </a:lnTo>
                  <a:lnTo>
                    <a:pt x="24" y="4"/>
                  </a:lnTo>
                  <a:lnTo>
                    <a:pt x="27" y="5"/>
                  </a:lnTo>
                  <a:lnTo>
                    <a:pt x="30" y="6"/>
                  </a:lnTo>
                  <a:lnTo>
                    <a:pt x="34" y="6"/>
                  </a:lnTo>
                  <a:lnTo>
                    <a:pt x="37" y="6"/>
                  </a:lnTo>
                  <a:lnTo>
                    <a:pt x="40" y="6"/>
                  </a:lnTo>
                  <a:lnTo>
                    <a:pt x="44" y="7"/>
                  </a:lnTo>
                  <a:lnTo>
                    <a:pt x="47" y="6"/>
                  </a:lnTo>
                  <a:lnTo>
                    <a:pt x="50" y="5"/>
                  </a:lnTo>
                  <a:lnTo>
                    <a:pt x="54" y="6"/>
                  </a:lnTo>
                  <a:lnTo>
                    <a:pt x="57" y="5"/>
                  </a:lnTo>
                  <a:lnTo>
                    <a:pt x="60" y="6"/>
                  </a:lnTo>
                  <a:lnTo>
                    <a:pt x="63" y="7"/>
                  </a:lnTo>
                  <a:lnTo>
                    <a:pt x="67" y="8"/>
                  </a:lnTo>
                  <a:lnTo>
                    <a:pt x="70" y="10"/>
                  </a:lnTo>
                  <a:lnTo>
                    <a:pt x="73" y="11"/>
                  </a:lnTo>
                  <a:lnTo>
                    <a:pt x="77" y="11"/>
                  </a:lnTo>
                  <a:lnTo>
                    <a:pt x="80" y="13"/>
                  </a:lnTo>
                  <a:lnTo>
                    <a:pt x="83" y="13"/>
                  </a:lnTo>
                  <a:lnTo>
                    <a:pt x="87" y="13"/>
                  </a:lnTo>
                  <a:lnTo>
                    <a:pt x="90" y="11"/>
                  </a:lnTo>
                  <a:lnTo>
                    <a:pt x="93" y="8"/>
                  </a:lnTo>
                  <a:lnTo>
                    <a:pt x="97" y="7"/>
                  </a:lnTo>
                  <a:lnTo>
                    <a:pt x="100" y="6"/>
                  </a:lnTo>
                  <a:lnTo>
                    <a:pt x="103" y="7"/>
                  </a:lnTo>
                  <a:lnTo>
                    <a:pt x="107" y="8"/>
                  </a:lnTo>
                  <a:lnTo>
                    <a:pt x="110" y="8"/>
                  </a:lnTo>
                  <a:lnTo>
                    <a:pt x="113" y="10"/>
                  </a:lnTo>
                  <a:lnTo>
                    <a:pt x="117" y="13"/>
                  </a:lnTo>
                  <a:lnTo>
                    <a:pt x="120" y="15"/>
                  </a:lnTo>
                  <a:lnTo>
                    <a:pt x="123" y="16"/>
                  </a:lnTo>
                  <a:lnTo>
                    <a:pt x="127" y="16"/>
                  </a:lnTo>
                  <a:lnTo>
                    <a:pt x="130" y="15"/>
                  </a:lnTo>
                  <a:lnTo>
                    <a:pt x="133" y="15"/>
                  </a:lnTo>
                  <a:lnTo>
                    <a:pt x="137" y="15"/>
                  </a:lnTo>
                  <a:lnTo>
                    <a:pt x="140" y="18"/>
                  </a:lnTo>
                  <a:lnTo>
                    <a:pt x="143" y="18"/>
                  </a:lnTo>
                  <a:lnTo>
                    <a:pt x="147" y="18"/>
                  </a:lnTo>
                  <a:lnTo>
                    <a:pt x="150" y="16"/>
                  </a:lnTo>
                  <a:lnTo>
                    <a:pt x="153" y="13"/>
                  </a:lnTo>
                  <a:lnTo>
                    <a:pt x="157" y="9"/>
                  </a:lnTo>
                  <a:lnTo>
                    <a:pt x="160" y="7"/>
                  </a:lnTo>
                  <a:lnTo>
                    <a:pt x="163" y="5"/>
                  </a:lnTo>
                  <a:lnTo>
                    <a:pt x="167" y="3"/>
                  </a:lnTo>
                  <a:lnTo>
                    <a:pt x="170" y="1"/>
                  </a:lnTo>
                  <a:lnTo>
                    <a:pt x="173" y="1"/>
                  </a:lnTo>
                  <a:lnTo>
                    <a:pt x="176" y="2"/>
                  </a:lnTo>
                  <a:lnTo>
                    <a:pt x="180" y="7"/>
                  </a:lnTo>
                  <a:lnTo>
                    <a:pt x="183" y="11"/>
                  </a:lnTo>
                  <a:lnTo>
                    <a:pt x="187" y="14"/>
                  </a:lnTo>
                  <a:lnTo>
                    <a:pt x="190" y="16"/>
                  </a:lnTo>
                  <a:lnTo>
                    <a:pt x="193" y="15"/>
                  </a:lnTo>
                  <a:lnTo>
                    <a:pt x="196" y="13"/>
                  </a:lnTo>
                  <a:lnTo>
                    <a:pt x="200" y="10"/>
                  </a:lnTo>
                  <a:lnTo>
                    <a:pt x="203" y="7"/>
                  </a:lnTo>
                  <a:lnTo>
                    <a:pt x="206" y="8"/>
                  </a:lnTo>
                  <a:lnTo>
                    <a:pt x="210" y="7"/>
                  </a:lnTo>
                  <a:lnTo>
                    <a:pt x="213" y="7"/>
                  </a:lnTo>
                  <a:lnTo>
                    <a:pt x="216" y="6"/>
                  </a:lnTo>
                  <a:lnTo>
                    <a:pt x="220" y="5"/>
                  </a:lnTo>
                  <a:lnTo>
                    <a:pt x="223" y="5"/>
                  </a:lnTo>
                  <a:lnTo>
                    <a:pt x="226" y="5"/>
                  </a:lnTo>
                  <a:lnTo>
                    <a:pt x="230" y="4"/>
                  </a:lnTo>
                  <a:lnTo>
                    <a:pt x="233" y="4"/>
                  </a:lnTo>
                  <a:lnTo>
                    <a:pt x="236" y="4"/>
                  </a:lnTo>
                  <a:lnTo>
                    <a:pt x="240" y="4"/>
                  </a:lnTo>
                  <a:lnTo>
                    <a:pt x="243" y="4"/>
                  </a:lnTo>
                  <a:lnTo>
                    <a:pt x="246" y="4"/>
                  </a:lnTo>
                  <a:lnTo>
                    <a:pt x="250" y="5"/>
                  </a:lnTo>
                  <a:lnTo>
                    <a:pt x="253" y="6"/>
                  </a:lnTo>
                  <a:lnTo>
                    <a:pt x="256" y="10"/>
                  </a:lnTo>
                  <a:lnTo>
                    <a:pt x="260" y="13"/>
                  </a:lnTo>
                  <a:lnTo>
                    <a:pt x="263" y="14"/>
                  </a:lnTo>
                  <a:lnTo>
                    <a:pt x="266" y="14"/>
                  </a:lnTo>
                  <a:lnTo>
                    <a:pt x="270" y="16"/>
                  </a:lnTo>
                  <a:lnTo>
                    <a:pt x="273" y="18"/>
                  </a:lnTo>
                  <a:lnTo>
                    <a:pt x="276" y="19"/>
                  </a:lnTo>
                  <a:lnTo>
                    <a:pt x="280" y="19"/>
                  </a:lnTo>
                  <a:lnTo>
                    <a:pt x="283" y="17"/>
                  </a:lnTo>
                  <a:lnTo>
                    <a:pt x="286" y="16"/>
                  </a:lnTo>
                  <a:lnTo>
                    <a:pt x="290" y="17"/>
                  </a:lnTo>
                  <a:lnTo>
                    <a:pt x="293" y="21"/>
                  </a:lnTo>
                  <a:lnTo>
                    <a:pt x="296" y="23"/>
                  </a:lnTo>
                  <a:lnTo>
                    <a:pt x="299" y="25"/>
                  </a:lnTo>
                  <a:lnTo>
                    <a:pt x="303" y="24"/>
                  </a:lnTo>
                  <a:lnTo>
                    <a:pt x="306" y="22"/>
                  </a:lnTo>
                  <a:lnTo>
                    <a:pt x="310" y="21"/>
                  </a:lnTo>
                  <a:lnTo>
                    <a:pt x="313" y="19"/>
                  </a:lnTo>
                </a:path>
              </a:pathLst>
            </a:custGeom>
            <a:noFill/>
            <a:ln w="12700" cap="rnd" cmpd="sng">
              <a:solidFill>
                <a:schemeClr val="tx1"/>
              </a:solidFill>
              <a:prstDash val="solid"/>
              <a:round/>
              <a:headEnd/>
              <a:tailEnd/>
            </a:ln>
          </p:spPr>
          <p:txBody>
            <a:bodyPr/>
            <a:lstStyle/>
            <a:p>
              <a:pPr>
                <a:defRPr/>
              </a:pPr>
              <a:endParaRPr lang="en-US"/>
            </a:p>
          </p:txBody>
        </p:sp>
        <p:sp>
          <p:nvSpPr>
            <p:cNvPr id="17596" name="Line 81"/>
            <p:cNvSpPr>
              <a:spLocks noChangeAspect="1" noChangeShapeType="1"/>
            </p:cNvSpPr>
            <p:nvPr/>
          </p:nvSpPr>
          <p:spPr bwMode="auto">
            <a:xfrm>
              <a:off x="3985" y="2893"/>
              <a:ext cx="461" cy="2"/>
            </a:xfrm>
            <a:prstGeom prst="line">
              <a:avLst/>
            </a:prstGeom>
            <a:noFill/>
            <a:ln w="4763" cap="rnd">
              <a:solidFill>
                <a:srgbClr val="000000"/>
              </a:solidFill>
              <a:round/>
              <a:headEnd/>
              <a:tailEnd/>
            </a:ln>
          </p:spPr>
          <p:txBody>
            <a:bodyPr/>
            <a:lstStyle/>
            <a:p>
              <a:pPr>
                <a:defRPr/>
              </a:pPr>
              <a:endParaRPr lang="en-US"/>
            </a:p>
          </p:txBody>
        </p:sp>
        <p:sp>
          <p:nvSpPr>
            <p:cNvPr id="17597" name="Line 82"/>
            <p:cNvSpPr>
              <a:spLocks noChangeAspect="1" noChangeShapeType="1"/>
            </p:cNvSpPr>
            <p:nvPr/>
          </p:nvSpPr>
          <p:spPr bwMode="auto">
            <a:xfrm>
              <a:off x="4032" y="2916"/>
              <a:ext cx="72" cy="2"/>
            </a:xfrm>
            <a:prstGeom prst="line">
              <a:avLst/>
            </a:prstGeom>
            <a:noFill/>
            <a:ln w="4763" cap="rnd">
              <a:solidFill>
                <a:srgbClr val="000000"/>
              </a:solidFill>
              <a:round/>
              <a:headEnd/>
              <a:tailEnd/>
            </a:ln>
          </p:spPr>
          <p:txBody>
            <a:bodyPr/>
            <a:lstStyle/>
            <a:p>
              <a:pPr>
                <a:defRPr/>
              </a:pPr>
              <a:endParaRPr lang="en-US"/>
            </a:p>
          </p:txBody>
        </p:sp>
        <p:sp>
          <p:nvSpPr>
            <p:cNvPr id="17598" name="Line 83"/>
            <p:cNvSpPr>
              <a:spLocks noChangeAspect="1" noChangeShapeType="1"/>
            </p:cNvSpPr>
            <p:nvPr/>
          </p:nvSpPr>
          <p:spPr bwMode="auto">
            <a:xfrm flipV="1">
              <a:off x="4104" y="2871"/>
              <a:ext cx="3" cy="45"/>
            </a:xfrm>
            <a:prstGeom prst="line">
              <a:avLst/>
            </a:prstGeom>
            <a:noFill/>
            <a:ln w="4763" cap="rnd">
              <a:solidFill>
                <a:srgbClr val="000000"/>
              </a:solidFill>
              <a:round/>
              <a:headEnd/>
              <a:tailEnd/>
            </a:ln>
          </p:spPr>
          <p:txBody>
            <a:bodyPr/>
            <a:lstStyle/>
            <a:p>
              <a:pPr>
                <a:defRPr/>
              </a:pPr>
              <a:endParaRPr lang="en-US"/>
            </a:p>
          </p:txBody>
        </p:sp>
        <p:sp>
          <p:nvSpPr>
            <p:cNvPr id="17599" name="Line 84"/>
            <p:cNvSpPr>
              <a:spLocks noChangeAspect="1" noChangeShapeType="1"/>
            </p:cNvSpPr>
            <p:nvPr/>
          </p:nvSpPr>
          <p:spPr bwMode="auto">
            <a:xfrm flipH="1">
              <a:off x="4032" y="2871"/>
              <a:ext cx="72" cy="1"/>
            </a:xfrm>
            <a:prstGeom prst="line">
              <a:avLst/>
            </a:prstGeom>
            <a:noFill/>
            <a:ln w="4763" cap="rnd">
              <a:solidFill>
                <a:srgbClr val="000000"/>
              </a:solidFill>
              <a:round/>
              <a:headEnd/>
              <a:tailEnd/>
            </a:ln>
          </p:spPr>
          <p:txBody>
            <a:bodyPr/>
            <a:lstStyle/>
            <a:p>
              <a:pPr>
                <a:defRPr/>
              </a:pPr>
              <a:endParaRPr lang="en-US"/>
            </a:p>
          </p:txBody>
        </p:sp>
        <p:sp>
          <p:nvSpPr>
            <p:cNvPr id="17600" name="Line 85"/>
            <p:cNvSpPr>
              <a:spLocks noChangeAspect="1" noChangeShapeType="1"/>
            </p:cNvSpPr>
            <p:nvPr/>
          </p:nvSpPr>
          <p:spPr bwMode="auto">
            <a:xfrm>
              <a:off x="4032" y="2871"/>
              <a:ext cx="1" cy="45"/>
            </a:xfrm>
            <a:prstGeom prst="line">
              <a:avLst/>
            </a:prstGeom>
            <a:noFill/>
            <a:ln w="4763" cap="rnd">
              <a:solidFill>
                <a:srgbClr val="000000"/>
              </a:solidFill>
              <a:round/>
              <a:headEnd/>
              <a:tailEnd/>
            </a:ln>
          </p:spPr>
          <p:txBody>
            <a:bodyPr/>
            <a:lstStyle/>
            <a:p>
              <a:pPr>
                <a:defRPr/>
              </a:pPr>
              <a:endParaRPr lang="en-US"/>
            </a:p>
          </p:txBody>
        </p:sp>
        <p:sp>
          <p:nvSpPr>
            <p:cNvPr id="17601" name="Rectangle 86"/>
            <p:cNvSpPr>
              <a:spLocks noChangeArrowheads="1" noChangeAspect="1"/>
            </p:cNvSpPr>
            <p:nvPr/>
          </p:nvSpPr>
          <p:spPr bwMode="auto">
            <a:xfrm>
              <a:off x="4185" y="2770"/>
              <a:ext cx="79"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P3</a:t>
              </a:r>
              <a:endParaRPr lang="en-US" sz="800" b="1">
                <a:cs typeface="Arial"/>
              </a:endParaRPr>
            </a:p>
          </p:txBody>
        </p:sp>
        <p:sp>
          <p:nvSpPr>
            <p:cNvPr id="17602" name="Freeform 87"/>
            <p:cNvSpPr>
              <a:spLocks noChangeAspect="1"/>
            </p:cNvSpPr>
            <p:nvPr/>
          </p:nvSpPr>
          <p:spPr bwMode="auto">
            <a:xfrm>
              <a:off x="3985" y="2890"/>
              <a:ext cx="461" cy="64"/>
            </a:xfrm>
            <a:custGeom>
              <a:avLst/>
              <a:gdLst>
                <a:gd name="T0" fmla="*/ 28 w 311"/>
                <a:gd name="T1" fmla="*/ 130 h 41"/>
                <a:gd name="T2" fmla="*/ 108 w 311"/>
                <a:gd name="T3" fmla="*/ 30 h 41"/>
                <a:gd name="T4" fmla="*/ 173 w 311"/>
                <a:gd name="T5" fmla="*/ 0 h 41"/>
                <a:gd name="T6" fmla="*/ 242 w 311"/>
                <a:gd name="T7" fmla="*/ 19 h 41"/>
                <a:gd name="T8" fmla="*/ 311 w 311"/>
                <a:gd name="T9" fmla="*/ 30 h 41"/>
                <a:gd name="T10" fmla="*/ 379 w 311"/>
                <a:gd name="T11" fmla="*/ 73 h 41"/>
                <a:gd name="T12" fmla="*/ 460 w 311"/>
                <a:gd name="T13" fmla="*/ 148 h 41"/>
                <a:gd name="T14" fmla="*/ 520 w 311"/>
                <a:gd name="T15" fmla="*/ 178 h 41"/>
                <a:gd name="T16" fmla="*/ 593 w 311"/>
                <a:gd name="T17" fmla="*/ 83 h 41"/>
                <a:gd name="T18" fmla="*/ 669 w 311"/>
                <a:gd name="T19" fmla="*/ 103 h 41"/>
                <a:gd name="T20" fmla="*/ 729 w 311"/>
                <a:gd name="T21" fmla="*/ 103 h 41"/>
                <a:gd name="T22" fmla="*/ 811 w 311"/>
                <a:gd name="T23" fmla="*/ 161 h 41"/>
                <a:gd name="T24" fmla="*/ 879 w 311"/>
                <a:gd name="T25" fmla="*/ 212 h 41"/>
                <a:gd name="T26" fmla="*/ 947 w 311"/>
                <a:gd name="T27" fmla="*/ 264 h 41"/>
                <a:gd name="T28" fmla="*/ 1012 w 311"/>
                <a:gd name="T29" fmla="*/ 286 h 41"/>
                <a:gd name="T30" fmla="*/ 1094 w 311"/>
                <a:gd name="T31" fmla="*/ 286 h 41"/>
                <a:gd name="T32" fmla="*/ 1161 w 311"/>
                <a:gd name="T33" fmla="*/ 278 h 41"/>
                <a:gd name="T34" fmla="*/ 1230 w 311"/>
                <a:gd name="T35" fmla="*/ 278 h 41"/>
                <a:gd name="T36" fmla="*/ 1293 w 311"/>
                <a:gd name="T37" fmla="*/ 347 h 41"/>
                <a:gd name="T38" fmla="*/ 1365 w 311"/>
                <a:gd name="T39" fmla="*/ 495 h 41"/>
                <a:gd name="T40" fmla="*/ 1444 w 311"/>
                <a:gd name="T41" fmla="*/ 542 h 41"/>
                <a:gd name="T42" fmla="*/ 1500 w 311"/>
                <a:gd name="T43" fmla="*/ 509 h 41"/>
                <a:gd name="T44" fmla="*/ 1582 w 311"/>
                <a:gd name="T45" fmla="*/ 495 h 41"/>
                <a:gd name="T46" fmla="*/ 1645 w 311"/>
                <a:gd name="T47" fmla="*/ 446 h 41"/>
                <a:gd name="T48" fmla="*/ 1721 w 311"/>
                <a:gd name="T49" fmla="*/ 414 h 41"/>
                <a:gd name="T50" fmla="*/ 1795 w 311"/>
                <a:gd name="T51" fmla="*/ 495 h 41"/>
                <a:gd name="T52" fmla="*/ 1853 w 311"/>
                <a:gd name="T53" fmla="*/ 564 h 41"/>
                <a:gd name="T54" fmla="*/ 1931 w 311"/>
                <a:gd name="T55" fmla="*/ 495 h 41"/>
                <a:gd name="T56" fmla="*/ 2004 w 311"/>
                <a:gd name="T57" fmla="*/ 361 h 41"/>
                <a:gd name="T58" fmla="*/ 2065 w 311"/>
                <a:gd name="T59" fmla="*/ 446 h 41"/>
                <a:gd name="T60" fmla="*/ 2140 w 311"/>
                <a:gd name="T61" fmla="*/ 481 h 41"/>
                <a:gd name="T62" fmla="*/ 2206 w 311"/>
                <a:gd name="T63" fmla="*/ 464 h 41"/>
                <a:gd name="T64" fmla="*/ 2283 w 311"/>
                <a:gd name="T65" fmla="*/ 464 h 41"/>
                <a:gd name="T66" fmla="*/ 2355 w 311"/>
                <a:gd name="T67" fmla="*/ 434 h 41"/>
                <a:gd name="T68" fmla="*/ 2419 w 311"/>
                <a:gd name="T69" fmla="*/ 278 h 41"/>
                <a:gd name="T70" fmla="*/ 2492 w 311"/>
                <a:gd name="T71" fmla="*/ 212 h 41"/>
                <a:gd name="T72" fmla="*/ 2570 w 311"/>
                <a:gd name="T73" fmla="*/ 251 h 41"/>
                <a:gd name="T74" fmla="*/ 2633 w 311"/>
                <a:gd name="T75" fmla="*/ 231 h 41"/>
                <a:gd name="T76" fmla="*/ 2702 w 311"/>
                <a:gd name="T77" fmla="*/ 231 h 41"/>
                <a:gd name="T78" fmla="*/ 2770 w 311"/>
                <a:gd name="T79" fmla="*/ 251 h 41"/>
                <a:gd name="T80" fmla="*/ 2842 w 311"/>
                <a:gd name="T81" fmla="*/ 264 h 41"/>
                <a:gd name="T82" fmla="*/ 2922 w 311"/>
                <a:gd name="T83" fmla="*/ 278 h 41"/>
                <a:gd name="T84" fmla="*/ 2984 w 311"/>
                <a:gd name="T85" fmla="*/ 251 h 41"/>
                <a:gd name="T86" fmla="*/ 3054 w 311"/>
                <a:gd name="T87" fmla="*/ 203 h 41"/>
                <a:gd name="T88" fmla="*/ 3131 w 311"/>
                <a:gd name="T89" fmla="*/ 148 h 41"/>
                <a:gd name="T90" fmla="*/ 3193 w 311"/>
                <a:gd name="T91" fmla="*/ 212 h 41"/>
                <a:gd name="T92" fmla="*/ 3270 w 311"/>
                <a:gd name="T93" fmla="*/ 308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1"/>
                <a:gd name="T143" fmla="*/ 311 w 311"/>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1" fill="norm" stroke="1" extrusionOk="0">
                  <a:moveTo>
                    <a:pt x="0" y="8"/>
                  </a:moveTo>
                  <a:lnTo>
                    <a:pt x="3" y="9"/>
                  </a:lnTo>
                  <a:lnTo>
                    <a:pt x="6" y="4"/>
                  </a:lnTo>
                  <a:lnTo>
                    <a:pt x="10" y="2"/>
                  </a:lnTo>
                  <a:lnTo>
                    <a:pt x="13" y="0"/>
                  </a:lnTo>
                  <a:lnTo>
                    <a:pt x="16" y="0"/>
                  </a:lnTo>
                  <a:lnTo>
                    <a:pt x="20" y="1"/>
                  </a:lnTo>
                  <a:lnTo>
                    <a:pt x="23" y="1"/>
                  </a:lnTo>
                  <a:lnTo>
                    <a:pt x="26" y="2"/>
                  </a:lnTo>
                  <a:lnTo>
                    <a:pt x="30" y="2"/>
                  </a:lnTo>
                  <a:lnTo>
                    <a:pt x="33" y="1"/>
                  </a:lnTo>
                  <a:lnTo>
                    <a:pt x="36" y="5"/>
                  </a:lnTo>
                  <a:lnTo>
                    <a:pt x="40" y="6"/>
                  </a:lnTo>
                  <a:lnTo>
                    <a:pt x="43" y="10"/>
                  </a:lnTo>
                  <a:lnTo>
                    <a:pt x="46" y="14"/>
                  </a:lnTo>
                  <a:lnTo>
                    <a:pt x="49" y="12"/>
                  </a:lnTo>
                  <a:lnTo>
                    <a:pt x="53" y="12"/>
                  </a:lnTo>
                  <a:lnTo>
                    <a:pt x="56" y="6"/>
                  </a:lnTo>
                  <a:lnTo>
                    <a:pt x="59" y="7"/>
                  </a:lnTo>
                  <a:lnTo>
                    <a:pt x="63" y="7"/>
                  </a:lnTo>
                  <a:lnTo>
                    <a:pt x="66" y="6"/>
                  </a:lnTo>
                  <a:lnTo>
                    <a:pt x="69" y="7"/>
                  </a:lnTo>
                  <a:lnTo>
                    <a:pt x="73" y="10"/>
                  </a:lnTo>
                  <a:lnTo>
                    <a:pt x="76" y="11"/>
                  </a:lnTo>
                  <a:lnTo>
                    <a:pt x="79" y="12"/>
                  </a:lnTo>
                  <a:lnTo>
                    <a:pt x="83" y="15"/>
                  </a:lnTo>
                  <a:lnTo>
                    <a:pt x="86" y="18"/>
                  </a:lnTo>
                  <a:lnTo>
                    <a:pt x="89" y="18"/>
                  </a:lnTo>
                  <a:lnTo>
                    <a:pt x="92" y="20"/>
                  </a:lnTo>
                  <a:lnTo>
                    <a:pt x="96" y="20"/>
                  </a:lnTo>
                  <a:lnTo>
                    <a:pt x="99" y="19"/>
                  </a:lnTo>
                  <a:lnTo>
                    <a:pt x="103" y="20"/>
                  </a:lnTo>
                  <a:lnTo>
                    <a:pt x="106" y="20"/>
                  </a:lnTo>
                  <a:lnTo>
                    <a:pt x="109" y="19"/>
                  </a:lnTo>
                  <a:lnTo>
                    <a:pt x="112" y="20"/>
                  </a:lnTo>
                  <a:lnTo>
                    <a:pt x="116" y="19"/>
                  </a:lnTo>
                  <a:lnTo>
                    <a:pt x="119" y="23"/>
                  </a:lnTo>
                  <a:lnTo>
                    <a:pt x="122" y="24"/>
                  </a:lnTo>
                  <a:lnTo>
                    <a:pt x="126" y="27"/>
                  </a:lnTo>
                  <a:lnTo>
                    <a:pt x="129" y="34"/>
                  </a:lnTo>
                  <a:lnTo>
                    <a:pt x="132" y="35"/>
                  </a:lnTo>
                  <a:lnTo>
                    <a:pt x="136" y="37"/>
                  </a:lnTo>
                  <a:lnTo>
                    <a:pt x="139" y="38"/>
                  </a:lnTo>
                  <a:lnTo>
                    <a:pt x="142" y="35"/>
                  </a:lnTo>
                  <a:lnTo>
                    <a:pt x="146" y="35"/>
                  </a:lnTo>
                  <a:lnTo>
                    <a:pt x="149" y="34"/>
                  </a:lnTo>
                  <a:lnTo>
                    <a:pt x="152" y="33"/>
                  </a:lnTo>
                  <a:lnTo>
                    <a:pt x="155" y="31"/>
                  </a:lnTo>
                  <a:lnTo>
                    <a:pt x="159" y="28"/>
                  </a:lnTo>
                  <a:lnTo>
                    <a:pt x="162" y="29"/>
                  </a:lnTo>
                  <a:lnTo>
                    <a:pt x="165" y="27"/>
                  </a:lnTo>
                  <a:lnTo>
                    <a:pt x="169" y="34"/>
                  </a:lnTo>
                  <a:lnTo>
                    <a:pt x="172" y="41"/>
                  </a:lnTo>
                  <a:lnTo>
                    <a:pt x="175" y="39"/>
                  </a:lnTo>
                  <a:lnTo>
                    <a:pt x="179" y="38"/>
                  </a:lnTo>
                  <a:lnTo>
                    <a:pt x="182" y="34"/>
                  </a:lnTo>
                  <a:lnTo>
                    <a:pt x="185" y="30"/>
                  </a:lnTo>
                  <a:lnTo>
                    <a:pt x="189" y="25"/>
                  </a:lnTo>
                  <a:lnTo>
                    <a:pt x="192" y="29"/>
                  </a:lnTo>
                  <a:lnTo>
                    <a:pt x="195" y="31"/>
                  </a:lnTo>
                  <a:lnTo>
                    <a:pt x="199" y="32"/>
                  </a:lnTo>
                  <a:lnTo>
                    <a:pt x="202" y="33"/>
                  </a:lnTo>
                  <a:lnTo>
                    <a:pt x="205" y="34"/>
                  </a:lnTo>
                  <a:lnTo>
                    <a:pt x="208" y="32"/>
                  </a:lnTo>
                  <a:lnTo>
                    <a:pt x="212" y="33"/>
                  </a:lnTo>
                  <a:lnTo>
                    <a:pt x="215" y="32"/>
                  </a:lnTo>
                  <a:lnTo>
                    <a:pt x="219" y="32"/>
                  </a:lnTo>
                  <a:lnTo>
                    <a:pt x="222" y="30"/>
                  </a:lnTo>
                  <a:lnTo>
                    <a:pt x="225" y="24"/>
                  </a:lnTo>
                  <a:lnTo>
                    <a:pt x="228" y="19"/>
                  </a:lnTo>
                  <a:lnTo>
                    <a:pt x="232" y="16"/>
                  </a:lnTo>
                  <a:lnTo>
                    <a:pt x="235" y="15"/>
                  </a:lnTo>
                  <a:lnTo>
                    <a:pt x="238" y="17"/>
                  </a:lnTo>
                  <a:lnTo>
                    <a:pt x="242" y="17"/>
                  </a:lnTo>
                  <a:lnTo>
                    <a:pt x="245" y="15"/>
                  </a:lnTo>
                  <a:lnTo>
                    <a:pt x="248" y="16"/>
                  </a:lnTo>
                  <a:lnTo>
                    <a:pt x="252" y="16"/>
                  </a:lnTo>
                  <a:lnTo>
                    <a:pt x="255" y="16"/>
                  </a:lnTo>
                  <a:lnTo>
                    <a:pt x="258" y="16"/>
                  </a:lnTo>
                  <a:lnTo>
                    <a:pt x="261" y="17"/>
                  </a:lnTo>
                  <a:lnTo>
                    <a:pt x="265" y="18"/>
                  </a:lnTo>
                  <a:lnTo>
                    <a:pt x="268" y="18"/>
                  </a:lnTo>
                  <a:lnTo>
                    <a:pt x="272" y="18"/>
                  </a:lnTo>
                  <a:lnTo>
                    <a:pt x="275" y="19"/>
                  </a:lnTo>
                  <a:lnTo>
                    <a:pt x="278" y="18"/>
                  </a:lnTo>
                  <a:lnTo>
                    <a:pt x="281" y="17"/>
                  </a:lnTo>
                  <a:lnTo>
                    <a:pt x="285" y="16"/>
                  </a:lnTo>
                  <a:lnTo>
                    <a:pt x="288" y="14"/>
                  </a:lnTo>
                  <a:lnTo>
                    <a:pt x="291" y="12"/>
                  </a:lnTo>
                  <a:lnTo>
                    <a:pt x="295" y="10"/>
                  </a:lnTo>
                  <a:lnTo>
                    <a:pt x="298" y="13"/>
                  </a:lnTo>
                  <a:lnTo>
                    <a:pt x="301" y="15"/>
                  </a:lnTo>
                  <a:lnTo>
                    <a:pt x="305" y="14"/>
                  </a:lnTo>
                  <a:lnTo>
                    <a:pt x="308" y="21"/>
                  </a:lnTo>
                  <a:lnTo>
                    <a:pt x="311" y="21"/>
                  </a:lnTo>
                </a:path>
              </a:pathLst>
            </a:custGeom>
            <a:noFill/>
            <a:ln w="12700" cap="rnd" cmpd="sng">
              <a:solidFill>
                <a:schemeClr val="tx1"/>
              </a:solidFill>
              <a:prstDash val="solid"/>
              <a:round/>
              <a:headEnd/>
              <a:tailEnd/>
            </a:ln>
          </p:spPr>
          <p:txBody>
            <a:bodyPr/>
            <a:lstStyle/>
            <a:p>
              <a:pPr>
                <a:defRPr/>
              </a:pPr>
              <a:endParaRPr lang="en-US"/>
            </a:p>
          </p:txBody>
        </p:sp>
        <p:sp>
          <p:nvSpPr>
            <p:cNvPr id="17603" name="Line 88"/>
            <p:cNvSpPr>
              <a:spLocks noChangeAspect="1" noChangeShapeType="1"/>
            </p:cNvSpPr>
            <p:nvPr/>
          </p:nvSpPr>
          <p:spPr bwMode="auto">
            <a:xfrm>
              <a:off x="4622" y="2893"/>
              <a:ext cx="462" cy="2"/>
            </a:xfrm>
            <a:prstGeom prst="line">
              <a:avLst/>
            </a:prstGeom>
            <a:noFill/>
            <a:ln w="4763" cap="rnd">
              <a:solidFill>
                <a:srgbClr val="000000"/>
              </a:solidFill>
              <a:round/>
              <a:headEnd/>
              <a:tailEnd/>
            </a:ln>
          </p:spPr>
          <p:txBody>
            <a:bodyPr/>
            <a:lstStyle/>
            <a:p>
              <a:pPr>
                <a:defRPr/>
              </a:pPr>
              <a:endParaRPr lang="en-US"/>
            </a:p>
          </p:txBody>
        </p:sp>
        <p:sp>
          <p:nvSpPr>
            <p:cNvPr id="17604" name="Line 89"/>
            <p:cNvSpPr>
              <a:spLocks noChangeAspect="1" noChangeShapeType="1"/>
            </p:cNvSpPr>
            <p:nvPr/>
          </p:nvSpPr>
          <p:spPr bwMode="auto">
            <a:xfrm>
              <a:off x="4672" y="2916"/>
              <a:ext cx="70" cy="2"/>
            </a:xfrm>
            <a:prstGeom prst="line">
              <a:avLst/>
            </a:prstGeom>
            <a:noFill/>
            <a:ln w="4763" cap="rnd">
              <a:solidFill>
                <a:srgbClr val="000000"/>
              </a:solidFill>
              <a:round/>
              <a:headEnd/>
              <a:tailEnd/>
            </a:ln>
          </p:spPr>
          <p:txBody>
            <a:bodyPr/>
            <a:lstStyle/>
            <a:p>
              <a:pPr>
                <a:defRPr/>
              </a:pPr>
              <a:endParaRPr lang="en-US"/>
            </a:p>
          </p:txBody>
        </p:sp>
        <p:sp>
          <p:nvSpPr>
            <p:cNvPr id="17605" name="Line 90"/>
            <p:cNvSpPr>
              <a:spLocks noChangeAspect="1" noChangeShapeType="1"/>
            </p:cNvSpPr>
            <p:nvPr/>
          </p:nvSpPr>
          <p:spPr bwMode="auto">
            <a:xfrm flipV="1">
              <a:off x="4742" y="2871"/>
              <a:ext cx="1" cy="45"/>
            </a:xfrm>
            <a:prstGeom prst="line">
              <a:avLst/>
            </a:prstGeom>
            <a:noFill/>
            <a:ln w="4763" cap="rnd">
              <a:solidFill>
                <a:srgbClr val="000000"/>
              </a:solidFill>
              <a:round/>
              <a:headEnd/>
              <a:tailEnd/>
            </a:ln>
          </p:spPr>
          <p:txBody>
            <a:bodyPr/>
            <a:lstStyle/>
            <a:p>
              <a:pPr>
                <a:defRPr/>
              </a:pPr>
              <a:endParaRPr lang="en-US"/>
            </a:p>
          </p:txBody>
        </p:sp>
        <p:sp>
          <p:nvSpPr>
            <p:cNvPr id="17606" name="Line 91"/>
            <p:cNvSpPr>
              <a:spLocks noChangeAspect="1" noChangeShapeType="1"/>
            </p:cNvSpPr>
            <p:nvPr/>
          </p:nvSpPr>
          <p:spPr bwMode="auto">
            <a:xfrm flipH="1">
              <a:off x="4672" y="2871"/>
              <a:ext cx="70" cy="1"/>
            </a:xfrm>
            <a:prstGeom prst="line">
              <a:avLst/>
            </a:prstGeom>
            <a:noFill/>
            <a:ln w="4763" cap="rnd">
              <a:solidFill>
                <a:srgbClr val="000000"/>
              </a:solidFill>
              <a:round/>
              <a:headEnd/>
              <a:tailEnd/>
            </a:ln>
          </p:spPr>
          <p:txBody>
            <a:bodyPr/>
            <a:lstStyle/>
            <a:p>
              <a:pPr>
                <a:defRPr/>
              </a:pPr>
              <a:endParaRPr lang="en-US"/>
            </a:p>
          </p:txBody>
        </p:sp>
        <p:sp>
          <p:nvSpPr>
            <p:cNvPr id="17607" name="Line 92"/>
            <p:cNvSpPr>
              <a:spLocks noChangeAspect="1" noChangeShapeType="1"/>
            </p:cNvSpPr>
            <p:nvPr/>
          </p:nvSpPr>
          <p:spPr bwMode="auto">
            <a:xfrm>
              <a:off x="4672" y="2871"/>
              <a:ext cx="1" cy="45"/>
            </a:xfrm>
            <a:prstGeom prst="line">
              <a:avLst/>
            </a:prstGeom>
            <a:noFill/>
            <a:ln w="4763" cap="rnd">
              <a:solidFill>
                <a:srgbClr val="000000"/>
              </a:solidFill>
              <a:round/>
              <a:headEnd/>
              <a:tailEnd/>
            </a:ln>
          </p:spPr>
          <p:txBody>
            <a:bodyPr/>
            <a:lstStyle/>
            <a:p>
              <a:pPr>
                <a:defRPr/>
              </a:pPr>
              <a:endParaRPr lang="en-US"/>
            </a:p>
          </p:txBody>
        </p:sp>
        <p:sp>
          <p:nvSpPr>
            <p:cNvPr id="17608" name="Rectangle 93"/>
            <p:cNvSpPr>
              <a:spLocks noChangeArrowheads="1" noChangeAspect="1"/>
            </p:cNvSpPr>
            <p:nvPr/>
          </p:nvSpPr>
          <p:spPr bwMode="auto">
            <a:xfrm>
              <a:off x="4823" y="2770"/>
              <a:ext cx="78"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P4</a:t>
              </a:r>
              <a:endParaRPr lang="en-US" sz="800" b="1">
                <a:cs typeface="Arial"/>
              </a:endParaRPr>
            </a:p>
          </p:txBody>
        </p:sp>
        <p:sp>
          <p:nvSpPr>
            <p:cNvPr id="17609" name="Freeform 94"/>
            <p:cNvSpPr>
              <a:spLocks noChangeAspect="1"/>
            </p:cNvSpPr>
            <p:nvPr/>
          </p:nvSpPr>
          <p:spPr bwMode="auto">
            <a:xfrm>
              <a:off x="4622" y="2887"/>
              <a:ext cx="462" cy="49"/>
            </a:xfrm>
            <a:custGeom>
              <a:avLst/>
              <a:gdLst>
                <a:gd name="T0" fmla="*/ 28 w 312"/>
                <a:gd name="T1" fmla="*/ 115 h 32"/>
                <a:gd name="T2" fmla="*/ 108 w 312"/>
                <a:gd name="T3" fmla="*/ 93 h 32"/>
                <a:gd name="T4" fmla="*/ 178 w 312"/>
                <a:gd name="T5" fmla="*/ 0 h 32"/>
                <a:gd name="T6" fmla="*/ 241 w 312"/>
                <a:gd name="T7" fmla="*/ 18 h 32"/>
                <a:gd name="T8" fmla="*/ 311 w 312"/>
                <a:gd name="T9" fmla="*/ 49 h 32"/>
                <a:gd name="T10" fmla="*/ 391 w 312"/>
                <a:gd name="T11" fmla="*/ 43 h 32"/>
                <a:gd name="T12" fmla="*/ 458 w 312"/>
                <a:gd name="T13" fmla="*/ 43 h 32"/>
                <a:gd name="T14" fmla="*/ 529 w 312"/>
                <a:gd name="T15" fmla="*/ 28 h 32"/>
                <a:gd name="T16" fmla="*/ 589 w 312"/>
                <a:gd name="T17" fmla="*/ 18 h 32"/>
                <a:gd name="T18" fmla="*/ 662 w 312"/>
                <a:gd name="T19" fmla="*/ 18 h 32"/>
                <a:gd name="T20" fmla="*/ 742 w 312"/>
                <a:gd name="T21" fmla="*/ 28 h 32"/>
                <a:gd name="T22" fmla="*/ 803 w 312"/>
                <a:gd name="T23" fmla="*/ 43 h 32"/>
                <a:gd name="T24" fmla="*/ 872 w 312"/>
                <a:gd name="T25" fmla="*/ 93 h 32"/>
                <a:gd name="T26" fmla="*/ 948 w 312"/>
                <a:gd name="T27" fmla="*/ 127 h 32"/>
                <a:gd name="T28" fmla="*/ 1011 w 312"/>
                <a:gd name="T29" fmla="*/ 127 h 32"/>
                <a:gd name="T30" fmla="*/ 1091 w 312"/>
                <a:gd name="T31" fmla="*/ 168 h 32"/>
                <a:gd name="T32" fmla="*/ 1159 w 312"/>
                <a:gd name="T33" fmla="*/ 237 h 32"/>
                <a:gd name="T34" fmla="*/ 1228 w 312"/>
                <a:gd name="T35" fmla="*/ 297 h 32"/>
                <a:gd name="T36" fmla="*/ 1291 w 312"/>
                <a:gd name="T37" fmla="*/ 332 h 32"/>
                <a:gd name="T38" fmla="*/ 1377 w 312"/>
                <a:gd name="T39" fmla="*/ 297 h 32"/>
                <a:gd name="T40" fmla="*/ 1432 w 312"/>
                <a:gd name="T41" fmla="*/ 297 h 32"/>
                <a:gd name="T42" fmla="*/ 1510 w 312"/>
                <a:gd name="T43" fmla="*/ 345 h 32"/>
                <a:gd name="T44" fmla="*/ 1581 w 312"/>
                <a:gd name="T45" fmla="*/ 371 h 32"/>
                <a:gd name="T46" fmla="*/ 1642 w 312"/>
                <a:gd name="T47" fmla="*/ 345 h 32"/>
                <a:gd name="T48" fmla="*/ 1716 w 312"/>
                <a:gd name="T49" fmla="*/ 297 h 32"/>
                <a:gd name="T50" fmla="*/ 1778 w 312"/>
                <a:gd name="T51" fmla="*/ 257 h 32"/>
                <a:gd name="T52" fmla="*/ 1857 w 312"/>
                <a:gd name="T53" fmla="*/ 242 h 32"/>
                <a:gd name="T54" fmla="*/ 1929 w 312"/>
                <a:gd name="T55" fmla="*/ 312 h 32"/>
                <a:gd name="T56" fmla="*/ 1998 w 312"/>
                <a:gd name="T57" fmla="*/ 363 h 32"/>
                <a:gd name="T58" fmla="*/ 2061 w 312"/>
                <a:gd name="T59" fmla="*/ 297 h 32"/>
                <a:gd name="T60" fmla="*/ 2143 w 312"/>
                <a:gd name="T61" fmla="*/ 242 h 32"/>
                <a:gd name="T62" fmla="*/ 2202 w 312"/>
                <a:gd name="T63" fmla="*/ 269 h 32"/>
                <a:gd name="T64" fmla="*/ 2279 w 312"/>
                <a:gd name="T65" fmla="*/ 269 h 32"/>
                <a:gd name="T66" fmla="*/ 2350 w 312"/>
                <a:gd name="T67" fmla="*/ 257 h 32"/>
                <a:gd name="T68" fmla="*/ 2412 w 312"/>
                <a:gd name="T69" fmla="*/ 217 h 32"/>
                <a:gd name="T70" fmla="*/ 2486 w 312"/>
                <a:gd name="T71" fmla="*/ 176 h 32"/>
                <a:gd name="T72" fmla="*/ 2562 w 312"/>
                <a:gd name="T73" fmla="*/ 237 h 32"/>
                <a:gd name="T74" fmla="*/ 2627 w 312"/>
                <a:gd name="T75" fmla="*/ 286 h 32"/>
                <a:gd name="T76" fmla="*/ 2699 w 312"/>
                <a:gd name="T77" fmla="*/ 363 h 32"/>
                <a:gd name="T78" fmla="*/ 2769 w 312"/>
                <a:gd name="T79" fmla="*/ 413 h 32"/>
                <a:gd name="T80" fmla="*/ 2831 w 312"/>
                <a:gd name="T81" fmla="*/ 394 h 32"/>
                <a:gd name="T82" fmla="*/ 2911 w 312"/>
                <a:gd name="T83" fmla="*/ 394 h 32"/>
                <a:gd name="T84" fmla="*/ 2978 w 312"/>
                <a:gd name="T85" fmla="*/ 371 h 32"/>
                <a:gd name="T86" fmla="*/ 3047 w 312"/>
                <a:gd name="T87" fmla="*/ 384 h 32"/>
                <a:gd name="T88" fmla="*/ 3120 w 312"/>
                <a:gd name="T89" fmla="*/ 413 h 32"/>
                <a:gd name="T90" fmla="*/ 3182 w 312"/>
                <a:gd name="T91" fmla="*/ 384 h 32"/>
                <a:gd name="T92" fmla="*/ 3261 w 312"/>
                <a:gd name="T93" fmla="*/ 332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32"/>
                <a:gd name="T143" fmla="*/ 312 w 312"/>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32" fill="norm" stroke="1" extrusionOk="0">
                  <a:moveTo>
                    <a:pt x="0" y="9"/>
                  </a:moveTo>
                  <a:lnTo>
                    <a:pt x="3" y="9"/>
                  </a:lnTo>
                  <a:lnTo>
                    <a:pt x="7" y="9"/>
                  </a:lnTo>
                  <a:lnTo>
                    <a:pt x="10" y="7"/>
                  </a:lnTo>
                  <a:lnTo>
                    <a:pt x="13" y="4"/>
                  </a:lnTo>
                  <a:lnTo>
                    <a:pt x="17" y="0"/>
                  </a:lnTo>
                  <a:lnTo>
                    <a:pt x="20" y="0"/>
                  </a:lnTo>
                  <a:lnTo>
                    <a:pt x="23" y="1"/>
                  </a:lnTo>
                  <a:lnTo>
                    <a:pt x="27" y="2"/>
                  </a:lnTo>
                  <a:lnTo>
                    <a:pt x="30" y="4"/>
                  </a:lnTo>
                  <a:lnTo>
                    <a:pt x="33" y="4"/>
                  </a:lnTo>
                  <a:lnTo>
                    <a:pt x="37" y="3"/>
                  </a:lnTo>
                  <a:lnTo>
                    <a:pt x="40" y="3"/>
                  </a:lnTo>
                  <a:lnTo>
                    <a:pt x="43" y="3"/>
                  </a:lnTo>
                  <a:lnTo>
                    <a:pt x="47" y="2"/>
                  </a:lnTo>
                  <a:lnTo>
                    <a:pt x="50" y="2"/>
                  </a:lnTo>
                  <a:lnTo>
                    <a:pt x="53" y="2"/>
                  </a:lnTo>
                  <a:lnTo>
                    <a:pt x="56" y="1"/>
                  </a:lnTo>
                  <a:lnTo>
                    <a:pt x="60" y="1"/>
                  </a:lnTo>
                  <a:lnTo>
                    <a:pt x="63" y="1"/>
                  </a:lnTo>
                  <a:lnTo>
                    <a:pt x="67" y="2"/>
                  </a:lnTo>
                  <a:lnTo>
                    <a:pt x="70" y="2"/>
                  </a:lnTo>
                  <a:lnTo>
                    <a:pt x="73" y="3"/>
                  </a:lnTo>
                  <a:lnTo>
                    <a:pt x="76" y="3"/>
                  </a:lnTo>
                  <a:lnTo>
                    <a:pt x="80" y="5"/>
                  </a:lnTo>
                  <a:lnTo>
                    <a:pt x="83" y="7"/>
                  </a:lnTo>
                  <a:lnTo>
                    <a:pt x="86" y="9"/>
                  </a:lnTo>
                  <a:lnTo>
                    <a:pt x="90" y="10"/>
                  </a:lnTo>
                  <a:lnTo>
                    <a:pt x="93" y="9"/>
                  </a:lnTo>
                  <a:lnTo>
                    <a:pt x="96" y="10"/>
                  </a:lnTo>
                  <a:lnTo>
                    <a:pt x="100" y="11"/>
                  </a:lnTo>
                  <a:lnTo>
                    <a:pt x="103" y="13"/>
                  </a:lnTo>
                  <a:lnTo>
                    <a:pt x="106" y="16"/>
                  </a:lnTo>
                  <a:lnTo>
                    <a:pt x="110" y="18"/>
                  </a:lnTo>
                  <a:lnTo>
                    <a:pt x="113" y="21"/>
                  </a:lnTo>
                  <a:lnTo>
                    <a:pt x="116" y="23"/>
                  </a:lnTo>
                  <a:lnTo>
                    <a:pt x="120" y="25"/>
                  </a:lnTo>
                  <a:lnTo>
                    <a:pt x="123" y="26"/>
                  </a:lnTo>
                  <a:lnTo>
                    <a:pt x="126" y="25"/>
                  </a:lnTo>
                  <a:lnTo>
                    <a:pt x="130" y="23"/>
                  </a:lnTo>
                  <a:lnTo>
                    <a:pt x="133" y="22"/>
                  </a:lnTo>
                  <a:lnTo>
                    <a:pt x="136" y="23"/>
                  </a:lnTo>
                  <a:lnTo>
                    <a:pt x="140" y="26"/>
                  </a:lnTo>
                  <a:lnTo>
                    <a:pt x="143" y="27"/>
                  </a:lnTo>
                  <a:lnTo>
                    <a:pt x="146" y="29"/>
                  </a:lnTo>
                  <a:lnTo>
                    <a:pt x="150" y="29"/>
                  </a:lnTo>
                  <a:lnTo>
                    <a:pt x="153" y="28"/>
                  </a:lnTo>
                  <a:lnTo>
                    <a:pt x="156" y="27"/>
                  </a:lnTo>
                  <a:lnTo>
                    <a:pt x="159" y="25"/>
                  </a:lnTo>
                  <a:lnTo>
                    <a:pt x="163" y="23"/>
                  </a:lnTo>
                  <a:lnTo>
                    <a:pt x="166" y="21"/>
                  </a:lnTo>
                  <a:lnTo>
                    <a:pt x="169" y="20"/>
                  </a:lnTo>
                  <a:lnTo>
                    <a:pt x="173" y="19"/>
                  </a:lnTo>
                  <a:lnTo>
                    <a:pt x="176" y="19"/>
                  </a:lnTo>
                  <a:lnTo>
                    <a:pt x="180" y="22"/>
                  </a:lnTo>
                  <a:lnTo>
                    <a:pt x="183" y="24"/>
                  </a:lnTo>
                  <a:lnTo>
                    <a:pt x="186" y="26"/>
                  </a:lnTo>
                  <a:lnTo>
                    <a:pt x="189" y="28"/>
                  </a:lnTo>
                  <a:lnTo>
                    <a:pt x="193" y="25"/>
                  </a:lnTo>
                  <a:lnTo>
                    <a:pt x="196" y="23"/>
                  </a:lnTo>
                  <a:lnTo>
                    <a:pt x="199" y="21"/>
                  </a:lnTo>
                  <a:lnTo>
                    <a:pt x="203" y="19"/>
                  </a:lnTo>
                  <a:lnTo>
                    <a:pt x="206" y="21"/>
                  </a:lnTo>
                  <a:lnTo>
                    <a:pt x="209" y="21"/>
                  </a:lnTo>
                  <a:lnTo>
                    <a:pt x="213" y="21"/>
                  </a:lnTo>
                  <a:lnTo>
                    <a:pt x="216" y="21"/>
                  </a:lnTo>
                  <a:lnTo>
                    <a:pt x="219" y="20"/>
                  </a:lnTo>
                  <a:lnTo>
                    <a:pt x="223" y="20"/>
                  </a:lnTo>
                  <a:lnTo>
                    <a:pt x="226" y="19"/>
                  </a:lnTo>
                  <a:lnTo>
                    <a:pt x="229" y="17"/>
                  </a:lnTo>
                  <a:lnTo>
                    <a:pt x="233" y="15"/>
                  </a:lnTo>
                  <a:lnTo>
                    <a:pt x="236" y="14"/>
                  </a:lnTo>
                  <a:lnTo>
                    <a:pt x="239" y="16"/>
                  </a:lnTo>
                  <a:lnTo>
                    <a:pt x="243" y="18"/>
                  </a:lnTo>
                  <a:lnTo>
                    <a:pt x="246" y="19"/>
                  </a:lnTo>
                  <a:lnTo>
                    <a:pt x="249" y="22"/>
                  </a:lnTo>
                  <a:lnTo>
                    <a:pt x="252" y="24"/>
                  </a:lnTo>
                  <a:lnTo>
                    <a:pt x="256" y="28"/>
                  </a:lnTo>
                  <a:lnTo>
                    <a:pt x="259" y="31"/>
                  </a:lnTo>
                  <a:lnTo>
                    <a:pt x="263" y="32"/>
                  </a:lnTo>
                  <a:lnTo>
                    <a:pt x="266" y="31"/>
                  </a:lnTo>
                  <a:lnTo>
                    <a:pt x="269" y="31"/>
                  </a:lnTo>
                  <a:lnTo>
                    <a:pt x="272" y="31"/>
                  </a:lnTo>
                  <a:lnTo>
                    <a:pt x="276" y="31"/>
                  </a:lnTo>
                  <a:lnTo>
                    <a:pt x="279" y="30"/>
                  </a:lnTo>
                  <a:lnTo>
                    <a:pt x="282" y="29"/>
                  </a:lnTo>
                  <a:lnTo>
                    <a:pt x="286" y="29"/>
                  </a:lnTo>
                  <a:lnTo>
                    <a:pt x="289" y="30"/>
                  </a:lnTo>
                  <a:lnTo>
                    <a:pt x="292" y="32"/>
                  </a:lnTo>
                  <a:lnTo>
                    <a:pt x="296" y="32"/>
                  </a:lnTo>
                  <a:lnTo>
                    <a:pt x="299" y="32"/>
                  </a:lnTo>
                  <a:lnTo>
                    <a:pt x="302" y="30"/>
                  </a:lnTo>
                  <a:lnTo>
                    <a:pt x="306" y="28"/>
                  </a:lnTo>
                  <a:lnTo>
                    <a:pt x="309" y="26"/>
                  </a:lnTo>
                  <a:lnTo>
                    <a:pt x="312" y="25"/>
                  </a:lnTo>
                </a:path>
              </a:pathLst>
            </a:custGeom>
            <a:noFill/>
            <a:ln w="12700" cap="rnd" cmpd="sng">
              <a:solidFill>
                <a:schemeClr val="tx1"/>
              </a:solidFill>
              <a:prstDash val="solid"/>
              <a:round/>
              <a:headEnd/>
              <a:tailEnd/>
            </a:ln>
          </p:spPr>
          <p:txBody>
            <a:bodyPr/>
            <a:lstStyle/>
            <a:p>
              <a:pPr>
                <a:defRPr/>
              </a:pPr>
              <a:endParaRPr lang="en-US"/>
            </a:p>
          </p:txBody>
        </p:sp>
        <p:sp>
          <p:nvSpPr>
            <p:cNvPr id="17610" name="Line 95"/>
            <p:cNvSpPr>
              <a:spLocks noChangeAspect="1" noChangeShapeType="1"/>
            </p:cNvSpPr>
            <p:nvPr/>
          </p:nvSpPr>
          <p:spPr bwMode="auto">
            <a:xfrm>
              <a:off x="3903" y="1824"/>
              <a:ext cx="407" cy="2"/>
            </a:xfrm>
            <a:prstGeom prst="line">
              <a:avLst/>
            </a:prstGeom>
            <a:noFill/>
            <a:ln w="4763" cap="rnd">
              <a:solidFill>
                <a:srgbClr val="000000"/>
              </a:solidFill>
              <a:round/>
              <a:headEnd/>
              <a:tailEnd/>
            </a:ln>
          </p:spPr>
          <p:txBody>
            <a:bodyPr/>
            <a:lstStyle/>
            <a:p>
              <a:pPr>
                <a:defRPr/>
              </a:pPr>
              <a:endParaRPr lang="en-US"/>
            </a:p>
          </p:txBody>
        </p:sp>
        <p:sp>
          <p:nvSpPr>
            <p:cNvPr id="17611" name="Line 96"/>
            <p:cNvSpPr>
              <a:spLocks noChangeAspect="1" noChangeShapeType="1"/>
            </p:cNvSpPr>
            <p:nvPr/>
          </p:nvSpPr>
          <p:spPr bwMode="auto">
            <a:xfrm>
              <a:off x="3946" y="1846"/>
              <a:ext cx="62" cy="1"/>
            </a:xfrm>
            <a:prstGeom prst="line">
              <a:avLst/>
            </a:prstGeom>
            <a:noFill/>
            <a:ln w="4763" cap="rnd">
              <a:solidFill>
                <a:srgbClr val="000000"/>
              </a:solidFill>
              <a:round/>
              <a:headEnd/>
              <a:tailEnd/>
            </a:ln>
          </p:spPr>
          <p:txBody>
            <a:bodyPr/>
            <a:lstStyle/>
            <a:p>
              <a:pPr>
                <a:defRPr/>
              </a:pPr>
              <a:endParaRPr lang="en-US"/>
            </a:p>
          </p:txBody>
        </p:sp>
        <p:sp>
          <p:nvSpPr>
            <p:cNvPr id="17612" name="Line 97"/>
            <p:cNvSpPr>
              <a:spLocks noChangeAspect="1" noChangeShapeType="1"/>
            </p:cNvSpPr>
            <p:nvPr/>
          </p:nvSpPr>
          <p:spPr bwMode="auto">
            <a:xfrm flipV="1">
              <a:off x="4008" y="1800"/>
              <a:ext cx="4" cy="46"/>
            </a:xfrm>
            <a:prstGeom prst="line">
              <a:avLst/>
            </a:prstGeom>
            <a:noFill/>
            <a:ln w="4763" cap="rnd">
              <a:solidFill>
                <a:srgbClr val="000000"/>
              </a:solidFill>
              <a:round/>
              <a:headEnd/>
              <a:tailEnd/>
            </a:ln>
          </p:spPr>
          <p:txBody>
            <a:bodyPr/>
            <a:lstStyle/>
            <a:p>
              <a:pPr>
                <a:defRPr/>
              </a:pPr>
              <a:endParaRPr lang="en-US"/>
            </a:p>
          </p:txBody>
        </p:sp>
        <p:sp>
          <p:nvSpPr>
            <p:cNvPr id="17613" name="Line 98"/>
            <p:cNvSpPr>
              <a:spLocks noChangeAspect="1" noChangeShapeType="1"/>
            </p:cNvSpPr>
            <p:nvPr/>
          </p:nvSpPr>
          <p:spPr bwMode="auto">
            <a:xfrm flipH="1">
              <a:off x="3946" y="1800"/>
              <a:ext cx="62" cy="2"/>
            </a:xfrm>
            <a:prstGeom prst="line">
              <a:avLst/>
            </a:prstGeom>
            <a:noFill/>
            <a:ln w="4763" cap="rnd">
              <a:solidFill>
                <a:srgbClr val="000000"/>
              </a:solidFill>
              <a:round/>
              <a:headEnd/>
              <a:tailEnd/>
            </a:ln>
          </p:spPr>
          <p:txBody>
            <a:bodyPr/>
            <a:lstStyle/>
            <a:p>
              <a:pPr>
                <a:defRPr/>
              </a:pPr>
              <a:endParaRPr lang="en-US"/>
            </a:p>
          </p:txBody>
        </p:sp>
        <p:sp>
          <p:nvSpPr>
            <p:cNvPr id="17614" name="Line 99"/>
            <p:cNvSpPr>
              <a:spLocks noChangeAspect="1" noChangeShapeType="1"/>
            </p:cNvSpPr>
            <p:nvPr/>
          </p:nvSpPr>
          <p:spPr bwMode="auto">
            <a:xfrm>
              <a:off x="3946" y="1800"/>
              <a:ext cx="2" cy="46"/>
            </a:xfrm>
            <a:prstGeom prst="line">
              <a:avLst/>
            </a:prstGeom>
            <a:noFill/>
            <a:ln w="4763" cap="rnd">
              <a:solidFill>
                <a:srgbClr val="000000"/>
              </a:solidFill>
              <a:round/>
              <a:headEnd/>
              <a:tailEnd/>
            </a:ln>
          </p:spPr>
          <p:txBody>
            <a:bodyPr/>
            <a:lstStyle/>
            <a:p>
              <a:pPr>
                <a:defRPr/>
              </a:pPr>
              <a:endParaRPr lang="en-US"/>
            </a:p>
          </p:txBody>
        </p:sp>
        <p:sp>
          <p:nvSpPr>
            <p:cNvPr id="17615" name="Freeform 100"/>
            <p:cNvSpPr>
              <a:spLocks noChangeAspect="1"/>
            </p:cNvSpPr>
            <p:nvPr/>
          </p:nvSpPr>
          <p:spPr bwMode="auto">
            <a:xfrm>
              <a:off x="3903" y="1817"/>
              <a:ext cx="407" cy="53"/>
            </a:xfrm>
            <a:custGeom>
              <a:avLst/>
              <a:gdLst>
                <a:gd name="T0" fmla="*/ 19 w 275"/>
                <a:gd name="T1" fmla="*/ 19 h 34"/>
                <a:gd name="T2" fmla="*/ 87 w 275"/>
                <a:gd name="T3" fmla="*/ 0 h 34"/>
                <a:gd name="T4" fmla="*/ 149 w 275"/>
                <a:gd name="T5" fmla="*/ 47 h 34"/>
                <a:gd name="T6" fmla="*/ 210 w 275"/>
                <a:gd name="T7" fmla="*/ 101 h 34"/>
                <a:gd name="T8" fmla="*/ 269 w 275"/>
                <a:gd name="T9" fmla="*/ 114 h 34"/>
                <a:gd name="T10" fmla="*/ 337 w 275"/>
                <a:gd name="T11" fmla="*/ 178 h 34"/>
                <a:gd name="T12" fmla="*/ 398 w 275"/>
                <a:gd name="T13" fmla="*/ 262 h 34"/>
                <a:gd name="T14" fmla="*/ 460 w 275"/>
                <a:gd name="T15" fmla="*/ 262 h 34"/>
                <a:gd name="T16" fmla="*/ 519 w 275"/>
                <a:gd name="T17" fmla="*/ 262 h 34"/>
                <a:gd name="T18" fmla="*/ 576 w 275"/>
                <a:gd name="T19" fmla="*/ 262 h 34"/>
                <a:gd name="T20" fmla="*/ 639 w 275"/>
                <a:gd name="T21" fmla="*/ 299 h 34"/>
                <a:gd name="T22" fmla="*/ 707 w 275"/>
                <a:gd name="T23" fmla="*/ 382 h 34"/>
                <a:gd name="T24" fmla="*/ 768 w 275"/>
                <a:gd name="T25" fmla="*/ 382 h 34"/>
                <a:gd name="T26" fmla="*/ 830 w 275"/>
                <a:gd name="T27" fmla="*/ 379 h 34"/>
                <a:gd name="T28" fmla="*/ 891 w 275"/>
                <a:gd name="T29" fmla="*/ 360 h 34"/>
                <a:gd name="T30" fmla="*/ 946 w 275"/>
                <a:gd name="T31" fmla="*/ 340 h 34"/>
                <a:gd name="T32" fmla="*/ 1008 w 275"/>
                <a:gd name="T33" fmla="*/ 340 h 34"/>
                <a:gd name="T34" fmla="*/ 1069 w 275"/>
                <a:gd name="T35" fmla="*/ 330 h 34"/>
                <a:gd name="T36" fmla="*/ 1137 w 275"/>
                <a:gd name="T37" fmla="*/ 313 h 34"/>
                <a:gd name="T38" fmla="*/ 1200 w 275"/>
                <a:gd name="T39" fmla="*/ 340 h 34"/>
                <a:gd name="T40" fmla="*/ 1261 w 275"/>
                <a:gd name="T41" fmla="*/ 379 h 34"/>
                <a:gd name="T42" fmla="*/ 1319 w 275"/>
                <a:gd name="T43" fmla="*/ 340 h 34"/>
                <a:gd name="T44" fmla="*/ 1387 w 275"/>
                <a:gd name="T45" fmla="*/ 340 h 34"/>
                <a:gd name="T46" fmla="*/ 1439 w 275"/>
                <a:gd name="T47" fmla="*/ 340 h 34"/>
                <a:gd name="T48" fmla="*/ 1507 w 275"/>
                <a:gd name="T49" fmla="*/ 313 h 34"/>
                <a:gd name="T50" fmla="*/ 1569 w 275"/>
                <a:gd name="T51" fmla="*/ 360 h 34"/>
                <a:gd name="T52" fmla="*/ 1628 w 275"/>
                <a:gd name="T53" fmla="*/ 379 h 34"/>
                <a:gd name="T54" fmla="*/ 1689 w 275"/>
                <a:gd name="T55" fmla="*/ 277 h 34"/>
                <a:gd name="T56" fmla="*/ 1757 w 275"/>
                <a:gd name="T57" fmla="*/ 212 h 34"/>
                <a:gd name="T58" fmla="*/ 1817 w 275"/>
                <a:gd name="T59" fmla="*/ 262 h 34"/>
                <a:gd name="T60" fmla="*/ 1880 w 275"/>
                <a:gd name="T61" fmla="*/ 330 h 34"/>
                <a:gd name="T62" fmla="*/ 1948 w 275"/>
                <a:gd name="T63" fmla="*/ 379 h 34"/>
                <a:gd name="T64" fmla="*/ 1998 w 275"/>
                <a:gd name="T65" fmla="*/ 432 h 34"/>
                <a:gd name="T66" fmla="*/ 2059 w 275"/>
                <a:gd name="T67" fmla="*/ 488 h 34"/>
                <a:gd name="T68" fmla="*/ 2127 w 275"/>
                <a:gd name="T69" fmla="*/ 432 h 34"/>
                <a:gd name="T70" fmla="*/ 2189 w 275"/>
                <a:gd name="T71" fmla="*/ 382 h 34"/>
                <a:gd name="T72" fmla="*/ 2250 w 275"/>
                <a:gd name="T73" fmla="*/ 340 h 34"/>
                <a:gd name="T74" fmla="*/ 2310 w 275"/>
                <a:gd name="T75" fmla="*/ 330 h 34"/>
                <a:gd name="T76" fmla="*/ 2369 w 275"/>
                <a:gd name="T77" fmla="*/ 313 h 34"/>
                <a:gd name="T78" fmla="*/ 2429 w 275"/>
                <a:gd name="T79" fmla="*/ 262 h 34"/>
                <a:gd name="T80" fmla="*/ 2491 w 275"/>
                <a:gd name="T81" fmla="*/ 245 h 34"/>
                <a:gd name="T82" fmla="*/ 2559 w 275"/>
                <a:gd name="T83" fmla="*/ 277 h 34"/>
                <a:gd name="T84" fmla="*/ 2620 w 275"/>
                <a:gd name="T85" fmla="*/ 262 h 34"/>
                <a:gd name="T86" fmla="*/ 2677 w 275"/>
                <a:gd name="T87" fmla="*/ 212 h 34"/>
                <a:gd name="T88" fmla="*/ 2739 w 275"/>
                <a:gd name="T89" fmla="*/ 231 h 34"/>
                <a:gd name="T90" fmla="*/ 2808 w 275"/>
                <a:gd name="T91" fmla="*/ 284 h 34"/>
                <a:gd name="T92" fmla="*/ 2858 w 275"/>
                <a:gd name="T93" fmla="*/ 340 h 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34"/>
                <a:gd name="T143" fmla="*/ 275 w 275"/>
                <a:gd name="T144" fmla="*/ 34 h 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34" fill="norm" stroke="1" extrusionOk="0">
                  <a:moveTo>
                    <a:pt x="0" y="1"/>
                  </a:moveTo>
                  <a:lnTo>
                    <a:pt x="2" y="1"/>
                  </a:lnTo>
                  <a:lnTo>
                    <a:pt x="5" y="0"/>
                  </a:lnTo>
                  <a:lnTo>
                    <a:pt x="8" y="0"/>
                  </a:lnTo>
                  <a:lnTo>
                    <a:pt x="11" y="1"/>
                  </a:lnTo>
                  <a:lnTo>
                    <a:pt x="14" y="3"/>
                  </a:lnTo>
                  <a:lnTo>
                    <a:pt x="17" y="5"/>
                  </a:lnTo>
                  <a:lnTo>
                    <a:pt x="20" y="7"/>
                  </a:lnTo>
                  <a:lnTo>
                    <a:pt x="23" y="7"/>
                  </a:lnTo>
                  <a:lnTo>
                    <a:pt x="26" y="8"/>
                  </a:lnTo>
                  <a:lnTo>
                    <a:pt x="29" y="8"/>
                  </a:lnTo>
                  <a:lnTo>
                    <a:pt x="32" y="12"/>
                  </a:lnTo>
                  <a:lnTo>
                    <a:pt x="35" y="15"/>
                  </a:lnTo>
                  <a:lnTo>
                    <a:pt x="38" y="18"/>
                  </a:lnTo>
                  <a:lnTo>
                    <a:pt x="41" y="19"/>
                  </a:lnTo>
                  <a:lnTo>
                    <a:pt x="44" y="18"/>
                  </a:lnTo>
                  <a:lnTo>
                    <a:pt x="47" y="18"/>
                  </a:lnTo>
                  <a:lnTo>
                    <a:pt x="49" y="18"/>
                  </a:lnTo>
                  <a:lnTo>
                    <a:pt x="52" y="17"/>
                  </a:lnTo>
                  <a:lnTo>
                    <a:pt x="55" y="18"/>
                  </a:lnTo>
                  <a:lnTo>
                    <a:pt x="58" y="19"/>
                  </a:lnTo>
                  <a:lnTo>
                    <a:pt x="61" y="21"/>
                  </a:lnTo>
                  <a:lnTo>
                    <a:pt x="64" y="24"/>
                  </a:lnTo>
                  <a:lnTo>
                    <a:pt x="67" y="27"/>
                  </a:lnTo>
                  <a:lnTo>
                    <a:pt x="70" y="28"/>
                  </a:lnTo>
                  <a:lnTo>
                    <a:pt x="73" y="27"/>
                  </a:lnTo>
                  <a:lnTo>
                    <a:pt x="76" y="27"/>
                  </a:lnTo>
                  <a:lnTo>
                    <a:pt x="79" y="26"/>
                  </a:lnTo>
                  <a:lnTo>
                    <a:pt x="82" y="26"/>
                  </a:lnTo>
                  <a:lnTo>
                    <a:pt x="85" y="25"/>
                  </a:lnTo>
                  <a:lnTo>
                    <a:pt x="88" y="25"/>
                  </a:lnTo>
                  <a:lnTo>
                    <a:pt x="90" y="24"/>
                  </a:lnTo>
                  <a:lnTo>
                    <a:pt x="93" y="24"/>
                  </a:lnTo>
                  <a:lnTo>
                    <a:pt x="96" y="24"/>
                  </a:lnTo>
                  <a:lnTo>
                    <a:pt x="99" y="22"/>
                  </a:lnTo>
                  <a:lnTo>
                    <a:pt x="102" y="23"/>
                  </a:lnTo>
                  <a:lnTo>
                    <a:pt x="105" y="22"/>
                  </a:lnTo>
                  <a:lnTo>
                    <a:pt x="108" y="22"/>
                  </a:lnTo>
                  <a:lnTo>
                    <a:pt x="111" y="24"/>
                  </a:lnTo>
                  <a:lnTo>
                    <a:pt x="114" y="24"/>
                  </a:lnTo>
                  <a:lnTo>
                    <a:pt x="117" y="26"/>
                  </a:lnTo>
                  <a:lnTo>
                    <a:pt x="120" y="26"/>
                  </a:lnTo>
                  <a:lnTo>
                    <a:pt x="123" y="26"/>
                  </a:lnTo>
                  <a:lnTo>
                    <a:pt x="126" y="24"/>
                  </a:lnTo>
                  <a:lnTo>
                    <a:pt x="129" y="24"/>
                  </a:lnTo>
                  <a:lnTo>
                    <a:pt x="132" y="24"/>
                  </a:lnTo>
                  <a:lnTo>
                    <a:pt x="135" y="24"/>
                  </a:lnTo>
                  <a:lnTo>
                    <a:pt x="137" y="24"/>
                  </a:lnTo>
                  <a:lnTo>
                    <a:pt x="140" y="23"/>
                  </a:lnTo>
                  <a:lnTo>
                    <a:pt x="143" y="22"/>
                  </a:lnTo>
                  <a:lnTo>
                    <a:pt x="146" y="22"/>
                  </a:lnTo>
                  <a:lnTo>
                    <a:pt x="149" y="25"/>
                  </a:lnTo>
                  <a:lnTo>
                    <a:pt x="152" y="25"/>
                  </a:lnTo>
                  <a:lnTo>
                    <a:pt x="155" y="26"/>
                  </a:lnTo>
                  <a:lnTo>
                    <a:pt x="158" y="23"/>
                  </a:lnTo>
                  <a:lnTo>
                    <a:pt x="161" y="19"/>
                  </a:lnTo>
                  <a:lnTo>
                    <a:pt x="164" y="16"/>
                  </a:lnTo>
                  <a:lnTo>
                    <a:pt x="167" y="15"/>
                  </a:lnTo>
                  <a:lnTo>
                    <a:pt x="170" y="16"/>
                  </a:lnTo>
                  <a:lnTo>
                    <a:pt x="173" y="18"/>
                  </a:lnTo>
                  <a:lnTo>
                    <a:pt x="176" y="21"/>
                  </a:lnTo>
                  <a:lnTo>
                    <a:pt x="179" y="23"/>
                  </a:lnTo>
                  <a:lnTo>
                    <a:pt x="181" y="25"/>
                  </a:lnTo>
                  <a:lnTo>
                    <a:pt x="185" y="26"/>
                  </a:lnTo>
                  <a:lnTo>
                    <a:pt x="187" y="29"/>
                  </a:lnTo>
                  <a:lnTo>
                    <a:pt x="190" y="30"/>
                  </a:lnTo>
                  <a:lnTo>
                    <a:pt x="193" y="33"/>
                  </a:lnTo>
                  <a:lnTo>
                    <a:pt x="196" y="34"/>
                  </a:lnTo>
                  <a:lnTo>
                    <a:pt x="199" y="33"/>
                  </a:lnTo>
                  <a:lnTo>
                    <a:pt x="202" y="30"/>
                  </a:lnTo>
                  <a:lnTo>
                    <a:pt x="205" y="29"/>
                  </a:lnTo>
                  <a:lnTo>
                    <a:pt x="208" y="27"/>
                  </a:lnTo>
                  <a:lnTo>
                    <a:pt x="211" y="26"/>
                  </a:lnTo>
                  <a:lnTo>
                    <a:pt x="214" y="24"/>
                  </a:lnTo>
                  <a:lnTo>
                    <a:pt x="217" y="24"/>
                  </a:lnTo>
                  <a:lnTo>
                    <a:pt x="220" y="23"/>
                  </a:lnTo>
                  <a:lnTo>
                    <a:pt x="223" y="23"/>
                  </a:lnTo>
                  <a:lnTo>
                    <a:pt x="226" y="22"/>
                  </a:lnTo>
                  <a:lnTo>
                    <a:pt x="228" y="20"/>
                  </a:lnTo>
                  <a:lnTo>
                    <a:pt x="231" y="18"/>
                  </a:lnTo>
                  <a:lnTo>
                    <a:pt x="234" y="17"/>
                  </a:lnTo>
                  <a:lnTo>
                    <a:pt x="237" y="17"/>
                  </a:lnTo>
                  <a:lnTo>
                    <a:pt x="240" y="18"/>
                  </a:lnTo>
                  <a:lnTo>
                    <a:pt x="243" y="19"/>
                  </a:lnTo>
                  <a:lnTo>
                    <a:pt x="246" y="19"/>
                  </a:lnTo>
                  <a:lnTo>
                    <a:pt x="249" y="18"/>
                  </a:lnTo>
                  <a:lnTo>
                    <a:pt x="252" y="16"/>
                  </a:lnTo>
                  <a:lnTo>
                    <a:pt x="255" y="15"/>
                  </a:lnTo>
                  <a:lnTo>
                    <a:pt x="258" y="15"/>
                  </a:lnTo>
                  <a:lnTo>
                    <a:pt x="261" y="16"/>
                  </a:lnTo>
                  <a:lnTo>
                    <a:pt x="264" y="19"/>
                  </a:lnTo>
                  <a:lnTo>
                    <a:pt x="267" y="20"/>
                  </a:lnTo>
                  <a:lnTo>
                    <a:pt x="269" y="22"/>
                  </a:lnTo>
                  <a:lnTo>
                    <a:pt x="272" y="24"/>
                  </a:lnTo>
                  <a:lnTo>
                    <a:pt x="275" y="23"/>
                  </a:lnTo>
                </a:path>
              </a:pathLst>
            </a:custGeom>
            <a:noFill/>
            <a:ln w="3175" cap="rnd">
              <a:solidFill>
                <a:srgbClr val="000000"/>
              </a:solidFill>
              <a:prstDash val="solid"/>
              <a:round/>
              <a:headEnd/>
              <a:tailEnd/>
            </a:ln>
          </p:spPr>
          <p:txBody>
            <a:bodyPr/>
            <a:lstStyle/>
            <a:p>
              <a:pPr>
                <a:defRPr/>
              </a:pPr>
              <a:endParaRPr lang="en-US"/>
            </a:p>
          </p:txBody>
        </p:sp>
        <p:sp>
          <p:nvSpPr>
            <p:cNvPr id="17616" name="Line 101"/>
            <p:cNvSpPr>
              <a:spLocks noChangeAspect="1" noChangeShapeType="1"/>
            </p:cNvSpPr>
            <p:nvPr/>
          </p:nvSpPr>
          <p:spPr bwMode="auto">
            <a:xfrm>
              <a:off x="4757" y="1824"/>
              <a:ext cx="407" cy="2"/>
            </a:xfrm>
            <a:prstGeom prst="line">
              <a:avLst/>
            </a:prstGeom>
            <a:noFill/>
            <a:ln w="4763" cap="rnd">
              <a:solidFill>
                <a:srgbClr val="000000"/>
              </a:solidFill>
              <a:round/>
              <a:headEnd/>
              <a:tailEnd/>
            </a:ln>
          </p:spPr>
          <p:txBody>
            <a:bodyPr/>
            <a:lstStyle/>
            <a:p>
              <a:pPr>
                <a:defRPr/>
              </a:pPr>
              <a:endParaRPr lang="en-US"/>
            </a:p>
          </p:txBody>
        </p:sp>
        <p:sp>
          <p:nvSpPr>
            <p:cNvPr id="17617" name="Line 102"/>
            <p:cNvSpPr>
              <a:spLocks noChangeAspect="1" noChangeShapeType="1"/>
            </p:cNvSpPr>
            <p:nvPr/>
          </p:nvSpPr>
          <p:spPr bwMode="auto">
            <a:xfrm>
              <a:off x="4799" y="1846"/>
              <a:ext cx="64" cy="1"/>
            </a:xfrm>
            <a:prstGeom prst="line">
              <a:avLst/>
            </a:prstGeom>
            <a:noFill/>
            <a:ln w="4763" cap="rnd">
              <a:solidFill>
                <a:srgbClr val="000000"/>
              </a:solidFill>
              <a:round/>
              <a:headEnd/>
              <a:tailEnd/>
            </a:ln>
          </p:spPr>
          <p:txBody>
            <a:bodyPr/>
            <a:lstStyle/>
            <a:p>
              <a:pPr>
                <a:defRPr/>
              </a:pPr>
              <a:endParaRPr lang="en-US"/>
            </a:p>
          </p:txBody>
        </p:sp>
        <p:sp>
          <p:nvSpPr>
            <p:cNvPr id="17618" name="Line 103"/>
            <p:cNvSpPr>
              <a:spLocks noChangeAspect="1" noChangeShapeType="1"/>
            </p:cNvSpPr>
            <p:nvPr/>
          </p:nvSpPr>
          <p:spPr bwMode="auto">
            <a:xfrm flipV="1">
              <a:off x="4863" y="1800"/>
              <a:ext cx="1" cy="46"/>
            </a:xfrm>
            <a:prstGeom prst="line">
              <a:avLst/>
            </a:prstGeom>
            <a:noFill/>
            <a:ln w="4763" cap="rnd">
              <a:solidFill>
                <a:srgbClr val="000000"/>
              </a:solidFill>
              <a:round/>
              <a:headEnd/>
              <a:tailEnd/>
            </a:ln>
          </p:spPr>
          <p:txBody>
            <a:bodyPr/>
            <a:lstStyle/>
            <a:p>
              <a:pPr>
                <a:defRPr/>
              </a:pPr>
              <a:endParaRPr lang="en-US"/>
            </a:p>
          </p:txBody>
        </p:sp>
        <p:sp>
          <p:nvSpPr>
            <p:cNvPr id="17619" name="Line 104"/>
            <p:cNvSpPr>
              <a:spLocks noChangeAspect="1" noChangeShapeType="1"/>
            </p:cNvSpPr>
            <p:nvPr/>
          </p:nvSpPr>
          <p:spPr bwMode="auto">
            <a:xfrm flipH="1">
              <a:off x="4799" y="1800"/>
              <a:ext cx="64" cy="2"/>
            </a:xfrm>
            <a:prstGeom prst="line">
              <a:avLst/>
            </a:prstGeom>
            <a:noFill/>
            <a:ln w="4763" cap="rnd">
              <a:solidFill>
                <a:srgbClr val="000000"/>
              </a:solidFill>
              <a:round/>
              <a:headEnd/>
              <a:tailEnd/>
            </a:ln>
          </p:spPr>
          <p:txBody>
            <a:bodyPr/>
            <a:lstStyle/>
            <a:p>
              <a:pPr>
                <a:defRPr/>
              </a:pPr>
              <a:endParaRPr lang="en-US"/>
            </a:p>
          </p:txBody>
        </p:sp>
        <p:sp>
          <p:nvSpPr>
            <p:cNvPr id="17620" name="Line 105"/>
            <p:cNvSpPr>
              <a:spLocks noChangeAspect="1" noChangeShapeType="1"/>
            </p:cNvSpPr>
            <p:nvPr/>
          </p:nvSpPr>
          <p:spPr bwMode="auto">
            <a:xfrm>
              <a:off x="4799" y="1800"/>
              <a:ext cx="2" cy="46"/>
            </a:xfrm>
            <a:prstGeom prst="line">
              <a:avLst/>
            </a:prstGeom>
            <a:noFill/>
            <a:ln w="4763" cap="rnd">
              <a:solidFill>
                <a:srgbClr val="000000"/>
              </a:solidFill>
              <a:round/>
              <a:headEnd/>
              <a:tailEnd/>
            </a:ln>
          </p:spPr>
          <p:txBody>
            <a:bodyPr/>
            <a:lstStyle/>
            <a:p>
              <a:pPr>
                <a:defRPr/>
              </a:pPr>
              <a:endParaRPr lang="en-US"/>
            </a:p>
          </p:txBody>
        </p:sp>
        <p:sp>
          <p:nvSpPr>
            <p:cNvPr id="17621" name="Line 106"/>
            <p:cNvSpPr>
              <a:spLocks noChangeAspect="1" noChangeShapeType="1"/>
            </p:cNvSpPr>
            <p:nvPr/>
          </p:nvSpPr>
          <p:spPr bwMode="auto">
            <a:xfrm flipV="1">
              <a:off x="5220" y="1726"/>
              <a:ext cx="2" cy="143"/>
            </a:xfrm>
            <a:prstGeom prst="line">
              <a:avLst/>
            </a:prstGeom>
            <a:noFill/>
            <a:ln w="4763" cap="rnd">
              <a:solidFill>
                <a:srgbClr val="000000"/>
              </a:solidFill>
              <a:round/>
              <a:headEnd/>
              <a:tailEnd/>
            </a:ln>
          </p:spPr>
          <p:txBody>
            <a:bodyPr/>
            <a:lstStyle/>
            <a:p>
              <a:pPr>
                <a:defRPr/>
              </a:pPr>
              <a:endParaRPr lang="en-US"/>
            </a:p>
          </p:txBody>
        </p:sp>
        <p:sp>
          <p:nvSpPr>
            <p:cNvPr id="17622" name="Rectangle 107"/>
            <p:cNvSpPr>
              <a:spLocks noChangeArrowheads="1" noChangeAspect="1"/>
            </p:cNvSpPr>
            <p:nvPr/>
          </p:nvSpPr>
          <p:spPr bwMode="auto">
            <a:xfrm>
              <a:off x="5288" y="1775"/>
              <a:ext cx="86" cy="58"/>
            </a:xfrm>
            <a:prstGeom prst="rect">
              <a:avLst/>
            </a:prstGeom>
            <a:noFill/>
            <a:ln w="9525">
              <a:noFill/>
              <a:miter lim="800000"/>
              <a:headEnd/>
              <a:tailEnd/>
            </a:ln>
          </p:spPr>
          <p:txBody>
            <a:bodyPr wrap="none" lIns="0" tIns="0" rIns="0" bIns="0">
              <a:spAutoFit/>
            </a:bodyPr>
            <a:lstStyle/>
            <a:p>
              <a:pPr>
                <a:defRPr/>
              </a:pPr>
              <a:r>
                <a:rPr lang="en-US" sz="600">
                  <a:solidFill>
                    <a:srgbClr val="000000"/>
                  </a:solidFill>
                  <a:cs typeface="Arial"/>
                </a:rPr>
                <a:t>3µV</a:t>
              </a:r>
              <a:endParaRPr/>
            </a:p>
          </p:txBody>
        </p:sp>
        <p:sp>
          <p:nvSpPr>
            <p:cNvPr id="17623" name="Rectangle 108"/>
            <p:cNvSpPr>
              <a:spLocks noChangeArrowheads="1" noChangeAspect="1"/>
            </p:cNvSpPr>
            <p:nvPr/>
          </p:nvSpPr>
          <p:spPr bwMode="auto">
            <a:xfrm>
              <a:off x="5249" y="1720"/>
              <a:ext cx="13" cy="48"/>
            </a:xfrm>
            <a:prstGeom prst="rect">
              <a:avLst/>
            </a:prstGeom>
            <a:noFill/>
            <a:ln w="9525">
              <a:noFill/>
              <a:miter lim="800000"/>
              <a:headEnd/>
              <a:tailEnd/>
            </a:ln>
          </p:spPr>
          <p:txBody>
            <a:bodyPr wrap="none" lIns="0" tIns="0" rIns="0" bIns="0">
              <a:spAutoFit/>
            </a:bodyPr>
            <a:lstStyle/>
            <a:p>
              <a:pPr>
                <a:defRPr/>
              </a:pPr>
              <a:r>
                <a:rPr lang="en-US" sz="500">
                  <a:solidFill>
                    <a:srgbClr val="000000"/>
                  </a:solidFill>
                  <a:cs typeface="Arial"/>
                </a:rPr>
                <a:t>-</a:t>
              </a:r>
              <a:endParaRPr lang="en-US" sz="500">
                <a:cs typeface="Arial"/>
              </a:endParaRPr>
            </a:p>
          </p:txBody>
        </p:sp>
        <p:sp>
          <p:nvSpPr>
            <p:cNvPr id="17624" name="Rectangle 109"/>
            <p:cNvSpPr>
              <a:spLocks noChangeArrowheads="1" noChangeAspect="1"/>
            </p:cNvSpPr>
            <p:nvPr/>
          </p:nvSpPr>
          <p:spPr bwMode="auto">
            <a:xfrm>
              <a:off x="5249" y="1833"/>
              <a:ext cx="23" cy="47"/>
            </a:xfrm>
            <a:prstGeom prst="rect">
              <a:avLst/>
            </a:prstGeom>
            <a:noFill/>
            <a:ln w="9525">
              <a:noFill/>
              <a:miter lim="800000"/>
              <a:headEnd/>
              <a:tailEnd/>
            </a:ln>
          </p:spPr>
          <p:txBody>
            <a:bodyPr wrap="none" lIns="0" tIns="0" rIns="0" bIns="0">
              <a:spAutoFit/>
            </a:bodyPr>
            <a:lstStyle/>
            <a:p>
              <a:pPr>
                <a:defRPr/>
              </a:pPr>
              <a:r>
                <a:rPr lang="en-US" sz="500">
                  <a:solidFill>
                    <a:srgbClr val="000000"/>
                  </a:solidFill>
                  <a:cs typeface="Arial"/>
                </a:rPr>
                <a:t>+</a:t>
              </a:r>
              <a:endParaRPr lang="en-US" sz="500">
                <a:cs typeface="Arial"/>
              </a:endParaRPr>
            </a:p>
          </p:txBody>
        </p:sp>
        <p:sp>
          <p:nvSpPr>
            <p:cNvPr id="17625" name="Line 110"/>
            <p:cNvSpPr>
              <a:spLocks noChangeAspect="1" noChangeShapeType="1"/>
            </p:cNvSpPr>
            <p:nvPr/>
          </p:nvSpPr>
          <p:spPr bwMode="auto">
            <a:xfrm>
              <a:off x="5135" y="1869"/>
              <a:ext cx="85" cy="1"/>
            </a:xfrm>
            <a:prstGeom prst="line">
              <a:avLst/>
            </a:prstGeom>
            <a:noFill/>
            <a:ln w="4763" cap="rnd">
              <a:solidFill>
                <a:srgbClr val="000000"/>
              </a:solidFill>
              <a:round/>
              <a:headEnd/>
              <a:tailEnd/>
            </a:ln>
          </p:spPr>
          <p:txBody>
            <a:bodyPr/>
            <a:lstStyle/>
            <a:p>
              <a:pPr>
                <a:defRPr/>
              </a:pPr>
              <a:endParaRPr lang="en-US"/>
            </a:p>
          </p:txBody>
        </p:sp>
        <p:sp>
          <p:nvSpPr>
            <p:cNvPr id="17626" name="Rectangle 111"/>
            <p:cNvSpPr>
              <a:spLocks noChangeArrowheads="1" noChangeAspect="1"/>
            </p:cNvSpPr>
            <p:nvPr/>
          </p:nvSpPr>
          <p:spPr bwMode="auto">
            <a:xfrm>
              <a:off x="5138" y="1881"/>
              <a:ext cx="193" cy="76"/>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100ms</a:t>
              </a:r>
              <a:endParaRPr lang="en-US" sz="800">
                <a:cs typeface="Arial"/>
              </a:endParaRPr>
            </a:p>
          </p:txBody>
        </p:sp>
        <p:sp>
          <p:nvSpPr>
            <p:cNvPr id="17627" name="Freeform 112"/>
            <p:cNvSpPr>
              <a:spLocks noChangeAspect="1"/>
            </p:cNvSpPr>
            <p:nvPr/>
          </p:nvSpPr>
          <p:spPr bwMode="auto">
            <a:xfrm>
              <a:off x="4757" y="1814"/>
              <a:ext cx="407" cy="63"/>
            </a:xfrm>
            <a:custGeom>
              <a:avLst/>
              <a:gdLst>
                <a:gd name="T0" fmla="*/ 28 w 275"/>
                <a:gd name="T1" fmla="*/ 66 h 41"/>
                <a:gd name="T2" fmla="*/ 87 w 275"/>
                <a:gd name="T3" fmla="*/ 0 h 41"/>
                <a:gd name="T4" fmla="*/ 149 w 275"/>
                <a:gd name="T5" fmla="*/ 123 h 41"/>
                <a:gd name="T6" fmla="*/ 210 w 275"/>
                <a:gd name="T7" fmla="*/ 101 h 41"/>
                <a:gd name="T8" fmla="*/ 269 w 275"/>
                <a:gd name="T9" fmla="*/ 52 h 41"/>
                <a:gd name="T10" fmla="*/ 337 w 275"/>
                <a:gd name="T11" fmla="*/ 123 h 41"/>
                <a:gd name="T12" fmla="*/ 398 w 275"/>
                <a:gd name="T13" fmla="*/ 175 h 41"/>
                <a:gd name="T14" fmla="*/ 460 w 275"/>
                <a:gd name="T15" fmla="*/ 155 h 41"/>
                <a:gd name="T16" fmla="*/ 519 w 275"/>
                <a:gd name="T17" fmla="*/ 128 h 41"/>
                <a:gd name="T18" fmla="*/ 576 w 275"/>
                <a:gd name="T19" fmla="*/ 189 h 41"/>
                <a:gd name="T20" fmla="*/ 639 w 275"/>
                <a:gd name="T21" fmla="*/ 221 h 41"/>
                <a:gd name="T22" fmla="*/ 707 w 275"/>
                <a:gd name="T23" fmla="*/ 290 h 41"/>
                <a:gd name="T24" fmla="*/ 768 w 275"/>
                <a:gd name="T25" fmla="*/ 290 h 41"/>
                <a:gd name="T26" fmla="*/ 830 w 275"/>
                <a:gd name="T27" fmla="*/ 238 h 41"/>
                <a:gd name="T28" fmla="*/ 891 w 275"/>
                <a:gd name="T29" fmla="*/ 272 h 41"/>
                <a:gd name="T30" fmla="*/ 959 w 275"/>
                <a:gd name="T31" fmla="*/ 221 h 41"/>
                <a:gd name="T32" fmla="*/ 1008 w 275"/>
                <a:gd name="T33" fmla="*/ 221 h 41"/>
                <a:gd name="T34" fmla="*/ 1069 w 275"/>
                <a:gd name="T35" fmla="*/ 221 h 41"/>
                <a:gd name="T36" fmla="*/ 1137 w 275"/>
                <a:gd name="T37" fmla="*/ 250 h 41"/>
                <a:gd name="T38" fmla="*/ 1200 w 275"/>
                <a:gd name="T39" fmla="*/ 366 h 41"/>
                <a:gd name="T40" fmla="*/ 1261 w 275"/>
                <a:gd name="T41" fmla="*/ 395 h 41"/>
                <a:gd name="T42" fmla="*/ 1319 w 275"/>
                <a:gd name="T43" fmla="*/ 384 h 41"/>
                <a:gd name="T44" fmla="*/ 1387 w 275"/>
                <a:gd name="T45" fmla="*/ 384 h 41"/>
                <a:gd name="T46" fmla="*/ 1450 w 275"/>
                <a:gd name="T47" fmla="*/ 395 h 41"/>
                <a:gd name="T48" fmla="*/ 1507 w 275"/>
                <a:gd name="T49" fmla="*/ 435 h 41"/>
                <a:gd name="T50" fmla="*/ 1569 w 275"/>
                <a:gd name="T51" fmla="*/ 522 h 41"/>
                <a:gd name="T52" fmla="*/ 1628 w 275"/>
                <a:gd name="T53" fmla="*/ 541 h 41"/>
                <a:gd name="T54" fmla="*/ 1689 w 275"/>
                <a:gd name="T55" fmla="*/ 384 h 41"/>
                <a:gd name="T56" fmla="*/ 1757 w 275"/>
                <a:gd name="T57" fmla="*/ 272 h 41"/>
                <a:gd name="T58" fmla="*/ 1817 w 275"/>
                <a:gd name="T59" fmla="*/ 290 h 41"/>
                <a:gd name="T60" fmla="*/ 1880 w 275"/>
                <a:gd name="T61" fmla="*/ 413 h 41"/>
                <a:gd name="T62" fmla="*/ 1931 w 275"/>
                <a:gd name="T63" fmla="*/ 340 h 41"/>
                <a:gd name="T64" fmla="*/ 1998 w 275"/>
                <a:gd name="T65" fmla="*/ 413 h 41"/>
                <a:gd name="T66" fmla="*/ 2059 w 275"/>
                <a:gd name="T67" fmla="*/ 446 h 41"/>
                <a:gd name="T68" fmla="*/ 2127 w 275"/>
                <a:gd name="T69" fmla="*/ 366 h 41"/>
                <a:gd name="T70" fmla="*/ 2189 w 275"/>
                <a:gd name="T71" fmla="*/ 272 h 41"/>
                <a:gd name="T72" fmla="*/ 2250 w 275"/>
                <a:gd name="T73" fmla="*/ 211 h 41"/>
                <a:gd name="T74" fmla="*/ 2310 w 275"/>
                <a:gd name="T75" fmla="*/ 175 h 41"/>
                <a:gd name="T76" fmla="*/ 2369 w 275"/>
                <a:gd name="T77" fmla="*/ 101 h 41"/>
                <a:gd name="T78" fmla="*/ 2429 w 275"/>
                <a:gd name="T79" fmla="*/ 43 h 41"/>
                <a:gd name="T80" fmla="*/ 2491 w 275"/>
                <a:gd name="T81" fmla="*/ 66 h 41"/>
                <a:gd name="T82" fmla="*/ 2559 w 275"/>
                <a:gd name="T83" fmla="*/ 94 h 41"/>
                <a:gd name="T84" fmla="*/ 2620 w 275"/>
                <a:gd name="T85" fmla="*/ 155 h 41"/>
                <a:gd name="T86" fmla="*/ 2677 w 275"/>
                <a:gd name="T87" fmla="*/ 128 h 41"/>
                <a:gd name="T88" fmla="*/ 2739 w 275"/>
                <a:gd name="T89" fmla="*/ 197 h 41"/>
                <a:gd name="T90" fmla="*/ 2808 w 275"/>
                <a:gd name="T91" fmla="*/ 318 h 41"/>
                <a:gd name="T92" fmla="*/ 2870 w 275"/>
                <a:gd name="T93" fmla="*/ 446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41"/>
                <a:gd name="T143" fmla="*/ 275 w 275"/>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41" fill="norm" stroke="1" extrusionOk="0">
                  <a:moveTo>
                    <a:pt x="0" y="8"/>
                  </a:moveTo>
                  <a:lnTo>
                    <a:pt x="3" y="5"/>
                  </a:lnTo>
                  <a:lnTo>
                    <a:pt x="5" y="5"/>
                  </a:lnTo>
                  <a:lnTo>
                    <a:pt x="8" y="0"/>
                  </a:lnTo>
                  <a:lnTo>
                    <a:pt x="11" y="4"/>
                  </a:lnTo>
                  <a:lnTo>
                    <a:pt x="14" y="9"/>
                  </a:lnTo>
                  <a:lnTo>
                    <a:pt x="17" y="8"/>
                  </a:lnTo>
                  <a:lnTo>
                    <a:pt x="20" y="8"/>
                  </a:lnTo>
                  <a:lnTo>
                    <a:pt x="23" y="9"/>
                  </a:lnTo>
                  <a:lnTo>
                    <a:pt x="26" y="4"/>
                  </a:lnTo>
                  <a:lnTo>
                    <a:pt x="29" y="5"/>
                  </a:lnTo>
                  <a:lnTo>
                    <a:pt x="32" y="9"/>
                  </a:lnTo>
                  <a:lnTo>
                    <a:pt x="35" y="11"/>
                  </a:lnTo>
                  <a:lnTo>
                    <a:pt x="38" y="13"/>
                  </a:lnTo>
                  <a:lnTo>
                    <a:pt x="41" y="10"/>
                  </a:lnTo>
                  <a:lnTo>
                    <a:pt x="44" y="12"/>
                  </a:lnTo>
                  <a:lnTo>
                    <a:pt x="47" y="9"/>
                  </a:lnTo>
                  <a:lnTo>
                    <a:pt x="49" y="10"/>
                  </a:lnTo>
                  <a:lnTo>
                    <a:pt x="52" y="10"/>
                  </a:lnTo>
                  <a:lnTo>
                    <a:pt x="55" y="14"/>
                  </a:lnTo>
                  <a:lnTo>
                    <a:pt x="58" y="15"/>
                  </a:lnTo>
                  <a:lnTo>
                    <a:pt x="61" y="17"/>
                  </a:lnTo>
                  <a:lnTo>
                    <a:pt x="64" y="17"/>
                  </a:lnTo>
                  <a:lnTo>
                    <a:pt x="67" y="22"/>
                  </a:lnTo>
                  <a:lnTo>
                    <a:pt x="70" y="23"/>
                  </a:lnTo>
                  <a:lnTo>
                    <a:pt x="73" y="22"/>
                  </a:lnTo>
                  <a:lnTo>
                    <a:pt x="76" y="25"/>
                  </a:lnTo>
                  <a:lnTo>
                    <a:pt x="79" y="18"/>
                  </a:lnTo>
                  <a:lnTo>
                    <a:pt x="82" y="20"/>
                  </a:lnTo>
                  <a:lnTo>
                    <a:pt x="85" y="21"/>
                  </a:lnTo>
                  <a:lnTo>
                    <a:pt x="88" y="13"/>
                  </a:lnTo>
                  <a:lnTo>
                    <a:pt x="91" y="17"/>
                  </a:lnTo>
                  <a:lnTo>
                    <a:pt x="93" y="18"/>
                  </a:lnTo>
                  <a:lnTo>
                    <a:pt x="96" y="17"/>
                  </a:lnTo>
                  <a:lnTo>
                    <a:pt x="99" y="15"/>
                  </a:lnTo>
                  <a:lnTo>
                    <a:pt x="102" y="17"/>
                  </a:lnTo>
                  <a:lnTo>
                    <a:pt x="105" y="15"/>
                  </a:lnTo>
                  <a:lnTo>
                    <a:pt x="108" y="19"/>
                  </a:lnTo>
                  <a:lnTo>
                    <a:pt x="111" y="25"/>
                  </a:lnTo>
                  <a:lnTo>
                    <a:pt x="114" y="28"/>
                  </a:lnTo>
                  <a:lnTo>
                    <a:pt x="117" y="29"/>
                  </a:lnTo>
                  <a:lnTo>
                    <a:pt x="120" y="30"/>
                  </a:lnTo>
                  <a:lnTo>
                    <a:pt x="123" y="29"/>
                  </a:lnTo>
                  <a:lnTo>
                    <a:pt x="126" y="29"/>
                  </a:lnTo>
                  <a:lnTo>
                    <a:pt x="129" y="27"/>
                  </a:lnTo>
                  <a:lnTo>
                    <a:pt x="132" y="29"/>
                  </a:lnTo>
                  <a:lnTo>
                    <a:pt x="135" y="24"/>
                  </a:lnTo>
                  <a:lnTo>
                    <a:pt x="138" y="30"/>
                  </a:lnTo>
                  <a:lnTo>
                    <a:pt x="140" y="32"/>
                  </a:lnTo>
                  <a:lnTo>
                    <a:pt x="143" y="33"/>
                  </a:lnTo>
                  <a:lnTo>
                    <a:pt x="146" y="37"/>
                  </a:lnTo>
                  <a:lnTo>
                    <a:pt x="149" y="40"/>
                  </a:lnTo>
                  <a:lnTo>
                    <a:pt x="152" y="38"/>
                  </a:lnTo>
                  <a:lnTo>
                    <a:pt x="155" y="41"/>
                  </a:lnTo>
                  <a:lnTo>
                    <a:pt x="158" y="36"/>
                  </a:lnTo>
                  <a:lnTo>
                    <a:pt x="161" y="29"/>
                  </a:lnTo>
                  <a:lnTo>
                    <a:pt x="164" y="24"/>
                  </a:lnTo>
                  <a:lnTo>
                    <a:pt x="167" y="21"/>
                  </a:lnTo>
                  <a:lnTo>
                    <a:pt x="170" y="19"/>
                  </a:lnTo>
                  <a:lnTo>
                    <a:pt x="173" y="22"/>
                  </a:lnTo>
                  <a:lnTo>
                    <a:pt x="176" y="28"/>
                  </a:lnTo>
                  <a:lnTo>
                    <a:pt x="179" y="31"/>
                  </a:lnTo>
                  <a:lnTo>
                    <a:pt x="182" y="28"/>
                  </a:lnTo>
                  <a:lnTo>
                    <a:pt x="184" y="26"/>
                  </a:lnTo>
                  <a:lnTo>
                    <a:pt x="187" y="25"/>
                  </a:lnTo>
                  <a:lnTo>
                    <a:pt x="190" y="31"/>
                  </a:lnTo>
                  <a:lnTo>
                    <a:pt x="193" y="37"/>
                  </a:lnTo>
                  <a:lnTo>
                    <a:pt x="196" y="34"/>
                  </a:lnTo>
                  <a:lnTo>
                    <a:pt x="199" y="24"/>
                  </a:lnTo>
                  <a:lnTo>
                    <a:pt x="202" y="28"/>
                  </a:lnTo>
                  <a:lnTo>
                    <a:pt x="205" y="23"/>
                  </a:lnTo>
                  <a:lnTo>
                    <a:pt x="208" y="21"/>
                  </a:lnTo>
                  <a:lnTo>
                    <a:pt x="211" y="21"/>
                  </a:lnTo>
                  <a:lnTo>
                    <a:pt x="214" y="16"/>
                  </a:lnTo>
                  <a:lnTo>
                    <a:pt x="217" y="18"/>
                  </a:lnTo>
                  <a:lnTo>
                    <a:pt x="220" y="13"/>
                  </a:lnTo>
                  <a:lnTo>
                    <a:pt x="223" y="11"/>
                  </a:lnTo>
                  <a:lnTo>
                    <a:pt x="226" y="8"/>
                  </a:lnTo>
                  <a:lnTo>
                    <a:pt x="228" y="8"/>
                  </a:lnTo>
                  <a:lnTo>
                    <a:pt x="231" y="3"/>
                  </a:lnTo>
                  <a:lnTo>
                    <a:pt x="235" y="3"/>
                  </a:lnTo>
                  <a:lnTo>
                    <a:pt x="237" y="5"/>
                  </a:lnTo>
                  <a:lnTo>
                    <a:pt x="240" y="5"/>
                  </a:lnTo>
                  <a:lnTo>
                    <a:pt x="243" y="7"/>
                  </a:lnTo>
                  <a:lnTo>
                    <a:pt x="246" y="10"/>
                  </a:lnTo>
                  <a:lnTo>
                    <a:pt x="249" y="12"/>
                  </a:lnTo>
                  <a:lnTo>
                    <a:pt x="252" y="9"/>
                  </a:lnTo>
                  <a:lnTo>
                    <a:pt x="255" y="10"/>
                  </a:lnTo>
                  <a:lnTo>
                    <a:pt x="258" y="10"/>
                  </a:lnTo>
                  <a:lnTo>
                    <a:pt x="261" y="15"/>
                  </a:lnTo>
                  <a:lnTo>
                    <a:pt x="264" y="21"/>
                  </a:lnTo>
                  <a:lnTo>
                    <a:pt x="267" y="24"/>
                  </a:lnTo>
                  <a:lnTo>
                    <a:pt x="270" y="32"/>
                  </a:lnTo>
                  <a:lnTo>
                    <a:pt x="273" y="34"/>
                  </a:lnTo>
                  <a:lnTo>
                    <a:pt x="275" y="32"/>
                  </a:lnTo>
                </a:path>
              </a:pathLst>
            </a:custGeom>
            <a:noFill/>
            <a:ln w="3175" cap="rnd">
              <a:solidFill>
                <a:srgbClr val="000000"/>
              </a:solidFill>
              <a:prstDash val="solid"/>
              <a:round/>
              <a:headEnd/>
              <a:tailEnd/>
            </a:ln>
          </p:spPr>
          <p:txBody>
            <a:bodyPr/>
            <a:lstStyle/>
            <a:p>
              <a:pPr>
                <a:defRPr/>
              </a:pPr>
              <a:endParaRPr lang="en-US"/>
            </a:p>
          </p:txBody>
        </p:sp>
        <p:sp>
          <p:nvSpPr>
            <p:cNvPr id="17628" name="Rectangle 113"/>
            <p:cNvSpPr>
              <a:spLocks noChangeArrowheads="1" noChangeAspect="1"/>
            </p:cNvSpPr>
            <p:nvPr/>
          </p:nvSpPr>
          <p:spPr bwMode="auto">
            <a:xfrm>
              <a:off x="3866" y="1653"/>
              <a:ext cx="177"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EOGL</a:t>
              </a:r>
              <a:endParaRPr lang="en-US" sz="800">
                <a:cs typeface="Arial"/>
              </a:endParaRPr>
            </a:p>
          </p:txBody>
        </p:sp>
      </p:grpSp>
      <p:sp>
        <p:nvSpPr>
          <p:cNvPr id="1487986" name="Text Box 114"/>
          <p:cNvSpPr txBox="1">
            <a:spLocks noChangeArrowheads="1" noChangeAspect="1"/>
          </p:cNvSpPr>
          <p:nvPr/>
        </p:nvSpPr>
        <p:spPr bwMode="auto">
          <a:xfrm>
            <a:off x="3530600" y="5373216"/>
            <a:ext cx="2124075" cy="914400"/>
          </a:xfrm>
          <a:prstGeom prst="rect">
            <a:avLst/>
          </a:prstGeom>
          <a:noFill/>
          <a:ln w="9525">
            <a:noFill/>
            <a:miter lim="800000"/>
            <a:headEnd/>
            <a:tailEnd/>
          </a:ln>
        </p:spPr>
        <p:txBody>
          <a:bodyPr/>
          <a:lstStyle/>
          <a:p>
            <a:pPr>
              <a:defRPr/>
            </a:pPr>
            <a:r>
              <a:rPr lang="fi-FI" b="1">
                <a:solidFill>
                  <a:srgbClr val="000000"/>
                </a:solidFill>
              </a:rPr>
              <a:t>At-risk dyslexic readers </a:t>
            </a:r>
            <a:endParaRPr/>
          </a:p>
          <a:p>
            <a:pPr>
              <a:defRPr/>
            </a:pPr>
            <a:r>
              <a:rPr lang="fi-FI" b="1">
                <a:solidFill>
                  <a:srgbClr val="000000"/>
                </a:solidFill>
              </a:rPr>
              <a:t>(RDFR, N=8)</a:t>
            </a:r>
            <a:endParaRPr lang="fi-FI" b="1">
              <a:solidFill>
                <a:schemeClr val="accent2"/>
              </a:solidFill>
            </a:endParaRPr>
          </a:p>
        </p:txBody>
      </p:sp>
      <p:grpSp>
        <p:nvGrpSpPr>
          <p:cNvPr id="4" name="Group 115"/>
          <p:cNvGrpSpPr/>
          <p:nvPr/>
        </p:nvGrpSpPr>
        <p:grpSpPr bwMode="auto">
          <a:xfrm>
            <a:off x="330200" y="2251075"/>
            <a:ext cx="2789238" cy="4197350"/>
            <a:chOff x="208" y="1418"/>
            <a:chExt cx="1757" cy="2644"/>
          </a:xfrm>
        </p:grpSpPr>
        <p:sp>
          <p:nvSpPr>
            <p:cNvPr id="17430" name="Text Box 116"/>
            <p:cNvSpPr txBox="1">
              <a:spLocks noChangeArrowheads="1" noChangeAspect="1"/>
            </p:cNvSpPr>
            <p:nvPr/>
          </p:nvSpPr>
          <p:spPr bwMode="auto">
            <a:xfrm>
              <a:off x="497" y="3506"/>
              <a:ext cx="1200" cy="556"/>
            </a:xfrm>
            <a:prstGeom prst="rect">
              <a:avLst/>
            </a:prstGeom>
            <a:noFill/>
            <a:ln w="9525">
              <a:noFill/>
              <a:miter lim="800000"/>
              <a:headEnd/>
              <a:tailEnd/>
            </a:ln>
          </p:spPr>
          <p:txBody>
            <a:bodyPr/>
            <a:lstStyle/>
            <a:p>
              <a:pPr>
                <a:defRPr/>
              </a:pPr>
              <a:r>
                <a:rPr lang="fi-FI" b="1">
                  <a:solidFill>
                    <a:srgbClr val="000000"/>
                  </a:solidFill>
                </a:rPr>
                <a:t>Control typical readers</a:t>
              </a:r>
              <a:endParaRPr/>
            </a:p>
            <a:p>
              <a:pPr>
                <a:defRPr/>
              </a:pPr>
              <a:r>
                <a:rPr lang="fi-FI" b="1">
                  <a:solidFill>
                    <a:srgbClr val="000000"/>
                  </a:solidFill>
                </a:rPr>
                <a:t>(TRC, N=25)</a:t>
              </a:r>
              <a:endParaRPr lang="fi-FI" b="1">
                <a:solidFill>
                  <a:schemeClr val="accent2"/>
                </a:solidFill>
              </a:endParaRPr>
            </a:p>
          </p:txBody>
        </p:sp>
        <p:grpSp>
          <p:nvGrpSpPr>
            <p:cNvPr id="5" name="Group 117"/>
            <p:cNvGrpSpPr/>
            <p:nvPr/>
          </p:nvGrpSpPr>
          <p:grpSpPr bwMode="auto">
            <a:xfrm>
              <a:off x="208" y="1418"/>
              <a:ext cx="1757" cy="2021"/>
              <a:chOff x="417" y="1415"/>
              <a:chExt cx="1757" cy="2021"/>
            </a:xfrm>
          </p:grpSpPr>
          <p:sp>
            <p:nvSpPr>
              <p:cNvPr id="17432" name="Freeform 118"/>
              <p:cNvSpPr/>
              <p:nvPr/>
            </p:nvSpPr>
            <p:spPr bwMode="auto">
              <a:xfrm>
                <a:off x="417" y="1415"/>
                <a:ext cx="1757" cy="2021"/>
              </a:xfrm>
              <a:custGeom>
                <a:avLst/>
                <a:gdLst>
                  <a:gd name="T0" fmla="*/ 7111 w 1186"/>
                  <a:gd name="T1" fmla="*/ 18065 h 1303"/>
                  <a:gd name="T2" fmla="*/ 8105 w 1186"/>
                  <a:gd name="T3" fmla="*/ 17686 h 1303"/>
                  <a:gd name="T4" fmla="*/ 8935 w 1186"/>
                  <a:gd name="T5" fmla="*/ 17139 h 1303"/>
                  <a:gd name="T6" fmla="*/ 9766 w 1186"/>
                  <a:gd name="T7" fmla="*/ 16320 h 1303"/>
                  <a:gd name="T8" fmla="*/ 10495 w 1186"/>
                  <a:gd name="T9" fmla="*/ 15284 h 1303"/>
                  <a:gd name="T10" fmla="*/ 11015 w 1186"/>
                  <a:gd name="T11" fmla="*/ 14220 h 1303"/>
                  <a:gd name="T12" fmla="*/ 11459 w 1186"/>
                  <a:gd name="T13" fmla="*/ 12884 h 1303"/>
                  <a:gd name="T14" fmla="*/ 11709 w 1186"/>
                  <a:gd name="T15" fmla="*/ 12228 h 1303"/>
                  <a:gd name="T16" fmla="*/ 11785 w 1186"/>
                  <a:gd name="T17" fmla="*/ 12784 h 1303"/>
                  <a:gd name="T18" fmla="*/ 12209 w 1186"/>
                  <a:gd name="T19" fmla="*/ 13162 h 1303"/>
                  <a:gd name="T20" fmla="*/ 12466 w 1186"/>
                  <a:gd name="T21" fmla="*/ 12613 h 1303"/>
                  <a:gd name="T22" fmla="*/ 12536 w 1186"/>
                  <a:gd name="T23" fmla="*/ 11273 h 1303"/>
                  <a:gd name="T24" fmla="*/ 12453 w 1186"/>
                  <a:gd name="T25" fmla="*/ 9969 h 1303"/>
                  <a:gd name="T26" fmla="*/ 12298 w 1186"/>
                  <a:gd name="T27" fmla="*/ 9481 h 1303"/>
                  <a:gd name="T28" fmla="*/ 12075 w 1186"/>
                  <a:gd name="T29" fmla="*/ 9675 h 1303"/>
                  <a:gd name="T30" fmla="*/ 11853 w 1186"/>
                  <a:gd name="T31" fmla="*/ 10001 h 1303"/>
                  <a:gd name="T32" fmla="*/ 11766 w 1186"/>
                  <a:gd name="T33" fmla="*/ 8977 h 1303"/>
                  <a:gd name="T34" fmla="*/ 11546 w 1186"/>
                  <a:gd name="T35" fmla="*/ 7585 h 1303"/>
                  <a:gd name="T36" fmla="*/ 11218 w 1186"/>
                  <a:gd name="T37" fmla="*/ 6466 h 1303"/>
                  <a:gd name="T38" fmla="*/ 10717 w 1186"/>
                  <a:gd name="T39" fmla="*/ 5281 h 1303"/>
                  <a:gd name="T40" fmla="*/ 10096 w 1186"/>
                  <a:gd name="T41" fmla="*/ 4247 h 1303"/>
                  <a:gd name="T42" fmla="*/ 9446 w 1186"/>
                  <a:gd name="T43" fmla="*/ 3485 h 1303"/>
                  <a:gd name="T44" fmla="*/ 8625 w 1186"/>
                  <a:gd name="T45" fmla="*/ 2784 h 1303"/>
                  <a:gd name="T46" fmla="*/ 7726 w 1186"/>
                  <a:gd name="T47" fmla="*/ 2297 h 1303"/>
                  <a:gd name="T48" fmla="*/ 7157 w 1186"/>
                  <a:gd name="T49" fmla="*/ 1965 h 1303"/>
                  <a:gd name="T50" fmla="*/ 7024 w 1186"/>
                  <a:gd name="T51" fmla="*/ 1641 h 1303"/>
                  <a:gd name="T52" fmla="*/ 6861 w 1186"/>
                  <a:gd name="T53" fmla="*/ 1219 h 1303"/>
                  <a:gd name="T54" fmla="*/ 6733 w 1186"/>
                  <a:gd name="T55" fmla="*/ 703 h 1303"/>
                  <a:gd name="T56" fmla="*/ 6536 w 1186"/>
                  <a:gd name="T57" fmla="*/ 144 h 1303"/>
                  <a:gd name="T58" fmla="*/ 6022 w 1186"/>
                  <a:gd name="T59" fmla="*/ 82 h 1303"/>
                  <a:gd name="T60" fmla="*/ 5794 w 1186"/>
                  <a:gd name="T61" fmla="*/ 602 h 1303"/>
                  <a:gd name="T62" fmla="*/ 5644 w 1186"/>
                  <a:gd name="T63" fmla="*/ 1239 h 1303"/>
                  <a:gd name="T64" fmla="*/ 5496 w 1186"/>
                  <a:gd name="T65" fmla="*/ 1593 h 1303"/>
                  <a:gd name="T66" fmla="*/ 5375 w 1186"/>
                  <a:gd name="T67" fmla="*/ 1903 h 1303"/>
                  <a:gd name="T68" fmla="*/ 4881 w 1186"/>
                  <a:gd name="T69" fmla="*/ 2269 h 1303"/>
                  <a:gd name="T70" fmla="*/ 3990 w 1186"/>
                  <a:gd name="T71" fmla="*/ 2750 h 1303"/>
                  <a:gd name="T72" fmla="*/ 3160 w 1186"/>
                  <a:gd name="T73" fmla="*/ 3426 h 1303"/>
                  <a:gd name="T74" fmla="*/ 2443 w 1186"/>
                  <a:gd name="T75" fmla="*/ 4287 h 1303"/>
                  <a:gd name="T76" fmla="*/ 1824 w 1186"/>
                  <a:gd name="T77" fmla="*/ 5314 h 1303"/>
                  <a:gd name="T78" fmla="*/ 1344 w 1186"/>
                  <a:gd name="T79" fmla="*/ 6488 h 1303"/>
                  <a:gd name="T80" fmla="*/ 1012 w 1186"/>
                  <a:gd name="T81" fmla="*/ 7611 h 1303"/>
                  <a:gd name="T82" fmla="*/ 790 w 1186"/>
                  <a:gd name="T83" fmla="*/ 8977 h 1303"/>
                  <a:gd name="T84" fmla="*/ 680 w 1186"/>
                  <a:gd name="T85" fmla="*/ 9986 h 1303"/>
                  <a:gd name="T86" fmla="*/ 459 w 1186"/>
                  <a:gd name="T87" fmla="*/ 9661 h 1303"/>
                  <a:gd name="T88" fmla="*/ 256 w 1186"/>
                  <a:gd name="T89" fmla="*/ 9481 h 1303"/>
                  <a:gd name="T90" fmla="*/ 87 w 1186"/>
                  <a:gd name="T91" fmla="*/ 10082 h 1303"/>
                  <a:gd name="T92" fmla="*/ 0 w 1186"/>
                  <a:gd name="T93" fmla="*/ 11448 h 1303"/>
                  <a:gd name="T94" fmla="*/ 73 w 1186"/>
                  <a:gd name="T95" fmla="*/ 12613 h 1303"/>
                  <a:gd name="T96" fmla="*/ 433 w 1186"/>
                  <a:gd name="T97" fmla="*/ 13168 h 1303"/>
                  <a:gd name="T98" fmla="*/ 751 w 1186"/>
                  <a:gd name="T99" fmla="*/ 12784 h 1303"/>
                  <a:gd name="T100" fmla="*/ 831 w 1186"/>
                  <a:gd name="T101" fmla="*/ 12228 h 1303"/>
                  <a:gd name="T102" fmla="*/ 1093 w 1186"/>
                  <a:gd name="T103" fmla="*/ 12884 h 1303"/>
                  <a:gd name="T104" fmla="*/ 1538 w 1186"/>
                  <a:gd name="T105" fmla="*/ 14220 h 1303"/>
                  <a:gd name="T106" fmla="*/ 2123 w 1186"/>
                  <a:gd name="T107" fmla="*/ 15411 h 1303"/>
                  <a:gd name="T108" fmla="*/ 2862 w 1186"/>
                  <a:gd name="T109" fmla="*/ 16419 h 1303"/>
                  <a:gd name="T110" fmla="*/ 3601 w 1186"/>
                  <a:gd name="T111" fmla="*/ 17139 h 1303"/>
                  <a:gd name="T112" fmla="*/ 4545 w 1186"/>
                  <a:gd name="T113" fmla="*/ 17739 h 1303"/>
                  <a:gd name="T114" fmla="*/ 5560 w 1186"/>
                  <a:gd name="T115" fmla="*/ 18066 h 13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6"/>
                  <a:gd name="T175" fmla="*/ 0 h 1303"/>
                  <a:gd name="T176" fmla="*/ 1186 w 1186"/>
                  <a:gd name="T177" fmla="*/ 1303 h 13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6" h="1303" fill="norm" stroke="1" extrusionOk="0">
                    <a:moveTo>
                      <a:pt x="593" y="1303"/>
                    </a:moveTo>
                    <a:lnTo>
                      <a:pt x="604" y="1303"/>
                    </a:lnTo>
                    <a:lnTo>
                      <a:pt x="616" y="1302"/>
                    </a:lnTo>
                    <a:lnTo>
                      <a:pt x="638" y="1301"/>
                    </a:lnTo>
                    <a:lnTo>
                      <a:pt x="649" y="1300"/>
                    </a:lnTo>
                    <a:lnTo>
                      <a:pt x="672" y="1297"/>
                    </a:lnTo>
                    <a:lnTo>
                      <a:pt x="682" y="1295"/>
                    </a:lnTo>
                    <a:lnTo>
                      <a:pt x="704" y="1290"/>
                    </a:lnTo>
                    <a:lnTo>
                      <a:pt x="715" y="1287"/>
                    </a:lnTo>
                    <a:lnTo>
                      <a:pt x="736" y="1281"/>
                    </a:lnTo>
                    <a:lnTo>
                      <a:pt x="746" y="1278"/>
                    </a:lnTo>
                    <a:lnTo>
                      <a:pt x="767" y="1270"/>
                    </a:lnTo>
                    <a:lnTo>
                      <a:pt x="777" y="1266"/>
                    </a:lnTo>
                    <a:lnTo>
                      <a:pt x="787" y="1262"/>
                    </a:lnTo>
                    <a:lnTo>
                      <a:pt x="807" y="1252"/>
                    </a:lnTo>
                    <a:lnTo>
                      <a:pt x="817" y="1248"/>
                    </a:lnTo>
                    <a:lnTo>
                      <a:pt x="836" y="1237"/>
                    </a:lnTo>
                    <a:lnTo>
                      <a:pt x="845" y="1231"/>
                    </a:lnTo>
                    <a:lnTo>
                      <a:pt x="863" y="1219"/>
                    </a:lnTo>
                    <a:lnTo>
                      <a:pt x="873" y="1213"/>
                    </a:lnTo>
                    <a:lnTo>
                      <a:pt x="890" y="1200"/>
                    </a:lnTo>
                    <a:lnTo>
                      <a:pt x="899" y="1193"/>
                    </a:lnTo>
                    <a:lnTo>
                      <a:pt x="916" y="1179"/>
                    </a:lnTo>
                    <a:lnTo>
                      <a:pt x="924" y="1172"/>
                    </a:lnTo>
                    <a:lnTo>
                      <a:pt x="933" y="1164"/>
                    </a:lnTo>
                    <a:lnTo>
                      <a:pt x="948" y="1149"/>
                    </a:lnTo>
                    <a:lnTo>
                      <a:pt x="956" y="1140"/>
                    </a:lnTo>
                    <a:lnTo>
                      <a:pt x="971" y="1124"/>
                    </a:lnTo>
                    <a:lnTo>
                      <a:pt x="978" y="1115"/>
                    </a:lnTo>
                    <a:lnTo>
                      <a:pt x="993" y="1098"/>
                    </a:lnTo>
                    <a:lnTo>
                      <a:pt x="999" y="1089"/>
                    </a:lnTo>
                    <a:lnTo>
                      <a:pt x="1012" y="1070"/>
                    </a:lnTo>
                    <a:lnTo>
                      <a:pt x="1019" y="1060"/>
                    </a:lnTo>
                    <a:lnTo>
                      <a:pt x="1031" y="1041"/>
                    </a:lnTo>
                    <a:lnTo>
                      <a:pt x="1037" y="1031"/>
                    </a:lnTo>
                    <a:lnTo>
                      <a:pt x="1042" y="1021"/>
                    </a:lnTo>
                    <a:lnTo>
                      <a:pt x="1053" y="1001"/>
                    </a:lnTo>
                    <a:lnTo>
                      <a:pt x="1058" y="990"/>
                    </a:lnTo>
                    <a:lnTo>
                      <a:pt x="1067" y="969"/>
                    </a:lnTo>
                    <a:lnTo>
                      <a:pt x="1072" y="958"/>
                    </a:lnTo>
                    <a:lnTo>
                      <a:pt x="1080" y="936"/>
                    </a:lnTo>
                    <a:lnTo>
                      <a:pt x="1084" y="925"/>
                    </a:lnTo>
                    <a:lnTo>
                      <a:pt x="1091" y="903"/>
                    </a:lnTo>
                    <a:lnTo>
                      <a:pt x="1095" y="891"/>
                    </a:lnTo>
                    <a:lnTo>
                      <a:pt x="1101" y="868"/>
                    </a:lnTo>
                    <a:lnTo>
                      <a:pt x="1104" y="870"/>
                    </a:lnTo>
                    <a:lnTo>
                      <a:pt x="1106" y="873"/>
                    </a:lnTo>
                    <a:lnTo>
                      <a:pt x="1108" y="878"/>
                    </a:lnTo>
                    <a:lnTo>
                      <a:pt x="1109" y="883"/>
                    </a:lnTo>
                    <a:lnTo>
                      <a:pt x="1110" y="890"/>
                    </a:lnTo>
                    <a:lnTo>
                      <a:pt x="1111" y="897"/>
                    </a:lnTo>
                    <a:lnTo>
                      <a:pt x="1112" y="904"/>
                    </a:lnTo>
                    <a:lnTo>
                      <a:pt x="1114" y="911"/>
                    </a:lnTo>
                    <a:lnTo>
                      <a:pt x="1115" y="918"/>
                    </a:lnTo>
                    <a:lnTo>
                      <a:pt x="1118" y="925"/>
                    </a:lnTo>
                    <a:lnTo>
                      <a:pt x="1121" y="931"/>
                    </a:lnTo>
                    <a:lnTo>
                      <a:pt x="1125" y="937"/>
                    </a:lnTo>
                    <a:lnTo>
                      <a:pt x="1130" y="941"/>
                    </a:lnTo>
                    <a:lnTo>
                      <a:pt x="1137" y="944"/>
                    </a:lnTo>
                    <a:lnTo>
                      <a:pt x="1155" y="945"/>
                    </a:lnTo>
                    <a:lnTo>
                      <a:pt x="1159" y="944"/>
                    </a:lnTo>
                    <a:lnTo>
                      <a:pt x="1163" y="942"/>
                    </a:lnTo>
                    <a:lnTo>
                      <a:pt x="1170" y="934"/>
                    </a:lnTo>
                    <a:lnTo>
                      <a:pt x="1173" y="928"/>
                    </a:lnTo>
                    <a:lnTo>
                      <a:pt x="1178" y="914"/>
                    </a:lnTo>
                    <a:lnTo>
                      <a:pt x="1179" y="906"/>
                    </a:lnTo>
                    <a:lnTo>
                      <a:pt x="1182" y="887"/>
                    </a:lnTo>
                    <a:lnTo>
                      <a:pt x="1184" y="877"/>
                    </a:lnTo>
                    <a:lnTo>
                      <a:pt x="1185" y="856"/>
                    </a:lnTo>
                    <a:lnTo>
                      <a:pt x="1186" y="845"/>
                    </a:lnTo>
                    <a:lnTo>
                      <a:pt x="1186" y="822"/>
                    </a:lnTo>
                    <a:lnTo>
                      <a:pt x="1186" y="810"/>
                    </a:lnTo>
                    <a:lnTo>
                      <a:pt x="1186" y="798"/>
                    </a:lnTo>
                    <a:lnTo>
                      <a:pt x="1184" y="776"/>
                    </a:lnTo>
                    <a:lnTo>
                      <a:pt x="1184" y="765"/>
                    </a:lnTo>
                    <a:lnTo>
                      <a:pt x="1182" y="744"/>
                    </a:lnTo>
                    <a:lnTo>
                      <a:pt x="1180" y="734"/>
                    </a:lnTo>
                    <a:lnTo>
                      <a:pt x="1178" y="716"/>
                    </a:lnTo>
                    <a:lnTo>
                      <a:pt x="1176" y="708"/>
                    </a:lnTo>
                    <a:lnTo>
                      <a:pt x="1173" y="695"/>
                    </a:lnTo>
                    <a:lnTo>
                      <a:pt x="1171" y="690"/>
                    </a:lnTo>
                    <a:lnTo>
                      <a:pt x="1167" y="682"/>
                    </a:lnTo>
                    <a:lnTo>
                      <a:pt x="1165" y="681"/>
                    </a:lnTo>
                    <a:lnTo>
                      <a:pt x="1163" y="681"/>
                    </a:lnTo>
                    <a:lnTo>
                      <a:pt x="1160" y="681"/>
                    </a:lnTo>
                    <a:lnTo>
                      <a:pt x="1157" y="683"/>
                    </a:lnTo>
                    <a:lnTo>
                      <a:pt x="1154" y="685"/>
                    </a:lnTo>
                    <a:lnTo>
                      <a:pt x="1150" y="688"/>
                    </a:lnTo>
                    <a:lnTo>
                      <a:pt x="1146" y="691"/>
                    </a:lnTo>
                    <a:lnTo>
                      <a:pt x="1142" y="695"/>
                    </a:lnTo>
                    <a:lnTo>
                      <a:pt x="1138" y="699"/>
                    </a:lnTo>
                    <a:lnTo>
                      <a:pt x="1134" y="703"/>
                    </a:lnTo>
                    <a:lnTo>
                      <a:pt x="1131" y="707"/>
                    </a:lnTo>
                    <a:lnTo>
                      <a:pt x="1127" y="711"/>
                    </a:lnTo>
                    <a:lnTo>
                      <a:pt x="1124" y="714"/>
                    </a:lnTo>
                    <a:lnTo>
                      <a:pt x="1121" y="718"/>
                    </a:lnTo>
                    <a:lnTo>
                      <a:pt x="1118" y="724"/>
                    </a:lnTo>
                    <a:lnTo>
                      <a:pt x="1117" y="710"/>
                    </a:lnTo>
                    <a:lnTo>
                      <a:pt x="1117" y="697"/>
                    </a:lnTo>
                    <a:lnTo>
                      <a:pt x="1116" y="684"/>
                    </a:lnTo>
                    <a:lnTo>
                      <a:pt x="1114" y="658"/>
                    </a:lnTo>
                    <a:lnTo>
                      <a:pt x="1113" y="645"/>
                    </a:lnTo>
                    <a:lnTo>
                      <a:pt x="1111" y="632"/>
                    </a:lnTo>
                    <a:lnTo>
                      <a:pt x="1109" y="619"/>
                    </a:lnTo>
                    <a:lnTo>
                      <a:pt x="1104" y="594"/>
                    </a:lnTo>
                    <a:lnTo>
                      <a:pt x="1101" y="582"/>
                    </a:lnTo>
                    <a:lnTo>
                      <a:pt x="1098" y="569"/>
                    </a:lnTo>
                    <a:lnTo>
                      <a:pt x="1092" y="545"/>
                    </a:lnTo>
                    <a:lnTo>
                      <a:pt x="1088" y="533"/>
                    </a:lnTo>
                    <a:lnTo>
                      <a:pt x="1084" y="521"/>
                    </a:lnTo>
                    <a:lnTo>
                      <a:pt x="1080" y="509"/>
                    </a:lnTo>
                    <a:lnTo>
                      <a:pt x="1071" y="486"/>
                    </a:lnTo>
                    <a:lnTo>
                      <a:pt x="1066" y="475"/>
                    </a:lnTo>
                    <a:lnTo>
                      <a:pt x="1061" y="464"/>
                    </a:lnTo>
                    <a:lnTo>
                      <a:pt x="1051" y="442"/>
                    </a:lnTo>
                    <a:lnTo>
                      <a:pt x="1045" y="431"/>
                    </a:lnTo>
                    <a:lnTo>
                      <a:pt x="1039" y="420"/>
                    </a:lnTo>
                    <a:lnTo>
                      <a:pt x="1033" y="410"/>
                    </a:lnTo>
                    <a:lnTo>
                      <a:pt x="1021" y="389"/>
                    </a:lnTo>
                    <a:lnTo>
                      <a:pt x="1014" y="379"/>
                    </a:lnTo>
                    <a:lnTo>
                      <a:pt x="1007" y="369"/>
                    </a:lnTo>
                    <a:lnTo>
                      <a:pt x="993" y="350"/>
                    </a:lnTo>
                    <a:lnTo>
                      <a:pt x="986" y="341"/>
                    </a:lnTo>
                    <a:lnTo>
                      <a:pt x="978" y="331"/>
                    </a:lnTo>
                    <a:lnTo>
                      <a:pt x="971" y="322"/>
                    </a:lnTo>
                    <a:lnTo>
                      <a:pt x="955" y="305"/>
                    </a:lnTo>
                    <a:lnTo>
                      <a:pt x="947" y="296"/>
                    </a:lnTo>
                    <a:lnTo>
                      <a:pt x="938" y="288"/>
                    </a:lnTo>
                    <a:lnTo>
                      <a:pt x="929" y="280"/>
                    </a:lnTo>
                    <a:lnTo>
                      <a:pt x="912" y="265"/>
                    </a:lnTo>
                    <a:lnTo>
                      <a:pt x="903" y="257"/>
                    </a:lnTo>
                    <a:lnTo>
                      <a:pt x="894" y="250"/>
                    </a:lnTo>
                    <a:lnTo>
                      <a:pt x="875" y="236"/>
                    </a:lnTo>
                    <a:lnTo>
                      <a:pt x="866" y="229"/>
                    </a:lnTo>
                    <a:lnTo>
                      <a:pt x="856" y="223"/>
                    </a:lnTo>
                    <a:lnTo>
                      <a:pt x="846" y="217"/>
                    </a:lnTo>
                    <a:lnTo>
                      <a:pt x="826" y="205"/>
                    </a:lnTo>
                    <a:lnTo>
                      <a:pt x="816" y="200"/>
                    </a:lnTo>
                    <a:lnTo>
                      <a:pt x="806" y="195"/>
                    </a:lnTo>
                    <a:lnTo>
                      <a:pt x="785" y="185"/>
                    </a:lnTo>
                    <a:lnTo>
                      <a:pt x="774" y="180"/>
                    </a:lnTo>
                    <a:lnTo>
                      <a:pt x="763" y="176"/>
                    </a:lnTo>
                    <a:lnTo>
                      <a:pt x="753" y="172"/>
                    </a:lnTo>
                    <a:lnTo>
                      <a:pt x="731" y="165"/>
                    </a:lnTo>
                    <a:lnTo>
                      <a:pt x="719" y="162"/>
                    </a:lnTo>
                    <a:lnTo>
                      <a:pt x="708" y="159"/>
                    </a:lnTo>
                    <a:lnTo>
                      <a:pt x="685" y="154"/>
                    </a:lnTo>
                    <a:lnTo>
                      <a:pt x="682" y="149"/>
                    </a:lnTo>
                    <a:lnTo>
                      <a:pt x="679" y="145"/>
                    </a:lnTo>
                    <a:lnTo>
                      <a:pt x="677" y="141"/>
                    </a:lnTo>
                    <a:lnTo>
                      <a:pt x="674" y="137"/>
                    </a:lnTo>
                    <a:lnTo>
                      <a:pt x="672" y="133"/>
                    </a:lnTo>
                    <a:lnTo>
                      <a:pt x="670" y="129"/>
                    </a:lnTo>
                    <a:lnTo>
                      <a:pt x="668" y="125"/>
                    </a:lnTo>
                    <a:lnTo>
                      <a:pt x="666" y="121"/>
                    </a:lnTo>
                    <a:lnTo>
                      <a:pt x="664" y="118"/>
                    </a:lnTo>
                    <a:lnTo>
                      <a:pt x="662" y="114"/>
                    </a:lnTo>
                    <a:lnTo>
                      <a:pt x="660" y="110"/>
                    </a:lnTo>
                    <a:lnTo>
                      <a:pt x="659" y="106"/>
                    </a:lnTo>
                    <a:lnTo>
                      <a:pt x="656" y="102"/>
                    </a:lnTo>
                    <a:lnTo>
                      <a:pt x="654" y="98"/>
                    </a:lnTo>
                    <a:lnTo>
                      <a:pt x="649" y="88"/>
                    </a:lnTo>
                    <a:lnTo>
                      <a:pt x="646" y="83"/>
                    </a:lnTo>
                    <a:lnTo>
                      <a:pt x="644" y="78"/>
                    </a:lnTo>
                    <a:lnTo>
                      <a:pt x="642" y="71"/>
                    </a:lnTo>
                    <a:lnTo>
                      <a:pt x="641" y="64"/>
                    </a:lnTo>
                    <a:lnTo>
                      <a:pt x="639" y="57"/>
                    </a:lnTo>
                    <a:lnTo>
                      <a:pt x="637" y="50"/>
                    </a:lnTo>
                    <a:lnTo>
                      <a:pt x="635" y="42"/>
                    </a:lnTo>
                    <a:lnTo>
                      <a:pt x="633" y="35"/>
                    </a:lnTo>
                    <a:lnTo>
                      <a:pt x="630" y="28"/>
                    </a:lnTo>
                    <a:lnTo>
                      <a:pt x="627" y="21"/>
                    </a:lnTo>
                    <a:lnTo>
                      <a:pt x="623" y="15"/>
                    </a:lnTo>
                    <a:lnTo>
                      <a:pt x="618" y="10"/>
                    </a:lnTo>
                    <a:lnTo>
                      <a:pt x="613" y="6"/>
                    </a:lnTo>
                    <a:lnTo>
                      <a:pt x="607" y="3"/>
                    </a:lnTo>
                    <a:lnTo>
                      <a:pt x="591" y="0"/>
                    </a:lnTo>
                    <a:lnTo>
                      <a:pt x="583" y="1"/>
                    </a:lnTo>
                    <a:lnTo>
                      <a:pt x="576" y="3"/>
                    </a:lnTo>
                    <a:lnTo>
                      <a:pt x="570" y="6"/>
                    </a:lnTo>
                    <a:lnTo>
                      <a:pt x="564" y="10"/>
                    </a:lnTo>
                    <a:lnTo>
                      <a:pt x="560" y="16"/>
                    </a:lnTo>
                    <a:lnTo>
                      <a:pt x="556" y="22"/>
                    </a:lnTo>
                    <a:lnTo>
                      <a:pt x="553" y="28"/>
                    </a:lnTo>
                    <a:lnTo>
                      <a:pt x="550" y="35"/>
                    </a:lnTo>
                    <a:lnTo>
                      <a:pt x="548" y="43"/>
                    </a:lnTo>
                    <a:lnTo>
                      <a:pt x="546" y="50"/>
                    </a:lnTo>
                    <a:lnTo>
                      <a:pt x="544" y="58"/>
                    </a:lnTo>
                    <a:lnTo>
                      <a:pt x="542" y="65"/>
                    </a:lnTo>
                    <a:lnTo>
                      <a:pt x="540" y="72"/>
                    </a:lnTo>
                    <a:lnTo>
                      <a:pt x="538" y="78"/>
                    </a:lnTo>
                    <a:lnTo>
                      <a:pt x="534" y="89"/>
                    </a:lnTo>
                    <a:lnTo>
                      <a:pt x="531" y="93"/>
                    </a:lnTo>
                    <a:lnTo>
                      <a:pt x="529" y="98"/>
                    </a:lnTo>
                    <a:lnTo>
                      <a:pt x="527" y="102"/>
                    </a:lnTo>
                    <a:lnTo>
                      <a:pt x="524" y="106"/>
                    </a:lnTo>
                    <a:lnTo>
                      <a:pt x="522" y="110"/>
                    </a:lnTo>
                    <a:lnTo>
                      <a:pt x="520" y="114"/>
                    </a:lnTo>
                    <a:lnTo>
                      <a:pt x="518" y="118"/>
                    </a:lnTo>
                    <a:lnTo>
                      <a:pt x="516" y="122"/>
                    </a:lnTo>
                    <a:lnTo>
                      <a:pt x="515" y="126"/>
                    </a:lnTo>
                    <a:lnTo>
                      <a:pt x="512" y="130"/>
                    </a:lnTo>
                    <a:lnTo>
                      <a:pt x="510" y="133"/>
                    </a:lnTo>
                    <a:lnTo>
                      <a:pt x="508" y="137"/>
                    </a:lnTo>
                    <a:lnTo>
                      <a:pt x="505" y="141"/>
                    </a:lnTo>
                    <a:lnTo>
                      <a:pt x="502" y="145"/>
                    </a:lnTo>
                    <a:lnTo>
                      <a:pt x="496" y="154"/>
                    </a:lnTo>
                    <a:lnTo>
                      <a:pt x="484" y="157"/>
                    </a:lnTo>
                    <a:lnTo>
                      <a:pt x="473" y="160"/>
                    </a:lnTo>
                    <a:lnTo>
                      <a:pt x="462" y="163"/>
                    </a:lnTo>
                    <a:lnTo>
                      <a:pt x="440" y="170"/>
                    </a:lnTo>
                    <a:lnTo>
                      <a:pt x="429" y="174"/>
                    </a:lnTo>
                    <a:lnTo>
                      <a:pt x="418" y="178"/>
                    </a:lnTo>
                    <a:lnTo>
                      <a:pt x="397" y="187"/>
                    </a:lnTo>
                    <a:lnTo>
                      <a:pt x="387" y="192"/>
                    </a:lnTo>
                    <a:lnTo>
                      <a:pt x="377" y="197"/>
                    </a:lnTo>
                    <a:lnTo>
                      <a:pt x="356" y="208"/>
                    </a:lnTo>
                    <a:lnTo>
                      <a:pt x="347" y="214"/>
                    </a:lnTo>
                    <a:lnTo>
                      <a:pt x="337" y="219"/>
                    </a:lnTo>
                    <a:lnTo>
                      <a:pt x="327" y="226"/>
                    </a:lnTo>
                    <a:lnTo>
                      <a:pt x="308" y="239"/>
                    </a:lnTo>
                    <a:lnTo>
                      <a:pt x="299" y="246"/>
                    </a:lnTo>
                    <a:lnTo>
                      <a:pt x="290" y="253"/>
                    </a:lnTo>
                    <a:lnTo>
                      <a:pt x="272" y="268"/>
                    </a:lnTo>
                    <a:lnTo>
                      <a:pt x="264" y="275"/>
                    </a:lnTo>
                    <a:lnTo>
                      <a:pt x="255" y="283"/>
                    </a:lnTo>
                    <a:lnTo>
                      <a:pt x="239" y="299"/>
                    </a:lnTo>
                    <a:lnTo>
                      <a:pt x="231" y="308"/>
                    </a:lnTo>
                    <a:lnTo>
                      <a:pt x="223" y="316"/>
                    </a:lnTo>
                    <a:lnTo>
                      <a:pt x="208" y="334"/>
                    </a:lnTo>
                    <a:lnTo>
                      <a:pt x="200" y="343"/>
                    </a:lnTo>
                    <a:lnTo>
                      <a:pt x="193" y="353"/>
                    </a:lnTo>
                    <a:lnTo>
                      <a:pt x="186" y="362"/>
                    </a:lnTo>
                    <a:lnTo>
                      <a:pt x="173" y="382"/>
                    </a:lnTo>
                    <a:lnTo>
                      <a:pt x="166" y="392"/>
                    </a:lnTo>
                    <a:lnTo>
                      <a:pt x="160" y="402"/>
                    </a:lnTo>
                    <a:lnTo>
                      <a:pt x="148" y="423"/>
                    </a:lnTo>
                    <a:lnTo>
                      <a:pt x="142" y="433"/>
                    </a:lnTo>
                    <a:lnTo>
                      <a:pt x="137" y="444"/>
                    </a:lnTo>
                    <a:lnTo>
                      <a:pt x="127" y="466"/>
                    </a:lnTo>
                    <a:lnTo>
                      <a:pt x="122" y="477"/>
                    </a:lnTo>
                    <a:lnTo>
                      <a:pt x="117" y="488"/>
                    </a:lnTo>
                    <a:lnTo>
                      <a:pt x="108" y="511"/>
                    </a:lnTo>
                    <a:lnTo>
                      <a:pt x="104" y="523"/>
                    </a:lnTo>
                    <a:lnTo>
                      <a:pt x="100" y="535"/>
                    </a:lnTo>
                    <a:lnTo>
                      <a:pt x="96" y="547"/>
                    </a:lnTo>
                    <a:lnTo>
                      <a:pt x="90" y="571"/>
                    </a:lnTo>
                    <a:lnTo>
                      <a:pt x="87" y="583"/>
                    </a:lnTo>
                    <a:lnTo>
                      <a:pt x="84" y="595"/>
                    </a:lnTo>
                    <a:lnTo>
                      <a:pt x="79" y="620"/>
                    </a:lnTo>
                    <a:lnTo>
                      <a:pt x="77" y="633"/>
                    </a:lnTo>
                    <a:lnTo>
                      <a:pt x="75" y="645"/>
                    </a:lnTo>
                    <a:lnTo>
                      <a:pt x="72" y="671"/>
                    </a:lnTo>
                    <a:lnTo>
                      <a:pt x="71" y="684"/>
                    </a:lnTo>
                    <a:lnTo>
                      <a:pt x="70" y="696"/>
                    </a:lnTo>
                    <a:lnTo>
                      <a:pt x="69" y="723"/>
                    </a:lnTo>
                    <a:lnTo>
                      <a:pt x="67" y="720"/>
                    </a:lnTo>
                    <a:lnTo>
                      <a:pt x="64" y="717"/>
                    </a:lnTo>
                    <a:lnTo>
                      <a:pt x="61" y="714"/>
                    </a:lnTo>
                    <a:lnTo>
                      <a:pt x="57" y="710"/>
                    </a:lnTo>
                    <a:lnTo>
                      <a:pt x="54" y="706"/>
                    </a:lnTo>
                    <a:lnTo>
                      <a:pt x="50" y="702"/>
                    </a:lnTo>
                    <a:lnTo>
                      <a:pt x="46" y="698"/>
                    </a:lnTo>
                    <a:lnTo>
                      <a:pt x="43" y="694"/>
                    </a:lnTo>
                    <a:lnTo>
                      <a:pt x="39" y="691"/>
                    </a:lnTo>
                    <a:lnTo>
                      <a:pt x="35" y="688"/>
                    </a:lnTo>
                    <a:lnTo>
                      <a:pt x="32" y="685"/>
                    </a:lnTo>
                    <a:lnTo>
                      <a:pt x="29" y="683"/>
                    </a:lnTo>
                    <a:lnTo>
                      <a:pt x="26" y="681"/>
                    </a:lnTo>
                    <a:lnTo>
                      <a:pt x="24" y="681"/>
                    </a:lnTo>
                    <a:lnTo>
                      <a:pt x="20" y="682"/>
                    </a:lnTo>
                    <a:lnTo>
                      <a:pt x="18" y="686"/>
                    </a:lnTo>
                    <a:lnTo>
                      <a:pt x="16" y="690"/>
                    </a:lnTo>
                    <a:lnTo>
                      <a:pt x="12" y="701"/>
                    </a:lnTo>
                    <a:lnTo>
                      <a:pt x="11" y="708"/>
                    </a:lnTo>
                    <a:lnTo>
                      <a:pt x="8" y="724"/>
                    </a:lnTo>
                    <a:lnTo>
                      <a:pt x="6" y="734"/>
                    </a:lnTo>
                    <a:lnTo>
                      <a:pt x="4" y="754"/>
                    </a:lnTo>
                    <a:lnTo>
                      <a:pt x="3" y="765"/>
                    </a:lnTo>
                    <a:lnTo>
                      <a:pt x="1" y="787"/>
                    </a:lnTo>
                    <a:lnTo>
                      <a:pt x="1" y="798"/>
                    </a:lnTo>
                    <a:lnTo>
                      <a:pt x="0" y="822"/>
                    </a:lnTo>
                    <a:lnTo>
                      <a:pt x="0" y="833"/>
                    </a:lnTo>
                    <a:lnTo>
                      <a:pt x="1" y="845"/>
                    </a:lnTo>
                    <a:lnTo>
                      <a:pt x="2" y="867"/>
                    </a:lnTo>
                    <a:lnTo>
                      <a:pt x="3" y="877"/>
                    </a:lnTo>
                    <a:lnTo>
                      <a:pt x="6" y="897"/>
                    </a:lnTo>
                    <a:lnTo>
                      <a:pt x="7" y="906"/>
                    </a:lnTo>
                    <a:lnTo>
                      <a:pt x="11" y="922"/>
                    </a:lnTo>
                    <a:lnTo>
                      <a:pt x="14" y="928"/>
                    </a:lnTo>
                    <a:lnTo>
                      <a:pt x="20" y="938"/>
                    </a:lnTo>
                    <a:lnTo>
                      <a:pt x="24" y="942"/>
                    </a:lnTo>
                    <a:lnTo>
                      <a:pt x="32" y="945"/>
                    </a:lnTo>
                    <a:lnTo>
                      <a:pt x="41" y="946"/>
                    </a:lnTo>
                    <a:lnTo>
                      <a:pt x="50" y="944"/>
                    </a:lnTo>
                    <a:lnTo>
                      <a:pt x="56" y="941"/>
                    </a:lnTo>
                    <a:lnTo>
                      <a:pt x="62" y="937"/>
                    </a:lnTo>
                    <a:lnTo>
                      <a:pt x="66" y="931"/>
                    </a:lnTo>
                    <a:lnTo>
                      <a:pt x="69" y="925"/>
                    </a:lnTo>
                    <a:lnTo>
                      <a:pt x="71" y="918"/>
                    </a:lnTo>
                    <a:lnTo>
                      <a:pt x="73" y="911"/>
                    </a:lnTo>
                    <a:lnTo>
                      <a:pt x="74" y="904"/>
                    </a:lnTo>
                    <a:lnTo>
                      <a:pt x="75" y="897"/>
                    </a:lnTo>
                    <a:lnTo>
                      <a:pt x="76" y="890"/>
                    </a:lnTo>
                    <a:lnTo>
                      <a:pt x="77" y="883"/>
                    </a:lnTo>
                    <a:lnTo>
                      <a:pt x="79" y="878"/>
                    </a:lnTo>
                    <a:lnTo>
                      <a:pt x="80" y="873"/>
                    </a:lnTo>
                    <a:lnTo>
                      <a:pt x="86" y="868"/>
                    </a:lnTo>
                    <a:lnTo>
                      <a:pt x="89" y="880"/>
                    </a:lnTo>
                    <a:lnTo>
                      <a:pt x="92" y="891"/>
                    </a:lnTo>
                    <a:lnTo>
                      <a:pt x="99" y="914"/>
                    </a:lnTo>
                    <a:lnTo>
                      <a:pt x="103" y="925"/>
                    </a:lnTo>
                    <a:lnTo>
                      <a:pt x="110" y="947"/>
                    </a:lnTo>
                    <a:lnTo>
                      <a:pt x="115" y="958"/>
                    </a:lnTo>
                    <a:lnTo>
                      <a:pt x="124" y="980"/>
                    </a:lnTo>
                    <a:lnTo>
                      <a:pt x="129" y="990"/>
                    </a:lnTo>
                    <a:lnTo>
                      <a:pt x="139" y="1011"/>
                    </a:lnTo>
                    <a:lnTo>
                      <a:pt x="145" y="1021"/>
                    </a:lnTo>
                    <a:lnTo>
                      <a:pt x="156" y="1041"/>
                    </a:lnTo>
                    <a:lnTo>
                      <a:pt x="162" y="1051"/>
                    </a:lnTo>
                    <a:lnTo>
                      <a:pt x="168" y="1060"/>
                    </a:lnTo>
                    <a:lnTo>
                      <a:pt x="181" y="1080"/>
                    </a:lnTo>
                    <a:lnTo>
                      <a:pt x="188" y="1089"/>
                    </a:lnTo>
                    <a:lnTo>
                      <a:pt x="201" y="1107"/>
                    </a:lnTo>
                    <a:lnTo>
                      <a:pt x="208" y="1115"/>
                    </a:lnTo>
                    <a:lnTo>
                      <a:pt x="223" y="1132"/>
                    </a:lnTo>
                    <a:lnTo>
                      <a:pt x="230" y="1140"/>
                    </a:lnTo>
                    <a:lnTo>
                      <a:pt x="246" y="1157"/>
                    </a:lnTo>
                    <a:lnTo>
                      <a:pt x="254" y="1164"/>
                    </a:lnTo>
                    <a:lnTo>
                      <a:pt x="271" y="1179"/>
                    </a:lnTo>
                    <a:lnTo>
                      <a:pt x="279" y="1186"/>
                    </a:lnTo>
                    <a:lnTo>
                      <a:pt x="288" y="1193"/>
                    </a:lnTo>
                    <a:lnTo>
                      <a:pt x="305" y="1207"/>
                    </a:lnTo>
                    <a:lnTo>
                      <a:pt x="314" y="1213"/>
                    </a:lnTo>
                    <a:lnTo>
                      <a:pt x="332" y="1225"/>
                    </a:lnTo>
                    <a:lnTo>
                      <a:pt x="341" y="1231"/>
                    </a:lnTo>
                    <a:lnTo>
                      <a:pt x="360" y="1242"/>
                    </a:lnTo>
                    <a:lnTo>
                      <a:pt x="370" y="1248"/>
                    </a:lnTo>
                    <a:lnTo>
                      <a:pt x="390" y="1257"/>
                    </a:lnTo>
                    <a:lnTo>
                      <a:pt x="400" y="1262"/>
                    </a:lnTo>
                    <a:lnTo>
                      <a:pt x="419" y="1270"/>
                    </a:lnTo>
                    <a:lnTo>
                      <a:pt x="430" y="1274"/>
                    </a:lnTo>
                    <a:lnTo>
                      <a:pt x="440" y="1278"/>
                    </a:lnTo>
                    <a:lnTo>
                      <a:pt x="461" y="1284"/>
                    </a:lnTo>
                    <a:lnTo>
                      <a:pt x="472" y="1287"/>
                    </a:lnTo>
                    <a:lnTo>
                      <a:pt x="493" y="1292"/>
                    </a:lnTo>
                    <a:lnTo>
                      <a:pt x="504" y="1295"/>
                    </a:lnTo>
                    <a:lnTo>
                      <a:pt x="526" y="1298"/>
                    </a:lnTo>
                    <a:lnTo>
                      <a:pt x="537" y="1300"/>
                    </a:lnTo>
                    <a:lnTo>
                      <a:pt x="559" y="1302"/>
                    </a:lnTo>
                    <a:lnTo>
                      <a:pt x="571" y="1302"/>
                    </a:lnTo>
                    <a:lnTo>
                      <a:pt x="593" y="1303"/>
                    </a:lnTo>
                    <a:close/>
                  </a:path>
                </a:pathLst>
              </a:custGeom>
              <a:solidFill>
                <a:srgbClr val="F3FFF3"/>
              </a:solidFill>
              <a:ln w="3175" cap="flat" cmpd="sng">
                <a:solidFill>
                  <a:schemeClr val="accent2"/>
                </a:solidFill>
                <a:prstDash val="solid"/>
                <a:round/>
                <a:headEnd type="none" w="med" len="med"/>
                <a:tailEnd type="none" w="med" len="med"/>
              </a:ln>
            </p:spPr>
            <p:txBody>
              <a:bodyPr/>
              <a:lstStyle/>
              <a:p>
                <a:pPr>
                  <a:defRPr/>
                </a:pPr>
                <a:endParaRPr lang="en-US"/>
              </a:p>
            </p:txBody>
          </p:sp>
          <p:sp>
            <p:nvSpPr>
              <p:cNvPr id="17433" name="Line 119"/>
              <p:cNvSpPr>
                <a:spLocks noChangeShapeType="1"/>
              </p:cNvSpPr>
              <p:nvPr/>
            </p:nvSpPr>
            <p:spPr bwMode="auto">
              <a:xfrm>
                <a:off x="751" y="2165"/>
                <a:ext cx="462" cy="1"/>
              </a:xfrm>
              <a:prstGeom prst="line">
                <a:avLst/>
              </a:prstGeom>
              <a:noFill/>
              <a:ln w="4763" cap="rnd">
                <a:solidFill>
                  <a:srgbClr val="000000"/>
                </a:solidFill>
                <a:round/>
                <a:headEnd/>
                <a:tailEnd/>
              </a:ln>
            </p:spPr>
            <p:txBody>
              <a:bodyPr/>
              <a:lstStyle/>
              <a:p>
                <a:pPr>
                  <a:defRPr/>
                </a:pPr>
                <a:endParaRPr lang="en-US"/>
              </a:p>
            </p:txBody>
          </p:sp>
          <p:sp>
            <p:nvSpPr>
              <p:cNvPr id="17434" name="Freeform 120"/>
              <p:cNvSpPr/>
              <p:nvPr/>
            </p:nvSpPr>
            <p:spPr bwMode="auto">
              <a:xfrm>
                <a:off x="751" y="2152"/>
                <a:ext cx="462" cy="159"/>
              </a:xfrm>
              <a:custGeom>
                <a:avLst/>
                <a:gdLst>
                  <a:gd name="T0" fmla="*/ 28 w 311"/>
                  <a:gd name="T1" fmla="*/ 165 h 103"/>
                  <a:gd name="T2" fmla="*/ 108 w 311"/>
                  <a:gd name="T3" fmla="*/ 123 h 103"/>
                  <a:gd name="T4" fmla="*/ 174 w 311"/>
                  <a:gd name="T5" fmla="*/ 123 h 103"/>
                  <a:gd name="T6" fmla="*/ 250 w 311"/>
                  <a:gd name="T7" fmla="*/ 107 h 103"/>
                  <a:gd name="T8" fmla="*/ 328 w 311"/>
                  <a:gd name="T9" fmla="*/ 52 h 103"/>
                  <a:gd name="T10" fmla="*/ 383 w 311"/>
                  <a:gd name="T11" fmla="*/ 0 h 103"/>
                  <a:gd name="T12" fmla="*/ 461 w 311"/>
                  <a:gd name="T13" fmla="*/ 0 h 103"/>
                  <a:gd name="T14" fmla="*/ 533 w 311"/>
                  <a:gd name="T15" fmla="*/ 29 h 103"/>
                  <a:gd name="T16" fmla="*/ 600 w 311"/>
                  <a:gd name="T17" fmla="*/ 29 h 103"/>
                  <a:gd name="T18" fmla="*/ 682 w 311"/>
                  <a:gd name="T19" fmla="*/ 0 h 103"/>
                  <a:gd name="T20" fmla="*/ 744 w 311"/>
                  <a:gd name="T21" fmla="*/ 52 h 103"/>
                  <a:gd name="T22" fmla="*/ 819 w 311"/>
                  <a:gd name="T23" fmla="*/ 96 h 103"/>
                  <a:gd name="T24" fmla="*/ 891 w 311"/>
                  <a:gd name="T25" fmla="*/ 96 h 103"/>
                  <a:gd name="T26" fmla="*/ 954 w 311"/>
                  <a:gd name="T27" fmla="*/ 148 h 103"/>
                  <a:gd name="T28" fmla="*/ 1032 w 311"/>
                  <a:gd name="T29" fmla="*/ 272 h 103"/>
                  <a:gd name="T30" fmla="*/ 1105 w 311"/>
                  <a:gd name="T31" fmla="*/ 367 h 103"/>
                  <a:gd name="T32" fmla="*/ 1174 w 311"/>
                  <a:gd name="T33" fmla="*/ 448 h 103"/>
                  <a:gd name="T34" fmla="*/ 1246 w 311"/>
                  <a:gd name="T35" fmla="*/ 452 h 103"/>
                  <a:gd name="T36" fmla="*/ 1310 w 311"/>
                  <a:gd name="T37" fmla="*/ 514 h 103"/>
                  <a:gd name="T38" fmla="*/ 1386 w 311"/>
                  <a:gd name="T39" fmla="*/ 596 h 103"/>
                  <a:gd name="T40" fmla="*/ 1463 w 311"/>
                  <a:gd name="T41" fmla="*/ 624 h 103"/>
                  <a:gd name="T42" fmla="*/ 1526 w 311"/>
                  <a:gd name="T43" fmla="*/ 624 h 103"/>
                  <a:gd name="T44" fmla="*/ 1595 w 311"/>
                  <a:gd name="T45" fmla="*/ 676 h 103"/>
                  <a:gd name="T46" fmla="*/ 1682 w 311"/>
                  <a:gd name="T47" fmla="*/ 744 h 103"/>
                  <a:gd name="T48" fmla="*/ 1744 w 311"/>
                  <a:gd name="T49" fmla="*/ 824 h 103"/>
                  <a:gd name="T50" fmla="*/ 1817 w 311"/>
                  <a:gd name="T51" fmla="*/ 891 h 103"/>
                  <a:gd name="T52" fmla="*/ 1890 w 311"/>
                  <a:gd name="T53" fmla="*/ 963 h 103"/>
                  <a:gd name="T54" fmla="*/ 1953 w 311"/>
                  <a:gd name="T55" fmla="*/ 1016 h 103"/>
                  <a:gd name="T56" fmla="*/ 2031 w 311"/>
                  <a:gd name="T57" fmla="*/ 1027 h 103"/>
                  <a:gd name="T58" fmla="*/ 2099 w 311"/>
                  <a:gd name="T59" fmla="*/ 1044 h 103"/>
                  <a:gd name="T60" fmla="*/ 2173 w 311"/>
                  <a:gd name="T61" fmla="*/ 1115 h 103"/>
                  <a:gd name="T62" fmla="*/ 2246 w 311"/>
                  <a:gd name="T63" fmla="*/ 1178 h 103"/>
                  <a:gd name="T64" fmla="*/ 2309 w 311"/>
                  <a:gd name="T65" fmla="*/ 1272 h 103"/>
                  <a:gd name="T66" fmla="*/ 2386 w 311"/>
                  <a:gd name="T67" fmla="*/ 1340 h 103"/>
                  <a:gd name="T68" fmla="*/ 2459 w 311"/>
                  <a:gd name="T69" fmla="*/ 1392 h 103"/>
                  <a:gd name="T70" fmla="*/ 2524 w 311"/>
                  <a:gd name="T71" fmla="*/ 1392 h 103"/>
                  <a:gd name="T72" fmla="*/ 2597 w 311"/>
                  <a:gd name="T73" fmla="*/ 1351 h 103"/>
                  <a:gd name="T74" fmla="*/ 2667 w 311"/>
                  <a:gd name="T75" fmla="*/ 1318 h 103"/>
                  <a:gd name="T76" fmla="*/ 2741 w 311"/>
                  <a:gd name="T77" fmla="*/ 1287 h 103"/>
                  <a:gd name="T78" fmla="*/ 2817 w 311"/>
                  <a:gd name="T79" fmla="*/ 1294 h 103"/>
                  <a:gd name="T80" fmla="*/ 2877 w 311"/>
                  <a:gd name="T81" fmla="*/ 1318 h 103"/>
                  <a:gd name="T82" fmla="*/ 2959 w 311"/>
                  <a:gd name="T83" fmla="*/ 1261 h 103"/>
                  <a:gd name="T84" fmla="*/ 3017 w 311"/>
                  <a:gd name="T85" fmla="*/ 1198 h 103"/>
                  <a:gd name="T86" fmla="*/ 3099 w 311"/>
                  <a:gd name="T87" fmla="*/ 1115 h 103"/>
                  <a:gd name="T88" fmla="*/ 3172 w 311"/>
                  <a:gd name="T89" fmla="*/ 1051 h 103"/>
                  <a:gd name="T90" fmla="*/ 3233 w 311"/>
                  <a:gd name="T91" fmla="*/ 1051 h 103"/>
                  <a:gd name="T92" fmla="*/ 3310 w 311"/>
                  <a:gd name="T93" fmla="*/ 1027 h 1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103"/>
                  <a:gd name="T143" fmla="*/ 311 w 311"/>
                  <a:gd name="T144" fmla="*/ 103 h 1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103" fill="norm" stroke="1" extrusionOk="0">
                    <a:moveTo>
                      <a:pt x="0" y="12"/>
                    </a:moveTo>
                    <a:lnTo>
                      <a:pt x="3" y="12"/>
                    </a:lnTo>
                    <a:lnTo>
                      <a:pt x="7" y="10"/>
                    </a:lnTo>
                    <a:lnTo>
                      <a:pt x="10" y="9"/>
                    </a:lnTo>
                    <a:lnTo>
                      <a:pt x="13" y="8"/>
                    </a:lnTo>
                    <a:lnTo>
                      <a:pt x="16" y="9"/>
                    </a:lnTo>
                    <a:lnTo>
                      <a:pt x="20" y="8"/>
                    </a:lnTo>
                    <a:lnTo>
                      <a:pt x="23" y="8"/>
                    </a:lnTo>
                    <a:lnTo>
                      <a:pt x="26" y="6"/>
                    </a:lnTo>
                    <a:lnTo>
                      <a:pt x="30" y="4"/>
                    </a:lnTo>
                    <a:lnTo>
                      <a:pt x="33" y="2"/>
                    </a:lnTo>
                    <a:lnTo>
                      <a:pt x="36" y="0"/>
                    </a:lnTo>
                    <a:lnTo>
                      <a:pt x="40" y="0"/>
                    </a:lnTo>
                    <a:lnTo>
                      <a:pt x="43" y="0"/>
                    </a:lnTo>
                    <a:lnTo>
                      <a:pt x="46" y="0"/>
                    </a:lnTo>
                    <a:lnTo>
                      <a:pt x="50" y="2"/>
                    </a:lnTo>
                    <a:lnTo>
                      <a:pt x="53" y="2"/>
                    </a:lnTo>
                    <a:lnTo>
                      <a:pt x="56" y="2"/>
                    </a:lnTo>
                    <a:lnTo>
                      <a:pt x="59" y="0"/>
                    </a:lnTo>
                    <a:lnTo>
                      <a:pt x="63" y="0"/>
                    </a:lnTo>
                    <a:lnTo>
                      <a:pt x="66" y="1"/>
                    </a:lnTo>
                    <a:lnTo>
                      <a:pt x="69" y="4"/>
                    </a:lnTo>
                    <a:lnTo>
                      <a:pt x="73" y="5"/>
                    </a:lnTo>
                    <a:lnTo>
                      <a:pt x="76" y="7"/>
                    </a:lnTo>
                    <a:lnTo>
                      <a:pt x="79" y="6"/>
                    </a:lnTo>
                    <a:lnTo>
                      <a:pt x="83" y="7"/>
                    </a:lnTo>
                    <a:lnTo>
                      <a:pt x="86" y="7"/>
                    </a:lnTo>
                    <a:lnTo>
                      <a:pt x="89" y="11"/>
                    </a:lnTo>
                    <a:lnTo>
                      <a:pt x="92" y="14"/>
                    </a:lnTo>
                    <a:lnTo>
                      <a:pt x="96" y="20"/>
                    </a:lnTo>
                    <a:lnTo>
                      <a:pt x="99" y="23"/>
                    </a:lnTo>
                    <a:lnTo>
                      <a:pt x="103" y="27"/>
                    </a:lnTo>
                    <a:lnTo>
                      <a:pt x="106" y="30"/>
                    </a:lnTo>
                    <a:lnTo>
                      <a:pt x="109" y="33"/>
                    </a:lnTo>
                    <a:lnTo>
                      <a:pt x="112" y="33"/>
                    </a:lnTo>
                    <a:lnTo>
                      <a:pt x="116" y="34"/>
                    </a:lnTo>
                    <a:lnTo>
                      <a:pt x="119" y="35"/>
                    </a:lnTo>
                    <a:lnTo>
                      <a:pt x="122" y="38"/>
                    </a:lnTo>
                    <a:lnTo>
                      <a:pt x="126" y="41"/>
                    </a:lnTo>
                    <a:lnTo>
                      <a:pt x="129" y="44"/>
                    </a:lnTo>
                    <a:lnTo>
                      <a:pt x="132" y="45"/>
                    </a:lnTo>
                    <a:lnTo>
                      <a:pt x="136" y="46"/>
                    </a:lnTo>
                    <a:lnTo>
                      <a:pt x="139" y="45"/>
                    </a:lnTo>
                    <a:lnTo>
                      <a:pt x="142" y="46"/>
                    </a:lnTo>
                    <a:lnTo>
                      <a:pt x="146" y="48"/>
                    </a:lnTo>
                    <a:lnTo>
                      <a:pt x="149" y="50"/>
                    </a:lnTo>
                    <a:lnTo>
                      <a:pt x="152" y="52"/>
                    </a:lnTo>
                    <a:lnTo>
                      <a:pt x="156" y="55"/>
                    </a:lnTo>
                    <a:lnTo>
                      <a:pt x="159" y="58"/>
                    </a:lnTo>
                    <a:lnTo>
                      <a:pt x="162" y="61"/>
                    </a:lnTo>
                    <a:lnTo>
                      <a:pt x="165" y="63"/>
                    </a:lnTo>
                    <a:lnTo>
                      <a:pt x="169" y="66"/>
                    </a:lnTo>
                    <a:lnTo>
                      <a:pt x="172" y="68"/>
                    </a:lnTo>
                    <a:lnTo>
                      <a:pt x="176" y="71"/>
                    </a:lnTo>
                    <a:lnTo>
                      <a:pt x="179" y="73"/>
                    </a:lnTo>
                    <a:lnTo>
                      <a:pt x="182" y="75"/>
                    </a:lnTo>
                    <a:lnTo>
                      <a:pt x="185" y="76"/>
                    </a:lnTo>
                    <a:lnTo>
                      <a:pt x="189" y="76"/>
                    </a:lnTo>
                    <a:lnTo>
                      <a:pt x="192" y="76"/>
                    </a:lnTo>
                    <a:lnTo>
                      <a:pt x="195" y="77"/>
                    </a:lnTo>
                    <a:lnTo>
                      <a:pt x="199" y="78"/>
                    </a:lnTo>
                    <a:lnTo>
                      <a:pt x="202" y="82"/>
                    </a:lnTo>
                    <a:lnTo>
                      <a:pt x="205" y="84"/>
                    </a:lnTo>
                    <a:lnTo>
                      <a:pt x="209" y="87"/>
                    </a:lnTo>
                    <a:lnTo>
                      <a:pt x="212" y="90"/>
                    </a:lnTo>
                    <a:lnTo>
                      <a:pt x="215" y="94"/>
                    </a:lnTo>
                    <a:lnTo>
                      <a:pt x="219" y="96"/>
                    </a:lnTo>
                    <a:lnTo>
                      <a:pt x="222" y="99"/>
                    </a:lnTo>
                    <a:lnTo>
                      <a:pt x="225" y="101"/>
                    </a:lnTo>
                    <a:lnTo>
                      <a:pt x="229" y="103"/>
                    </a:lnTo>
                    <a:lnTo>
                      <a:pt x="232" y="103"/>
                    </a:lnTo>
                    <a:lnTo>
                      <a:pt x="235" y="103"/>
                    </a:lnTo>
                    <a:lnTo>
                      <a:pt x="238" y="101"/>
                    </a:lnTo>
                    <a:lnTo>
                      <a:pt x="242" y="100"/>
                    </a:lnTo>
                    <a:lnTo>
                      <a:pt x="245" y="98"/>
                    </a:lnTo>
                    <a:lnTo>
                      <a:pt x="248" y="97"/>
                    </a:lnTo>
                    <a:lnTo>
                      <a:pt x="252" y="96"/>
                    </a:lnTo>
                    <a:lnTo>
                      <a:pt x="255" y="95"/>
                    </a:lnTo>
                    <a:lnTo>
                      <a:pt x="258" y="95"/>
                    </a:lnTo>
                    <a:lnTo>
                      <a:pt x="262" y="96"/>
                    </a:lnTo>
                    <a:lnTo>
                      <a:pt x="265" y="96"/>
                    </a:lnTo>
                    <a:lnTo>
                      <a:pt x="268" y="97"/>
                    </a:lnTo>
                    <a:lnTo>
                      <a:pt x="272" y="95"/>
                    </a:lnTo>
                    <a:lnTo>
                      <a:pt x="275" y="93"/>
                    </a:lnTo>
                    <a:lnTo>
                      <a:pt x="278" y="91"/>
                    </a:lnTo>
                    <a:lnTo>
                      <a:pt x="281" y="89"/>
                    </a:lnTo>
                    <a:lnTo>
                      <a:pt x="285" y="84"/>
                    </a:lnTo>
                    <a:lnTo>
                      <a:pt x="288" y="82"/>
                    </a:lnTo>
                    <a:lnTo>
                      <a:pt x="291" y="79"/>
                    </a:lnTo>
                    <a:lnTo>
                      <a:pt x="295" y="78"/>
                    </a:lnTo>
                    <a:lnTo>
                      <a:pt x="298" y="78"/>
                    </a:lnTo>
                    <a:lnTo>
                      <a:pt x="301" y="78"/>
                    </a:lnTo>
                    <a:lnTo>
                      <a:pt x="305" y="76"/>
                    </a:lnTo>
                    <a:lnTo>
                      <a:pt x="308" y="76"/>
                    </a:lnTo>
                    <a:lnTo>
                      <a:pt x="311" y="74"/>
                    </a:lnTo>
                  </a:path>
                </a:pathLst>
              </a:custGeom>
              <a:noFill/>
              <a:ln w="19050" cap="rnd" cmpd="sng">
                <a:solidFill>
                  <a:srgbClr val="FF0000"/>
                </a:solidFill>
                <a:prstDash val="solid"/>
                <a:round/>
                <a:headEnd/>
                <a:tailEnd/>
              </a:ln>
            </p:spPr>
            <p:txBody>
              <a:bodyPr/>
              <a:lstStyle/>
              <a:p>
                <a:pPr>
                  <a:defRPr/>
                </a:pPr>
                <a:endParaRPr lang="en-US"/>
              </a:p>
            </p:txBody>
          </p:sp>
          <p:sp>
            <p:nvSpPr>
              <p:cNvPr id="17435" name="Line 121"/>
              <p:cNvSpPr>
                <a:spLocks noChangeShapeType="1"/>
              </p:cNvSpPr>
              <p:nvPr/>
            </p:nvSpPr>
            <p:spPr bwMode="auto">
              <a:xfrm>
                <a:off x="1389" y="2165"/>
                <a:ext cx="462" cy="1"/>
              </a:xfrm>
              <a:prstGeom prst="line">
                <a:avLst/>
              </a:prstGeom>
              <a:noFill/>
              <a:ln w="4763" cap="rnd">
                <a:solidFill>
                  <a:srgbClr val="000000"/>
                </a:solidFill>
                <a:round/>
                <a:headEnd/>
                <a:tailEnd/>
              </a:ln>
            </p:spPr>
            <p:txBody>
              <a:bodyPr/>
              <a:lstStyle/>
              <a:p>
                <a:pPr>
                  <a:defRPr/>
                </a:pPr>
                <a:endParaRPr lang="en-US"/>
              </a:p>
            </p:txBody>
          </p:sp>
          <p:sp>
            <p:nvSpPr>
              <p:cNvPr id="17436" name="Rectangle 122"/>
              <p:cNvSpPr>
                <a:spLocks noChangeArrowheads="1"/>
              </p:cNvSpPr>
              <p:nvPr/>
            </p:nvSpPr>
            <p:spPr bwMode="auto">
              <a:xfrm>
                <a:off x="1590" y="2043"/>
                <a:ext cx="84" cy="86"/>
              </a:xfrm>
              <a:prstGeom prst="rect">
                <a:avLst/>
              </a:prstGeom>
              <a:noFill/>
              <a:ln w="9525">
                <a:noFill/>
                <a:miter lim="800000"/>
                <a:headEnd/>
                <a:tailEnd/>
              </a:ln>
            </p:spPr>
            <p:txBody>
              <a:bodyPr wrap="none" lIns="0" tIns="0" rIns="0" bIns="0">
                <a:spAutoFit/>
              </a:bodyPr>
              <a:lstStyle/>
              <a:p>
                <a:pPr>
                  <a:defRPr/>
                </a:pPr>
                <a:r>
                  <a:rPr lang="en-US" sz="900" b="1">
                    <a:solidFill>
                      <a:srgbClr val="000000"/>
                    </a:solidFill>
                    <a:cs typeface="Arial"/>
                  </a:rPr>
                  <a:t>F4</a:t>
                </a:r>
                <a:endParaRPr lang="en-US" sz="900" b="1">
                  <a:cs typeface="Arial"/>
                </a:endParaRPr>
              </a:p>
            </p:txBody>
          </p:sp>
          <p:sp>
            <p:nvSpPr>
              <p:cNvPr id="17437" name="Freeform 123"/>
              <p:cNvSpPr/>
              <p:nvPr/>
            </p:nvSpPr>
            <p:spPr bwMode="auto">
              <a:xfrm>
                <a:off x="1389" y="2159"/>
                <a:ext cx="462" cy="175"/>
              </a:xfrm>
              <a:custGeom>
                <a:avLst/>
                <a:gdLst>
                  <a:gd name="T0" fmla="*/ 28 w 312"/>
                  <a:gd name="T1" fmla="*/ 108 h 113"/>
                  <a:gd name="T2" fmla="*/ 108 w 312"/>
                  <a:gd name="T3" fmla="*/ 82 h 113"/>
                  <a:gd name="T4" fmla="*/ 178 w 312"/>
                  <a:gd name="T5" fmla="*/ 29 h 113"/>
                  <a:gd name="T6" fmla="*/ 241 w 312"/>
                  <a:gd name="T7" fmla="*/ 0 h 113"/>
                  <a:gd name="T8" fmla="*/ 311 w 312"/>
                  <a:gd name="T9" fmla="*/ 29 h 113"/>
                  <a:gd name="T10" fmla="*/ 391 w 312"/>
                  <a:gd name="T11" fmla="*/ 19 h 113"/>
                  <a:gd name="T12" fmla="*/ 458 w 312"/>
                  <a:gd name="T13" fmla="*/ 53 h 113"/>
                  <a:gd name="T14" fmla="*/ 529 w 312"/>
                  <a:gd name="T15" fmla="*/ 70 h 113"/>
                  <a:gd name="T16" fmla="*/ 589 w 312"/>
                  <a:gd name="T17" fmla="*/ 108 h 113"/>
                  <a:gd name="T18" fmla="*/ 662 w 312"/>
                  <a:gd name="T19" fmla="*/ 127 h 113"/>
                  <a:gd name="T20" fmla="*/ 742 w 312"/>
                  <a:gd name="T21" fmla="*/ 167 h 113"/>
                  <a:gd name="T22" fmla="*/ 811 w 312"/>
                  <a:gd name="T23" fmla="*/ 223 h 113"/>
                  <a:gd name="T24" fmla="*/ 872 w 312"/>
                  <a:gd name="T25" fmla="*/ 276 h 113"/>
                  <a:gd name="T26" fmla="*/ 948 w 312"/>
                  <a:gd name="T27" fmla="*/ 327 h 113"/>
                  <a:gd name="T28" fmla="*/ 1011 w 312"/>
                  <a:gd name="T29" fmla="*/ 386 h 113"/>
                  <a:gd name="T30" fmla="*/ 1091 w 312"/>
                  <a:gd name="T31" fmla="*/ 441 h 113"/>
                  <a:gd name="T32" fmla="*/ 1159 w 312"/>
                  <a:gd name="T33" fmla="*/ 523 h 113"/>
                  <a:gd name="T34" fmla="*/ 1228 w 312"/>
                  <a:gd name="T35" fmla="*/ 564 h 113"/>
                  <a:gd name="T36" fmla="*/ 1291 w 312"/>
                  <a:gd name="T37" fmla="*/ 630 h 113"/>
                  <a:gd name="T38" fmla="*/ 1377 w 312"/>
                  <a:gd name="T39" fmla="*/ 720 h 113"/>
                  <a:gd name="T40" fmla="*/ 1432 w 312"/>
                  <a:gd name="T41" fmla="*/ 799 h 113"/>
                  <a:gd name="T42" fmla="*/ 1510 w 312"/>
                  <a:gd name="T43" fmla="*/ 873 h 113"/>
                  <a:gd name="T44" fmla="*/ 1581 w 312"/>
                  <a:gd name="T45" fmla="*/ 954 h 113"/>
                  <a:gd name="T46" fmla="*/ 1642 w 312"/>
                  <a:gd name="T47" fmla="*/ 1050 h 113"/>
                  <a:gd name="T48" fmla="*/ 1716 w 312"/>
                  <a:gd name="T49" fmla="*/ 1132 h 113"/>
                  <a:gd name="T50" fmla="*/ 1792 w 312"/>
                  <a:gd name="T51" fmla="*/ 1214 h 113"/>
                  <a:gd name="T52" fmla="*/ 1857 w 312"/>
                  <a:gd name="T53" fmla="*/ 1281 h 113"/>
                  <a:gd name="T54" fmla="*/ 1929 w 312"/>
                  <a:gd name="T55" fmla="*/ 1312 h 113"/>
                  <a:gd name="T56" fmla="*/ 1999 w 312"/>
                  <a:gd name="T57" fmla="*/ 1363 h 113"/>
                  <a:gd name="T58" fmla="*/ 2061 w 312"/>
                  <a:gd name="T59" fmla="*/ 1448 h 113"/>
                  <a:gd name="T60" fmla="*/ 2143 w 312"/>
                  <a:gd name="T61" fmla="*/ 1512 h 113"/>
                  <a:gd name="T62" fmla="*/ 2202 w 312"/>
                  <a:gd name="T63" fmla="*/ 1512 h 113"/>
                  <a:gd name="T64" fmla="*/ 2279 w 312"/>
                  <a:gd name="T65" fmla="*/ 1508 h 113"/>
                  <a:gd name="T66" fmla="*/ 2350 w 312"/>
                  <a:gd name="T67" fmla="*/ 1512 h 113"/>
                  <a:gd name="T68" fmla="*/ 2412 w 312"/>
                  <a:gd name="T69" fmla="*/ 1560 h 113"/>
                  <a:gd name="T70" fmla="*/ 2486 w 312"/>
                  <a:gd name="T71" fmla="*/ 1530 h 113"/>
                  <a:gd name="T72" fmla="*/ 2562 w 312"/>
                  <a:gd name="T73" fmla="*/ 1460 h 113"/>
                  <a:gd name="T74" fmla="*/ 2627 w 312"/>
                  <a:gd name="T75" fmla="*/ 1426 h 113"/>
                  <a:gd name="T76" fmla="*/ 2699 w 312"/>
                  <a:gd name="T77" fmla="*/ 1381 h 113"/>
                  <a:gd name="T78" fmla="*/ 2769 w 312"/>
                  <a:gd name="T79" fmla="*/ 1329 h 113"/>
                  <a:gd name="T80" fmla="*/ 2831 w 312"/>
                  <a:gd name="T81" fmla="*/ 1299 h 113"/>
                  <a:gd name="T82" fmla="*/ 2911 w 312"/>
                  <a:gd name="T83" fmla="*/ 1281 h 113"/>
                  <a:gd name="T84" fmla="*/ 2978 w 312"/>
                  <a:gd name="T85" fmla="*/ 1254 h 113"/>
                  <a:gd name="T86" fmla="*/ 3047 w 312"/>
                  <a:gd name="T87" fmla="*/ 1214 h 113"/>
                  <a:gd name="T88" fmla="*/ 3120 w 312"/>
                  <a:gd name="T89" fmla="*/ 1214 h 113"/>
                  <a:gd name="T90" fmla="*/ 3182 w 312"/>
                  <a:gd name="T91" fmla="*/ 1151 h 113"/>
                  <a:gd name="T92" fmla="*/ 3261 w 312"/>
                  <a:gd name="T93" fmla="*/ 1076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113"/>
                  <a:gd name="T143" fmla="*/ 312 w 31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113" fill="norm" stroke="1" extrusionOk="0">
                    <a:moveTo>
                      <a:pt x="0" y="9"/>
                    </a:moveTo>
                    <a:lnTo>
                      <a:pt x="3" y="8"/>
                    </a:lnTo>
                    <a:lnTo>
                      <a:pt x="7" y="8"/>
                    </a:lnTo>
                    <a:lnTo>
                      <a:pt x="10" y="6"/>
                    </a:lnTo>
                    <a:lnTo>
                      <a:pt x="13" y="4"/>
                    </a:lnTo>
                    <a:lnTo>
                      <a:pt x="17" y="2"/>
                    </a:lnTo>
                    <a:lnTo>
                      <a:pt x="20" y="1"/>
                    </a:lnTo>
                    <a:lnTo>
                      <a:pt x="23" y="0"/>
                    </a:lnTo>
                    <a:lnTo>
                      <a:pt x="27" y="1"/>
                    </a:lnTo>
                    <a:lnTo>
                      <a:pt x="30" y="2"/>
                    </a:lnTo>
                    <a:lnTo>
                      <a:pt x="33" y="1"/>
                    </a:lnTo>
                    <a:lnTo>
                      <a:pt x="37" y="1"/>
                    </a:lnTo>
                    <a:lnTo>
                      <a:pt x="40" y="2"/>
                    </a:lnTo>
                    <a:lnTo>
                      <a:pt x="43" y="4"/>
                    </a:lnTo>
                    <a:lnTo>
                      <a:pt x="47" y="5"/>
                    </a:lnTo>
                    <a:lnTo>
                      <a:pt x="50" y="5"/>
                    </a:lnTo>
                    <a:lnTo>
                      <a:pt x="53" y="7"/>
                    </a:lnTo>
                    <a:lnTo>
                      <a:pt x="56" y="8"/>
                    </a:lnTo>
                    <a:lnTo>
                      <a:pt x="60" y="9"/>
                    </a:lnTo>
                    <a:lnTo>
                      <a:pt x="63" y="9"/>
                    </a:lnTo>
                    <a:lnTo>
                      <a:pt x="67" y="11"/>
                    </a:lnTo>
                    <a:lnTo>
                      <a:pt x="70" y="12"/>
                    </a:lnTo>
                    <a:lnTo>
                      <a:pt x="73" y="14"/>
                    </a:lnTo>
                    <a:lnTo>
                      <a:pt x="77" y="16"/>
                    </a:lnTo>
                    <a:lnTo>
                      <a:pt x="80" y="18"/>
                    </a:lnTo>
                    <a:lnTo>
                      <a:pt x="83" y="20"/>
                    </a:lnTo>
                    <a:lnTo>
                      <a:pt x="86" y="23"/>
                    </a:lnTo>
                    <a:lnTo>
                      <a:pt x="90" y="24"/>
                    </a:lnTo>
                    <a:lnTo>
                      <a:pt x="93" y="26"/>
                    </a:lnTo>
                    <a:lnTo>
                      <a:pt x="96" y="28"/>
                    </a:lnTo>
                    <a:lnTo>
                      <a:pt x="100" y="29"/>
                    </a:lnTo>
                    <a:lnTo>
                      <a:pt x="103" y="32"/>
                    </a:lnTo>
                    <a:lnTo>
                      <a:pt x="106" y="34"/>
                    </a:lnTo>
                    <a:lnTo>
                      <a:pt x="110" y="38"/>
                    </a:lnTo>
                    <a:lnTo>
                      <a:pt x="113" y="40"/>
                    </a:lnTo>
                    <a:lnTo>
                      <a:pt x="116" y="41"/>
                    </a:lnTo>
                    <a:lnTo>
                      <a:pt x="120" y="44"/>
                    </a:lnTo>
                    <a:lnTo>
                      <a:pt x="123" y="46"/>
                    </a:lnTo>
                    <a:lnTo>
                      <a:pt x="126" y="49"/>
                    </a:lnTo>
                    <a:lnTo>
                      <a:pt x="130" y="52"/>
                    </a:lnTo>
                    <a:lnTo>
                      <a:pt x="133" y="55"/>
                    </a:lnTo>
                    <a:lnTo>
                      <a:pt x="136" y="58"/>
                    </a:lnTo>
                    <a:lnTo>
                      <a:pt x="140" y="61"/>
                    </a:lnTo>
                    <a:lnTo>
                      <a:pt x="143" y="63"/>
                    </a:lnTo>
                    <a:lnTo>
                      <a:pt x="146" y="66"/>
                    </a:lnTo>
                    <a:lnTo>
                      <a:pt x="150" y="69"/>
                    </a:lnTo>
                    <a:lnTo>
                      <a:pt x="153" y="73"/>
                    </a:lnTo>
                    <a:lnTo>
                      <a:pt x="156" y="76"/>
                    </a:lnTo>
                    <a:lnTo>
                      <a:pt x="159" y="78"/>
                    </a:lnTo>
                    <a:lnTo>
                      <a:pt x="163" y="82"/>
                    </a:lnTo>
                    <a:lnTo>
                      <a:pt x="166" y="85"/>
                    </a:lnTo>
                    <a:lnTo>
                      <a:pt x="170" y="88"/>
                    </a:lnTo>
                    <a:lnTo>
                      <a:pt x="173" y="91"/>
                    </a:lnTo>
                    <a:lnTo>
                      <a:pt x="176" y="93"/>
                    </a:lnTo>
                    <a:lnTo>
                      <a:pt x="179" y="94"/>
                    </a:lnTo>
                    <a:lnTo>
                      <a:pt x="183" y="95"/>
                    </a:lnTo>
                    <a:lnTo>
                      <a:pt x="186" y="98"/>
                    </a:lnTo>
                    <a:lnTo>
                      <a:pt x="190" y="99"/>
                    </a:lnTo>
                    <a:lnTo>
                      <a:pt x="193" y="102"/>
                    </a:lnTo>
                    <a:lnTo>
                      <a:pt x="196" y="105"/>
                    </a:lnTo>
                    <a:lnTo>
                      <a:pt x="199" y="108"/>
                    </a:lnTo>
                    <a:lnTo>
                      <a:pt x="203" y="110"/>
                    </a:lnTo>
                    <a:lnTo>
                      <a:pt x="206" y="111"/>
                    </a:lnTo>
                    <a:lnTo>
                      <a:pt x="209" y="110"/>
                    </a:lnTo>
                    <a:lnTo>
                      <a:pt x="213" y="111"/>
                    </a:lnTo>
                    <a:lnTo>
                      <a:pt x="216" y="109"/>
                    </a:lnTo>
                    <a:lnTo>
                      <a:pt x="219" y="109"/>
                    </a:lnTo>
                    <a:lnTo>
                      <a:pt x="223" y="110"/>
                    </a:lnTo>
                    <a:lnTo>
                      <a:pt x="226" y="111"/>
                    </a:lnTo>
                    <a:lnTo>
                      <a:pt x="229" y="113"/>
                    </a:lnTo>
                    <a:lnTo>
                      <a:pt x="233" y="113"/>
                    </a:lnTo>
                    <a:lnTo>
                      <a:pt x="236" y="111"/>
                    </a:lnTo>
                    <a:lnTo>
                      <a:pt x="239" y="109"/>
                    </a:lnTo>
                    <a:lnTo>
                      <a:pt x="243" y="106"/>
                    </a:lnTo>
                    <a:lnTo>
                      <a:pt x="246" y="104"/>
                    </a:lnTo>
                    <a:lnTo>
                      <a:pt x="249" y="103"/>
                    </a:lnTo>
                    <a:lnTo>
                      <a:pt x="253" y="101"/>
                    </a:lnTo>
                    <a:lnTo>
                      <a:pt x="256" y="100"/>
                    </a:lnTo>
                    <a:lnTo>
                      <a:pt x="259" y="98"/>
                    </a:lnTo>
                    <a:lnTo>
                      <a:pt x="263" y="96"/>
                    </a:lnTo>
                    <a:lnTo>
                      <a:pt x="266" y="94"/>
                    </a:lnTo>
                    <a:lnTo>
                      <a:pt x="269" y="94"/>
                    </a:lnTo>
                    <a:lnTo>
                      <a:pt x="272" y="93"/>
                    </a:lnTo>
                    <a:lnTo>
                      <a:pt x="276" y="93"/>
                    </a:lnTo>
                    <a:lnTo>
                      <a:pt x="279" y="92"/>
                    </a:lnTo>
                    <a:lnTo>
                      <a:pt x="282" y="91"/>
                    </a:lnTo>
                    <a:lnTo>
                      <a:pt x="286" y="89"/>
                    </a:lnTo>
                    <a:lnTo>
                      <a:pt x="289" y="88"/>
                    </a:lnTo>
                    <a:lnTo>
                      <a:pt x="293" y="88"/>
                    </a:lnTo>
                    <a:lnTo>
                      <a:pt x="296" y="88"/>
                    </a:lnTo>
                    <a:lnTo>
                      <a:pt x="299" y="86"/>
                    </a:lnTo>
                    <a:lnTo>
                      <a:pt x="302" y="83"/>
                    </a:lnTo>
                    <a:lnTo>
                      <a:pt x="306" y="80"/>
                    </a:lnTo>
                    <a:lnTo>
                      <a:pt x="309" y="78"/>
                    </a:lnTo>
                    <a:lnTo>
                      <a:pt x="312" y="78"/>
                    </a:lnTo>
                  </a:path>
                </a:pathLst>
              </a:custGeom>
              <a:noFill/>
              <a:ln w="19050" cap="rnd" cmpd="sng">
                <a:solidFill>
                  <a:srgbClr val="FF0000"/>
                </a:solidFill>
                <a:prstDash val="solid"/>
                <a:round/>
                <a:headEnd/>
                <a:tailEnd/>
              </a:ln>
            </p:spPr>
            <p:txBody>
              <a:bodyPr/>
              <a:lstStyle/>
              <a:p>
                <a:pPr>
                  <a:defRPr/>
                </a:pPr>
                <a:endParaRPr lang="en-US"/>
              </a:p>
            </p:txBody>
          </p:sp>
          <p:sp>
            <p:nvSpPr>
              <p:cNvPr id="17438" name="Line 124"/>
              <p:cNvSpPr>
                <a:spLocks noChangeShapeType="1"/>
              </p:cNvSpPr>
              <p:nvPr/>
            </p:nvSpPr>
            <p:spPr bwMode="auto">
              <a:xfrm>
                <a:off x="697" y="2534"/>
                <a:ext cx="462" cy="1"/>
              </a:xfrm>
              <a:prstGeom prst="line">
                <a:avLst/>
              </a:prstGeom>
              <a:noFill/>
              <a:ln w="4763" cap="rnd">
                <a:solidFill>
                  <a:srgbClr val="000000"/>
                </a:solidFill>
                <a:round/>
                <a:headEnd/>
                <a:tailEnd/>
              </a:ln>
            </p:spPr>
            <p:txBody>
              <a:bodyPr/>
              <a:lstStyle/>
              <a:p>
                <a:pPr>
                  <a:defRPr/>
                </a:pPr>
                <a:endParaRPr lang="en-US"/>
              </a:p>
            </p:txBody>
          </p:sp>
          <p:sp>
            <p:nvSpPr>
              <p:cNvPr id="17439" name="Freeform 125"/>
              <p:cNvSpPr/>
              <p:nvPr/>
            </p:nvSpPr>
            <p:spPr bwMode="auto">
              <a:xfrm>
                <a:off x="697" y="2514"/>
                <a:ext cx="462" cy="142"/>
              </a:xfrm>
              <a:custGeom>
                <a:avLst/>
                <a:gdLst>
                  <a:gd name="T0" fmla="*/ 41 w 312"/>
                  <a:gd name="T1" fmla="*/ 242 h 92"/>
                  <a:gd name="T2" fmla="*/ 108 w 312"/>
                  <a:gd name="T3" fmla="*/ 165 h 92"/>
                  <a:gd name="T4" fmla="*/ 178 w 312"/>
                  <a:gd name="T5" fmla="*/ 165 h 92"/>
                  <a:gd name="T6" fmla="*/ 241 w 312"/>
                  <a:gd name="T7" fmla="*/ 133 h 92"/>
                  <a:gd name="T8" fmla="*/ 311 w 312"/>
                  <a:gd name="T9" fmla="*/ 96 h 92"/>
                  <a:gd name="T10" fmla="*/ 391 w 312"/>
                  <a:gd name="T11" fmla="*/ 45 h 92"/>
                  <a:gd name="T12" fmla="*/ 458 w 312"/>
                  <a:gd name="T13" fmla="*/ 19 h 92"/>
                  <a:gd name="T14" fmla="*/ 529 w 312"/>
                  <a:gd name="T15" fmla="*/ 19 h 92"/>
                  <a:gd name="T16" fmla="*/ 597 w 312"/>
                  <a:gd name="T17" fmla="*/ 45 h 92"/>
                  <a:gd name="T18" fmla="*/ 662 w 312"/>
                  <a:gd name="T19" fmla="*/ 52 h 92"/>
                  <a:gd name="T20" fmla="*/ 742 w 312"/>
                  <a:gd name="T21" fmla="*/ 165 h 92"/>
                  <a:gd name="T22" fmla="*/ 811 w 312"/>
                  <a:gd name="T23" fmla="*/ 242 h 92"/>
                  <a:gd name="T24" fmla="*/ 872 w 312"/>
                  <a:gd name="T25" fmla="*/ 255 h 92"/>
                  <a:gd name="T26" fmla="*/ 948 w 312"/>
                  <a:gd name="T27" fmla="*/ 293 h 92"/>
                  <a:gd name="T28" fmla="*/ 1011 w 312"/>
                  <a:gd name="T29" fmla="*/ 404 h 92"/>
                  <a:gd name="T30" fmla="*/ 1091 w 312"/>
                  <a:gd name="T31" fmla="*/ 472 h 92"/>
                  <a:gd name="T32" fmla="*/ 1159 w 312"/>
                  <a:gd name="T33" fmla="*/ 543 h 92"/>
                  <a:gd name="T34" fmla="*/ 1228 w 312"/>
                  <a:gd name="T35" fmla="*/ 553 h 92"/>
                  <a:gd name="T36" fmla="*/ 1291 w 312"/>
                  <a:gd name="T37" fmla="*/ 596 h 92"/>
                  <a:gd name="T38" fmla="*/ 1359 w 312"/>
                  <a:gd name="T39" fmla="*/ 665 h 92"/>
                  <a:gd name="T40" fmla="*/ 1432 w 312"/>
                  <a:gd name="T41" fmla="*/ 698 h 92"/>
                  <a:gd name="T42" fmla="*/ 1510 w 312"/>
                  <a:gd name="T43" fmla="*/ 722 h 92"/>
                  <a:gd name="T44" fmla="*/ 1573 w 312"/>
                  <a:gd name="T45" fmla="*/ 753 h 92"/>
                  <a:gd name="T46" fmla="*/ 1642 w 312"/>
                  <a:gd name="T47" fmla="*/ 793 h 92"/>
                  <a:gd name="T48" fmla="*/ 1716 w 312"/>
                  <a:gd name="T49" fmla="*/ 854 h 92"/>
                  <a:gd name="T50" fmla="*/ 1778 w 312"/>
                  <a:gd name="T51" fmla="*/ 900 h 92"/>
                  <a:gd name="T52" fmla="*/ 1857 w 312"/>
                  <a:gd name="T53" fmla="*/ 969 h 92"/>
                  <a:gd name="T54" fmla="*/ 1912 w 312"/>
                  <a:gd name="T55" fmla="*/ 1026 h 92"/>
                  <a:gd name="T56" fmla="*/ 1998 w 312"/>
                  <a:gd name="T57" fmla="*/ 1051 h 92"/>
                  <a:gd name="T58" fmla="*/ 2061 w 312"/>
                  <a:gd name="T59" fmla="*/ 1067 h 92"/>
                  <a:gd name="T60" fmla="*/ 2129 w 312"/>
                  <a:gd name="T61" fmla="*/ 1139 h 92"/>
                  <a:gd name="T62" fmla="*/ 2202 w 312"/>
                  <a:gd name="T63" fmla="*/ 1198 h 92"/>
                  <a:gd name="T64" fmla="*/ 2279 w 312"/>
                  <a:gd name="T65" fmla="*/ 1244 h 92"/>
                  <a:gd name="T66" fmla="*/ 2341 w 312"/>
                  <a:gd name="T67" fmla="*/ 1224 h 92"/>
                  <a:gd name="T68" fmla="*/ 2412 w 312"/>
                  <a:gd name="T69" fmla="*/ 1198 h 92"/>
                  <a:gd name="T70" fmla="*/ 2477 w 312"/>
                  <a:gd name="T71" fmla="*/ 1162 h 92"/>
                  <a:gd name="T72" fmla="*/ 2548 w 312"/>
                  <a:gd name="T73" fmla="*/ 1162 h 92"/>
                  <a:gd name="T74" fmla="*/ 2627 w 312"/>
                  <a:gd name="T75" fmla="*/ 1139 h 92"/>
                  <a:gd name="T76" fmla="*/ 2692 w 312"/>
                  <a:gd name="T77" fmla="*/ 1125 h 92"/>
                  <a:gd name="T78" fmla="*/ 2763 w 312"/>
                  <a:gd name="T79" fmla="*/ 1125 h 92"/>
                  <a:gd name="T80" fmla="*/ 2831 w 312"/>
                  <a:gd name="T81" fmla="*/ 1125 h 92"/>
                  <a:gd name="T82" fmla="*/ 2899 w 312"/>
                  <a:gd name="T83" fmla="*/ 1067 h 92"/>
                  <a:gd name="T84" fmla="*/ 2978 w 312"/>
                  <a:gd name="T85" fmla="*/ 1043 h 92"/>
                  <a:gd name="T86" fmla="*/ 3047 w 312"/>
                  <a:gd name="T87" fmla="*/ 969 h 92"/>
                  <a:gd name="T88" fmla="*/ 3111 w 312"/>
                  <a:gd name="T89" fmla="*/ 948 h 92"/>
                  <a:gd name="T90" fmla="*/ 3182 w 312"/>
                  <a:gd name="T91" fmla="*/ 969 h 92"/>
                  <a:gd name="T92" fmla="*/ 3247 w 312"/>
                  <a:gd name="T93" fmla="*/ 963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92"/>
                  <a:gd name="T143" fmla="*/ 312 w 312"/>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92" fill="norm" stroke="1" extrusionOk="0">
                    <a:moveTo>
                      <a:pt x="0" y="18"/>
                    </a:moveTo>
                    <a:lnTo>
                      <a:pt x="4" y="18"/>
                    </a:lnTo>
                    <a:lnTo>
                      <a:pt x="7" y="15"/>
                    </a:lnTo>
                    <a:lnTo>
                      <a:pt x="10" y="12"/>
                    </a:lnTo>
                    <a:lnTo>
                      <a:pt x="14" y="12"/>
                    </a:lnTo>
                    <a:lnTo>
                      <a:pt x="17" y="12"/>
                    </a:lnTo>
                    <a:lnTo>
                      <a:pt x="20" y="10"/>
                    </a:lnTo>
                    <a:lnTo>
                      <a:pt x="23" y="10"/>
                    </a:lnTo>
                    <a:lnTo>
                      <a:pt x="27" y="8"/>
                    </a:lnTo>
                    <a:lnTo>
                      <a:pt x="30" y="7"/>
                    </a:lnTo>
                    <a:lnTo>
                      <a:pt x="33" y="4"/>
                    </a:lnTo>
                    <a:lnTo>
                      <a:pt x="37" y="3"/>
                    </a:lnTo>
                    <a:lnTo>
                      <a:pt x="40" y="0"/>
                    </a:lnTo>
                    <a:lnTo>
                      <a:pt x="43" y="1"/>
                    </a:lnTo>
                    <a:lnTo>
                      <a:pt x="47" y="0"/>
                    </a:lnTo>
                    <a:lnTo>
                      <a:pt x="50" y="1"/>
                    </a:lnTo>
                    <a:lnTo>
                      <a:pt x="53" y="1"/>
                    </a:lnTo>
                    <a:lnTo>
                      <a:pt x="57" y="3"/>
                    </a:lnTo>
                    <a:lnTo>
                      <a:pt x="60" y="2"/>
                    </a:lnTo>
                    <a:lnTo>
                      <a:pt x="63" y="4"/>
                    </a:lnTo>
                    <a:lnTo>
                      <a:pt x="66" y="7"/>
                    </a:lnTo>
                    <a:lnTo>
                      <a:pt x="70" y="12"/>
                    </a:lnTo>
                    <a:lnTo>
                      <a:pt x="73" y="14"/>
                    </a:lnTo>
                    <a:lnTo>
                      <a:pt x="77" y="18"/>
                    </a:lnTo>
                    <a:lnTo>
                      <a:pt x="80" y="18"/>
                    </a:lnTo>
                    <a:lnTo>
                      <a:pt x="83" y="19"/>
                    </a:lnTo>
                    <a:lnTo>
                      <a:pt x="86" y="18"/>
                    </a:lnTo>
                    <a:lnTo>
                      <a:pt x="90" y="22"/>
                    </a:lnTo>
                    <a:lnTo>
                      <a:pt x="93" y="25"/>
                    </a:lnTo>
                    <a:lnTo>
                      <a:pt x="96" y="30"/>
                    </a:lnTo>
                    <a:lnTo>
                      <a:pt x="100" y="32"/>
                    </a:lnTo>
                    <a:lnTo>
                      <a:pt x="103" y="35"/>
                    </a:lnTo>
                    <a:lnTo>
                      <a:pt x="106" y="37"/>
                    </a:lnTo>
                    <a:lnTo>
                      <a:pt x="110" y="40"/>
                    </a:lnTo>
                    <a:lnTo>
                      <a:pt x="113" y="40"/>
                    </a:lnTo>
                    <a:lnTo>
                      <a:pt x="116" y="41"/>
                    </a:lnTo>
                    <a:lnTo>
                      <a:pt x="120" y="41"/>
                    </a:lnTo>
                    <a:lnTo>
                      <a:pt x="123" y="44"/>
                    </a:lnTo>
                    <a:lnTo>
                      <a:pt x="126" y="45"/>
                    </a:lnTo>
                    <a:lnTo>
                      <a:pt x="129" y="49"/>
                    </a:lnTo>
                    <a:lnTo>
                      <a:pt x="133" y="50"/>
                    </a:lnTo>
                    <a:lnTo>
                      <a:pt x="136" y="52"/>
                    </a:lnTo>
                    <a:lnTo>
                      <a:pt x="139" y="51"/>
                    </a:lnTo>
                    <a:lnTo>
                      <a:pt x="143" y="53"/>
                    </a:lnTo>
                    <a:lnTo>
                      <a:pt x="146" y="54"/>
                    </a:lnTo>
                    <a:lnTo>
                      <a:pt x="149" y="56"/>
                    </a:lnTo>
                    <a:lnTo>
                      <a:pt x="153" y="56"/>
                    </a:lnTo>
                    <a:lnTo>
                      <a:pt x="156" y="59"/>
                    </a:lnTo>
                    <a:lnTo>
                      <a:pt x="159" y="60"/>
                    </a:lnTo>
                    <a:lnTo>
                      <a:pt x="163" y="63"/>
                    </a:lnTo>
                    <a:lnTo>
                      <a:pt x="166" y="64"/>
                    </a:lnTo>
                    <a:lnTo>
                      <a:pt x="169" y="67"/>
                    </a:lnTo>
                    <a:lnTo>
                      <a:pt x="173" y="69"/>
                    </a:lnTo>
                    <a:lnTo>
                      <a:pt x="176" y="72"/>
                    </a:lnTo>
                    <a:lnTo>
                      <a:pt x="179" y="73"/>
                    </a:lnTo>
                    <a:lnTo>
                      <a:pt x="182" y="76"/>
                    </a:lnTo>
                    <a:lnTo>
                      <a:pt x="186" y="77"/>
                    </a:lnTo>
                    <a:lnTo>
                      <a:pt x="189" y="78"/>
                    </a:lnTo>
                    <a:lnTo>
                      <a:pt x="192" y="77"/>
                    </a:lnTo>
                    <a:lnTo>
                      <a:pt x="196" y="79"/>
                    </a:lnTo>
                    <a:lnTo>
                      <a:pt x="199" y="80"/>
                    </a:lnTo>
                    <a:lnTo>
                      <a:pt x="202" y="84"/>
                    </a:lnTo>
                    <a:lnTo>
                      <a:pt x="206" y="86"/>
                    </a:lnTo>
                    <a:lnTo>
                      <a:pt x="209" y="89"/>
                    </a:lnTo>
                    <a:lnTo>
                      <a:pt x="212" y="90"/>
                    </a:lnTo>
                    <a:lnTo>
                      <a:pt x="216" y="92"/>
                    </a:lnTo>
                    <a:lnTo>
                      <a:pt x="219" y="91"/>
                    </a:lnTo>
                    <a:lnTo>
                      <a:pt x="222" y="91"/>
                    </a:lnTo>
                    <a:lnTo>
                      <a:pt x="226" y="89"/>
                    </a:lnTo>
                    <a:lnTo>
                      <a:pt x="229" y="89"/>
                    </a:lnTo>
                    <a:lnTo>
                      <a:pt x="232" y="85"/>
                    </a:lnTo>
                    <a:lnTo>
                      <a:pt x="235" y="86"/>
                    </a:lnTo>
                    <a:lnTo>
                      <a:pt x="239" y="84"/>
                    </a:lnTo>
                    <a:lnTo>
                      <a:pt x="242" y="86"/>
                    </a:lnTo>
                    <a:lnTo>
                      <a:pt x="246" y="83"/>
                    </a:lnTo>
                    <a:lnTo>
                      <a:pt x="249" y="84"/>
                    </a:lnTo>
                    <a:lnTo>
                      <a:pt x="252" y="83"/>
                    </a:lnTo>
                    <a:lnTo>
                      <a:pt x="255" y="83"/>
                    </a:lnTo>
                    <a:lnTo>
                      <a:pt x="259" y="82"/>
                    </a:lnTo>
                    <a:lnTo>
                      <a:pt x="262" y="83"/>
                    </a:lnTo>
                    <a:lnTo>
                      <a:pt x="265" y="82"/>
                    </a:lnTo>
                    <a:lnTo>
                      <a:pt x="269" y="83"/>
                    </a:lnTo>
                    <a:lnTo>
                      <a:pt x="272" y="79"/>
                    </a:lnTo>
                    <a:lnTo>
                      <a:pt x="275" y="79"/>
                    </a:lnTo>
                    <a:lnTo>
                      <a:pt x="279" y="77"/>
                    </a:lnTo>
                    <a:lnTo>
                      <a:pt x="282" y="77"/>
                    </a:lnTo>
                    <a:lnTo>
                      <a:pt x="285" y="72"/>
                    </a:lnTo>
                    <a:lnTo>
                      <a:pt x="289" y="72"/>
                    </a:lnTo>
                    <a:lnTo>
                      <a:pt x="292" y="69"/>
                    </a:lnTo>
                    <a:lnTo>
                      <a:pt x="295" y="70"/>
                    </a:lnTo>
                    <a:lnTo>
                      <a:pt x="299" y="70"/>
                    </a:lnTo>
                    <a:lnTo>
                      <a:pt x="302" y="72"/>
                    </a:lnTo>
                    <a:lnTo>
                      <a:pt x="305" y="71"/>
                    </a:lnTo>
                    <a:lnTo>
                      <a:pt x="308" y="71"/>
                    </a:lnTo>
                    <a:lnTo>
                      <a:pt x="312" y="69"/>
                    </a:lnTo>
                  </a:path>
                </a:pathLst>
              </a:custGeom>
              <a:noFill/>
              <a:ln w="19050" cap="rnd" cmpd="sng">
                <a:solidFill>
                  <a:srgbClr val="FF0000"/>
                </a:solidFill>
                <a:prstDash val="solid"/>
                <a:round/>
                <a:headEnd/>
                <a:tailEnd/>
              </a:ln>
            </p:spPr>
            <p:txBody>
              <a:bodyPr/>
              <a:lstStyle/>
              <a:p>
                <a:pPr>
                  <a:defRPr/>
                </a:pPr>
                <a:endParaRPr lang="en-US"/>
              </a:p>
            </p:txBody>
          </p:sp>
          <p:sp>
            <p:nvSpPr>
              <p:cNvPr id="17440" name="Line 126"/>
              <p:cNvSpPr>
                <a:spLocks noChangeShapeType="1"/>
              </p:cNvSpPr>
              <p:nvPr/>
            </p:nvSpPr>
            <p:spPr bwMode="auto">
              <a:xfrm>
                <a:off x="1443" y="2534"/>
                <a:ext cx="463" cy="1"/>
              </a:xfrm>
              <a:prstGeom prst="line">
                <a:avLst/>
              </a:prstGeom>
              <a:noFill/>
              <a:ln w="4763" cap="rnd">
                <a:solidFill>
                  <a:srgbClr val="000000"/>
                </a:solidFill>
                <a:round/>
                <a:headEnd/>
                <a:tailEnd/>
              </a:ln>
            </p:spPr>
            <p:txBody>
              <a:bodyPr/>
              <a:lstStyle/>
              <a:p>
                <a:pPr>
                  <a:defRPr/>
                </a:pPr>
                <a:endParaRPr lang="en-US"/>
              </a:p>
            </p:txBody>
          </p:sp>
          <p:sp>
            <p:nvSpPr>
              <p:cNvPr id="17441" name="Rectangle 127"/>
              <p:cNvSpPr>
                <a:spLocks noChangeArrowheads="1"/>
              </p:cNvSpPr>
              <p:nvPr/>
            </p:nvSpPr>
            <p:spPr bwMode="auto">
              <a:xfrm>
                <a:off x="1640" y="2411"/>
                <a:ext cx="92" cy="86"/>
              </a:xfrm>
              <a:prstGeom prst="rect">
                <a:avLst/>
              </a:prstGeom>
              <a:noFill/>
              <a:ln w="9525">
                <a:noFill/>
                <a:miter lim="800000"/>
                <a:headEnd/>
                <a:tailEnd/>
              </a:ln>
            </p:spPr>
            <p:txBody>
              <a:bodyPr wrap="none" lIns="0" tIns="0" rIns="0" bIns="0">
                <a:spAutoFit/>
              </a:bodyPr>
              <a:lstStyle/>
              <a:p>
                <a:pPr>
                  <a:defRPr/>
                </a:pPr>
                <a:r>
                  <a:rPr lang="en-US" sz="900" b="1">
                    <a:solidFill>
                      <a:srgbClr val="000000"/>
                    </a:solidFill>
                    <a:cs typeface="Arial"/>
                  </a:rPr>
                  <a:t>C4</a:t>
                </a:r>
                <a:endParaRPr lang="en-US" sz="900" b="1">
                  <a:cs typeface="Arial"/>
                </a:endParaRPr>
              </a:p>
            </p:txBody>
          </p:sp>
          <p:sp>
            <p:nvSpPr>
              <p:cNvPr id="17442" name="Freeform 128"/>
              <p:cNvSpPr/>
              <p:nvPr/>
            </p:nvSpPr>
            <p:spPr bwMode="auto">
              <a:xfrm>
                <a:off x="1443" y="2527"/>
                <a:ext cx="463" cy="153"/>
              </a:xfrm>
              <a:custGeom>
                <a:avLst/>
                <a:gdLst>
                  <a:gd name="T0" fmla="*/ 41 w 313"/>
                  <a:gd name="T1" fmla="*/ 96 h 99"/>
                  <a:gd name="T2" fmla="*/ 107 w 313"/>
                  <a:gd name="T3" fmla="*/ 82 h 99"/>
                  <a:gd name="T4" fmla="*/ 178 w 313"/>
                  <a:gd name="T5" fmla="*/ 53 h 99"/>
                  <a:gd name="T6" fmla="*/ 251 w 313"/>
                  <a:gd name="T7" fmla="*/ 53 h 99"/>
                  <a:gd name="T8" fmla="*/ 311 w 313"/>
                  <a:gd name="T9" fmla="*/ 29 h 99"/>
                  <a:gd name="T10" fmla="*/ 389 w 313"/>
                  <a:gd name="T11" fmla="*/ 0 h 99"/>
                  <a:gd name="T12" fmla="*/ 460 w 313"/>
                  <a:gd name="T13" fmla="*/ 53 h 99"/>
                  <a:gd name="T14" fmla="*/ 521 w 313"/>
                  <a:gd name="T15" fmla="*/ 96 h 99"/>
                  <a:gd name="T16" fmla="*/ 593 w 313"/>
                  <a:gd name="T17" fmla="*/ 127 h 99"/>
                  <a:gd name="T18" fmla="*/ 676 w 313"/>
                  <a:gd name="T19" fmla="*/ 167 h 99"/>
                  <a:gd name="T20" fmla="*/ 738 w 313"/>
                  <a:gd name="T21" fmla="*/ 196 h 99"/>
                  <a:gd name="T22" fmla="*/ 809 w 313"/>
                  <a:gd name="T23" fmla="*/ 258 h 99"/>
                  <a:gd name="T24" fmla="*/ 871 w 313"/>
                  <a:gd name="T25" fmla="*/ 354 h 99"/>
                  <a:gd name="T26" fmla="*/ 941 w 313"/>
                  <a:gd name="T27" fmla="*/ 451 h 99"/>
                  <a:gd name="T28" fmla="*/ 1015 w 313"/>
                  <a:gd name="T29" fmla="*/ 533 h 99"/>
                  <a:gd name="T30" fmla="*/ 1078 w 313"/>
                  <a:gd name="T31" fmla="*/ 617 h 99"/>
                  <a:gd name="T32" fmla="*/ 1154 w 313"/>
                  <a:gd name="T33" fmla="*/ 697 h 99"/>
                  <a:gd name="T34" fmla="*/ 1228 w 313"/>
                  <a:gd name="T35" fmla="*/ 731 h 99"/>
                  <a:gd name="T36" fmla="*/ 1288 w 313"/>
                  <a:gd name="T37" fmla="*/ 745 h 99"/>
                  <a:gd name="T38" fmla="*/ 1359 w 313"/>
                  <a:gd name="T39" fmla="*/ 776 h 99"/>
                  <a:gd name="T40" fmla="*/ 1438 w 313"/>
                  <a:gd name="T41" fmla="*/ 827 h 99"/>
                  <a:gd name="T42" fmla="*/ 1501 w 313"/>
                  <a:gd name="T43" fmla="*/ 901 h 99"/>
                  <a:gd name="T44" fmla="*/ 1569 w 313"/>
                  <a:gd name="T45" fmla="*/ 969 h 99"/>
                  <a:gd name="T46" fmla="*/ 1640 w 313"/>
                  <a:gd name="T47" fmla="*/ 1034 h 99"/>
                  <a:gd name="T48" fmla="*/ 1707 w 313"/>
                  <a:gd name="T49" fmla="*/ 1100 h 99"/>
                  <a:gd name="T50" fmla="*/ 1777 w 313"/>
                  <a:gd name="T51" fmla="*/ 1148 h 99"/>
                  <a:gd name="T52" fmla="*/ 1845 w 313"/>
                  <a:gd name="T53" fmla="*/ 1182 h 99"/>
                  <a:gd name="T54" fmla="*/ 1919 w 313"/>
                  <a:gd name="T55" fmla="*/ 1226 h 99"/>
                  <a:gd name="T56" fmla="*/ 1991 w 313"/>
                  <a:gd name="T57" fmla="*/ 1278 h 99"/>
                  <a:gd name="T58" fmla="*/ 2059 w 313"/>
                  <a:gd name="T59" fmla="*/ 1328 h 99"/>
                  <a:gd name="T60" fmla="*/ 2127 w 313"/>
                  <a:gd name="T61" fmla="*/ 1348 h 99"/>
                  <a:gd name="T62" fmla="*/ 2201 w 313"/>
                  <a:gd name="T63" fmla="*/ 1328 h 99"/>
                  <a:gd name="T64" fmla="*/ 2265 w 313"/>
                  <a:gd name="T65" fmla="*/ 1326 h 99"/>
                  <a:gd name="T66" fmla="*/ 2337 w 313"/>
                  <a:gd name="T67" fmla="*/ 1326 h 99"/>
                  <a:gd name="T68" fmla="*/ 2410 w 313"/>
                  <a:gd name="T69" fmla="*/ 1328 h 99"/>
                  <a:gd name="T70" fmla="*/ 2470 w 313"/>
                  <a:gd name="T71" fmla="*/ 1278 h 99"/>
                  <a:gd name="T72" fmla="*/ 2540 w 313"/>
                  <a:gd name="T73" fmla="*/ 1213 h 99"/>
                  <a:gd name="T74" fmla="*/ 2620 w 313"/>
                  <a:gd name="T75" fmla="*/ 1213 h 99"/>
                  <a:gd name="T76" fmla="*/ 2686 w 313"/>
                  <a:gd name="T77" fmla="*/ 1199 h 99"/>
                  <a:gd name="T78" fmla="*/ 2754 w 313"/>
                  <a:gd name="T79" fmla="*/ 1151 h 99"/>
                  <a:gd name="T80" fmla="*/ 2825 w 313"/>
                  <a:gd name="T81" fmla="*/ 1130 h 99"/>
                  <a:gd name="T82" fmla="*/ 2890 w 313"/>
                  <a:gd name="T83" fmla="*/ 1117 h 99"/>
                  <a:gd name="T84" fmla="*/ 2967 w 313"/>
                  <a:gd name="T85" fmla="*/ 1100 h 99"/>
                  <a:gd name="T86" fmla="*/ 3040 w 313"/>
                  <a:gd name="T87" fmla="*/ 1117 h 99"/>
                  <a:gd name="T88" fmla="*/ 3105 w 313"/>
                  <a:gd name="T89" fmla="*/ 1117 h 99"/>
                  <a:gd name="T90" fmla="*/ 3174 w 313"/>
                  <a:gd name="T91" fmla="*/ 1068 h 99"/>
                  <a:gd name="T92" fmla="*/ 3250 w 313"/>
                  <a:gd name="T93" fmla="*/ 995 h 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99"/>
                  <a:gd name="T143" fmla="*/ 313 w 313"/>
                  <a:gd name="T144" fmla="*/ 99 h 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99" fill="norm" stroke="1" extrusionOk="0">
                    <a:moveTo>
                      <a:pt x="0" y="7"/>
                    </a:moveTo>
                    <a:lnTo>
                      <a:pt x="4" y="7"/>
                    </a:lnTo>
                    <a:lnTo>
                      <a:pt x="7" y="7"/>
                    </a:lnTo>
                    <a:lnTo>
                      <a:pt x="10" y="6"/>
                    </a:lnTo>
                    <a:lnTo>
                      <a:pt x="14" y="4"/>
                    </a:lnTo>
                    <a:lnTo>
                      <a:pt x="17" y="4"/>
                    </a:lnTo>
                    <a:lnTo>
                      <a:pt x="20" y="4"/>
                    </a:lnTo>
                    <a:lnTo>
                      <a:pt x="24" y="4"/>
                    </a:lnTo>
                    <a:lnTo>
                      <a:pt x="27" y="2"/>
                    </a:lnTo>
                    <a:lnTo>
                      <a:pt x="30" y="2"/>
                    </a:lnTo>
                    <a:lnTo>
                      <a:pt x="34" y="1"/>
                    </a:lnTo>
                    <a:lnTo>
                      <a:pt x="37" y="0"/>
                    </a:lnTo>
                    <a:lnTo>
                      <a:pt x="40" y="2"/>
                    </a:lnTo>
                    <a:lnTo>
                      <a:pt x="44" y="4"/>
                    </a:lnTo>
                    <a:lnTo>
                      <a:pt x="47" y="5"/>
                    </a:lnTo>
                    <a:lnTo>
                      <a:pt x="50" y="7"/>
                    </a:lnTo>
                    <a:lnTo>
                      <a:pt x="54" y="9"/>
                    </a:lnTo>
                    <a:lnTo>
                      <a:pt x="57" y="9"/>
                    </a:lnTo>
                    <a:lnTo>
                      <a:pt x="60" y="11"/>
                    </a:lnTo>
                    <a:lnTo>
                      <a:pt x="64" y="12"/>
                    </a:lnTo>
                    <a:lnTo>
                      <a:pt x="67" y="13"/>
                    </a:lnTo>
                    <a:lnTo>
                      <a:pt x="70" y="14"/>
                    </a:lnTo>
                    <a:lnTo>
                      <a:pt x="74" y="16"/>
                    </a:lnTo>
                    <a:lnTo>
                      <a:pt x="77" y="19"/>
                    </a:lnTo>
                    <a:lnTo>
                      <a:pt x="80" y="22"/>
                    </a:lnTo>
                    <a:lnTo>
                      <a:pt x="83" y="26"/>
                    </a:lnTo>
                    <a:lnTo>
                      <a:pt x="87" y="30"/>
                    </a:lnTo>
                    <a:lnTo>
                      <a:pt x="90" y="33"/>
                    </a:lnTo>
                    <a:lnTo>
                      <a:pt x="94" y="36"/>
                    </a:lnTo>
                    <a:lnTo>
                      <a:pt x="97" y="39"/>
                    </a:lnTo>
                    <a:lnTo>
                      <a:pt x="100" y="41"/>
                    </a:lnTo>
                    <a:lnTo>
                      <a:pt x="103" y="45"/>
                    </a:lnTo>
                    <a:lnTo>
                      <a:pt x="107" y="48"/>
                    </a:lnTo>
                    <a:lnTo>
                      <a:pt x="110" y="51"/>
                    </a:lnTo>
                    <a:lnTo>
                      <a:pt x="113" y="52"/>
                    </a:lnTo>
                    <a:lnTo>
                      <a:pt x="117" y="54"/>
                    </a:lnTo>
                    <a:lnTo>
                      <a:pt x="120" y="55"/>
                    </a:lnTo>
                    <a:lnTo>
                      <a:pt x="123" y="55"/>
                    </a:lnTo>
                    <a:lnTo>
                      <a:pt x="127" y="56"/>
                    </a:lnTo>
                    <a:lnTo>
                      <a:pt x="130" y="57"/>
                    </a:lnTo>
                    <a:lnTo>
                      <a:pt x="133" y="59"/>
                    </a:lnTo>
                    <a:lnTo>
                      <a:pt x="137" y="61"/>
                    </a:lnTo>
                    <a:lnTo>
                      <a:pt x="140" y="63"/>
                    </a:lnTo>
                    <a:lnTo>
                      <a:pt x="143" y="66"/>
                    </a:lnTo>
                    <a:lnTo>
                      <a:pt x="147" y="68"/>
                    </a:lnTo>
                    <a:lnTo>
                      <a:pt x="150" y="71"/>
                    </a:lnTo>
                    <a:lnTo>
                      <a:pt x="153" y="73"/>
                    </a:lnTo>
                    <a:lnTo>
                      <a:pt x="157" y="76"/>
                    </a:lnTo>
                    <a:lnTo>
                      <a:pt x="160" y="77"/>
                    </a:lnTo>
                    <a:lnTo>
                      <a:pt x="163" y="81"/>
                    </a:lnTo>
                    <a:lnTo>
                      <a:pt x="167" y="83"/>
                    </a:lnTo>
                    <a:lnTo>
                      <a:pt x="170" y="84"/>
                    </a:lnTo>
                    <a:lnTo>
                      <a:pt x="173" y="85"/>
                    </a:lnTo>
                    <a:lnTo>
                      <a:pt x="176" y="87"/>
                    </a:lnTo>
                    <a:lnTo>
                      <a:pt x="180" y="88"/>
                    </a:lnTo>
                    <a:lnTo>
                      <a:pt x="183" y="90"/>
                    </a:lnTo>
                    <a:lnTo>
                      <a:pt x="187" y="92"/>
                    </a:lnTo>
                    <a:lnTo>
                      <a:pt x="190" y="94"/>
                    </a:lnTo>
                    <a:lnTo>
                      <a:pt x="193" y="96"/>
                    </a:lnTo>
                    <a:lnTo>
                      <a:pt x="197" y="98"/>
                    </a:lnTo>
                    <a:lnTo>
                      <a:pt x="200" y="99"/>
                    </a:lnTo>
                    <a:lnTo>
                      <a:pt x="203" y="99"/>
                    </a:lnTo>
                    <a:lnTo>
                      <a:pt x="206" y="98"/>
                    </a:lnTo>
                    <a:lnTo>
                      <a:pt x="210" y="98"/>
                    </a:lnTo>
                    <a:lnTo>
                      <a:pt x="213" y="98"/>
                    </a:lnTo>
                    <a:lnTo>
                      <a:pt x="216" y="97"/>
                    </a:lnTo>
                    <a:lnTo>
                      <a:pt x="220" y="96"/>
                    </a:lnTo>
                    <a:lnTo>
                      <a:pt x="223" y="97"/>
                    </a:lnTo>
                    <a:lnTo>
                      <a:pt x="226" y="97"/>
                    </a:lnTo>
                    <a:lnTo>
                      <a:pt x="230" y="98"/>
                    </a:lnTo>
                    <a:lnTo>
                      <a:pt x="233" y="97"/>
                    </a:lnTo>
                    <a:lnTo>
                      <a:pt x="236" y="94"/>
                    </a:lnTo>
                    <a:lnTo>
                      <a:pt x="240" y="91"/>
                    </a:lnTo>
                    <a:lnTo>
                      <a:pt x="243" y="89"/>
                    </a:lnTo>
                    <a:lnTo>
                      <a:pt x="246" y="89"/>
                    </a:lnTo>
                    <a:lnTo>
                      <a:pt x="250" y="89"/>
                    </a:lnTo>
                    <a:lnTo>
                      <a:pt x="253" y="88"/>
                    </a:lnTo>
                    <a:lnTo>
                      <a:pt x="256" y="88"/>
                    </a:lnTo>
                    <a:lnTo>
                      <a:pt x="260" y="87"/>
                    </a:lnTo>
                    <a:lnTo>
                      <a:pt x="263" y="85"/>
                    </a:lnTo>
                    <a:lnTo>
                      <a:pt x="266" y="84"/>
                    </a:lnTo>
                    <a:lnTo>
                      <a:pt x="270" y="83"/>
                    </a:lnTo>
                    <a:lnTo>
                      <a:pt x="273" y="82"/>
                    </a:lnTo>
                    <a:lnTo>
                      <a:pt x="276" y="82"/>
                    </a:lnTo>
                    <a:lnTo>
                      <a:pt x="280" y="81"/>
                    </a:lnTo>
                    <a:lnTo>
                      <a:pt x="283" y="81"/>
                    </a:lnTo>
                    <a:lnTo>
                      <a:pt x="286" y="81"/>
                    </a:lnTo>
                    <a:lnTo>
                      <a:pt x="290" y="82"/>
                    </a:lnTo>
                    <a:lnTo>
                      <a:pt x="293" y="82"/>
                    </a:lnTo>
                    <a:lnTo>
                      <a:pt x="296" y="82"/>
                    </a:lnTo>
                    <a:lnTo>
                      <a:pt x="299" y="81"/>
                    </a:lnTo>
                    <a:lnTo>
                      <a:pt x="303" y="78"/>
                    </a:lnTo>
                    <a:lnTo>
                      <a:pt x="306" y="75"/>
                    </a:lnTo>
                    <a:lnTo>
                      <a:pt x="310" y="73"/>
                    </a:lnTo>
                    <a:lnTo>
                      <a:pt x="313" y="73"/>
                    </a:lnTo>
                  </a:path>
                </a:pathLst>
              </a:custGeom>
              <a:noFill/>
              <a:ln w="19050" cap="rnd" cmpd="sng">
                <a:solidFill>
                  <a:srgbClr val="FF0000"/>
                </a:solidFill>
                <a:prstDash val="solid"/>
                <a:round/>
                <a:headEnd/>
                <a:tailEnd/>
              </a:ln>
            </p:spPr>
            <p:txBody>
              <a:bodyPr/>
              <a:lstStyle/>
              <a:p>
                <a:pPr>
                  <a:defRPr/>
                </a:pPr>
                <a:endParaRPr lang="en-US"/>
              </a:p>
            </p:txBody>
          </p:sp>
          <p:sp>
            <p:nvSpPr>
              <p:cNvPr id="17443" name="Line 129"/>
              <p:cNvSpPr>
                <a:spLocks noChangeShapeType="1"/>
              </p:cNvSpPr>
              <p:nvPr/>
            </p:nvSpPr>
            <p:spPr bwMode="auto">
              <a:xfrm>
                <a:off x="751" y="2902"/>
                <a:ext cx="462" cy="1"/>
              </a:xfrm>
              <a:prstGeom prst="line">
                <a:avLst/>
              </a:prstGeom>
              <a:noFill/>
              <a:ln w="4763" cap="rnd">
                <a:solidFill>
                  <a:srgbClr val="000000"/>
                </a:solidFill>
                <a:round/>
                <a:headEnd/>
                <a:tailEnd/>
              </a:ln>
            </p:spPr>
            <p:txBody>
              <a:bodyPr/>
              <a:lstStyle/>
              <a:p>
                <a:pPr>
                  <a:defRPr/>
                </a:pPr>
                <a:endParaRPr lang="en-US"/>
              </a:p>
            </p:txBody>
          </p:sp>
          <p:sp>
            <p:nvSpPr>
              <p:cNvPr id="17444" name="Rectangle 130"/>
              <p:cNvSpPr>
                <a:spLocks noChangeArrowheads="1"/>
              </p:cNvSpPr>
              <p:nvPr/>
            </p:nvSpPr>
            <p:spPr bwMode="auto">
              <a:xfrm>
                <a:off x="950" y="2780"/>
                <a:ext cx="88" cy="86"/>
              </a:xfrm>
              <a:prstGeom prst="rect">
                <a:avLst/>
              </a:prstGeom>
              <a:noFill/>
              <a:ln w="9525">
                <a:noFill/>
                <a:miter lim="800000"/>
                <a:headEnd/>
                <a:tailEnd/>
              </a:ln>
            </p:spPr>
            <p:txBody>
              <a:bodyPr wrap="none" lIns="0" tIns="0" rIns="0" bIns="0">
                <a:spAutoFit/>
              </a:bodyPr>
              <a:lstStyle/>
              <a:p>
                <a:pPr>
                  <a:defRPr/>
                </a:pPr>
                <a:r>
                  <a:rPr lang="en-US" sz="900" b="1">
                    <a:solidFill>
                      <a:srgbClr val="000000"/>
                    </a:solidFill>
                    <a:cs typeface="Arial"/>
                  </a:rPr>
                  <a:t>P3</a:t>
                </a:r>
                <a:endParaRPr lang="en-US" sz="900" b="1">
                  <a:cs typeface="Arial"/>
                </a:endParaRPr>
              </a:p>
            </p:txBody>
          </p:sp>
          <p:sp>
            <p:nvSpPr>
              <p:cNvPr id="17445" name="Freeform 131"/>
              <p:cNvSpPr/>
              <p:nvPr/>
            </p:nvSpPr>
            <p:spPr bwMode="auto">
              <a:xfrm>
                <a:off x="751" y="2890"/>
                <a:ext cx="462" cy="44"/>
              </a:xfrm>
              <a:custGeom>
                <a:avLst/>
                <a:gdLst>
                  <a:gd name="T0" fmla="*/ 28 w 311"/>
                  <a:gd name="T1" fmla="*/ 121 h 29"/>
                  <a:gd name="T2" fmla="*/ 108 w 311"/>
                  <a:gd name="T3" fmla="*/ 112 h 29"/>
                  <a:gd name="T4" fmla="*/ 174 w 311"/>
                  <a:gd name="T5" fmla="*/ 161 h 29"/>
                  <a:gd name="T6" fmla="*/ 250 w 311"/>
                  <a:gd name="T7" fmla="*/ 112 h 29"/>
                  <a:gd name="T8" fmla="*/ 328 w 311"/>
                  <a:gd name="T9" fmla="*/ 62 h 29"/>
                  <a:gd name="T10" fmla="*/ 383 w 311"/>
                  <a:gd name="T11" fmla="*/ 27 h 29"/>
                  <a:gd name="T12" fmla="*/ 461 w 311"/>
                  <a:gd name="T13" fmla="*/ 27 h 29"/>
                  <a:gd name="T14" fmla="*/ 533 w 311"/>
                  <a:gd name="T15" fmla="*/ 27 h 29"/>
                  <a:gd name="T16" fmla="*/ 600 w 311"/>
                  <a:gd name="T17" fmla="*/ 27 h 29"/>
                  <a:gd name="T18" fmla="*/ 682 w 311"/>
                  <a:gd name="T19" fmla="*/ 27 h 29"/>
                  <a:gd name="T20" fmla="*/ 744 w 311"/>
                  <a:gd name="T21" fmla="*/ 90 h 29"/>
                  <a:gd name="T22" fmla="*/ 819 w 311"/>
                  <a:gd name="T23" fmla="*/ 121 h 29"/>
                  <a:gd name="T24" fmla="*/ 891 w 311"/>
                  <a:gd name="T25" fmla="*/ 121 h 29"/>
                  <a:gd name="T26" fmla="*/ 954 w 311"/>
                  <a:gd name="T27" fmla="*/ 137 h 29"/>
                  <a:gd name="T28" fmla="*/ 1032 w 311"/>
                  <a:gd name="T29" fmla="*/ 191 h 29"/>
                  <a:gd name="T30" fmla="*/ 1105 w 311"/>
                  <a:gd name="T31" fmla="*/ 208 h 29"/>
                  <a:gd name="T32" fmla="*/ 1174 w 311"/>
                  <a:gd name="T33" fmla="*/ 217 h 29"/>
                  <a:gd name="T34" fmla="*/ 1246 w 311"/>
                  <a:gd name="T35" fmla="*/ 208 h 29"/>
                  <a:gd name="T36" fmla="*/ 1310 w 311"/>
                  <a:gd name="T37" fmla="*/ 217 h 29"/>
                  <a:gd name="T38" fmla="*/ 1386 w 311"/>
                  <a:gd name="T39" fmla="*/ 244 h 29"/>
                  <a:gd name="T40" fmla="*/ 1463 w 311"/>
                  <a:gd name="T41" fmla="*/ 235 h 29"/>
                  <a:gd name="T42" fmla="*/ 1526 w 311"/>
                  <a:gd name="T43" fmla="*/ 184 h 29"/>
                  <a:gd name="T44" fmla="*/ 1595 w 311"/>
                  <a:gd name="T45" fmla="*/ 191 h 29"/>
                  <a:gd name="T46" fmla="*/ 1682 w 311"/>
                  <a:gd name="T47" fmla="*/ 191 h 29"/>
                  <a:gd name="T48" fmla="*/ 1744 w 311"/>
                  <a:gd name="T49" fmla="*/ 170 h 29"/>
                  <a:gd name="T50" fmla="*/ 1817 w 311"/>
                  <a:gd name="T51" fmla="*/ 184 h 29"/>
                  <a:gd name="T52" fmla="*/ 1890 w 311"/>
                  <a:gd name="T53" fmla="*/ 235 h 29"/>
                  <a:gd name="T54" fmla="*/ 1953 w 311"/>
                  <a:gd name="T55" fmla="*/ 258 h 29"/>
                  <a:gd name="T56" fmla="*/ 2031 w 311"/>
                  <a:gd name="T57" fmla="*/ 279 h 29"/>
                  <a:gd name="T58" fmla="*/ 2099 w 311"/>
                  <a:gd name="T59" fmla="*/ 264 h 29"/>
                  <a:gd name="T60" fmla="*/ 2173 w 311"/>
                  <a:gd name="T61" fmla="*/ 258 h 29"/>
                  <a:gd name="T62" fmla="*/ 2246 w 311"/>
                  <a:gd name="T63" fmla="*/ 258 h 29"/>
                  <a:gd name="T64" fmla="*/ 2309 w 311"/>
                  <a:gd name="T65" fmla="*/ 279 h 29"/>
                  <a:gd name="T66" fmla="*/ 2386 w 311"/>
                  <a:gd name="T67" fmla="*/ 264 h 29"/>
                  <a:gd name="T68" fmla="*/ 2459 w 311"/>
                  <a:gd name="T69" fmla="*/ 258 h 29"/>
                  <a:gd name="T70" fmla="*/ 2524 w 311"/>
                  <a:gd name="T71" fmla="*/ 258 h 29"/>
                  <a:gd name="T72" fmla="*/ 2597 w 311"/>
                  <a:gd name="T73" fmla="*/ 258 h 29"/>
                  <a:gd name="T74" fmla="*/ 2667 w 311"/>
                  <a:gd name="T75" fmla="*/ 264 h 29"/>
                  <a:gd name="T76" fmla="*/ 2741 w 311"/>
                  <a:gd name="T77" fmla="*/ 279 h 29"/>
                  <a:gd name="T78" fmla="*/ 2817 w 311"/>
                  <a:gd name="T79" fmla="*/ 316 h 29"/>
                  <a:gd name="T80" fmla="*/ 2877 w 311"/>
                  <a:gd name="T81" fmla="*/ 357 h 29"/>
                  <a:gd name="T82" fmla="*/ 2959 w 311"/>
                  <a:gd name="T83" fmla="*/ 338 h 29"/>
                  <a:gd name="T84" fmla="*/ 3017 w 311"/>
                  <a:gd name="T85" fmla="*/ 357 h 29"/>
                  <a:gd name="T86" fmla="*/ 3099 w 311"/>
                  <a:gd name="T87" fmla="*/ 329 h 29"/>
                  <a:gd name="T88" fmla="*/ 3172 w 311"/>
                  <a:gd name="T89" fmla="*/ 308 h 29"/>
                  <a:gd name="T90" fmla="*/ 3233 w 311"/>
                  <a:gd name="T91" fmla="*/ 308 h 29"/>
                  <a:gd name="T92" fmla="*/ 3310 w 311"/>
                  <a:gd name="T93" fmla="*/ 290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29"/>
                  <a:gd name="T143" fmla="*/ 311 w 311"/>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29" fill="norm" stroke="1" extrusionOk="0">
                    <a:moveTo>
                      <a:pt x="0" y="7"/>
                    </a:moveTo>
                    <a:lnTo>
                      <a:pt x="3" y="10"/>
                    </a:lnTo>
                    <a:lnTo>
                      <a:pt x="7" y="9"/>
                    </a:lnTo>
                    <a:lnTo>
                      <a:pt x="10" y="9"/>
                    </a:lnTo>
                    <a:lnTo>
                      <a:pt x="13" y="7"/>
                    </a:lnTo>
                    <a:lnTo>
                      <a:pt x="16" y="13"/>
                    </a:lnTo>
                    <a:lnTo>
                      <a:pt x="20" y="7"/>
                    </a:lnTo>
                    <a:lnTo>
                      <a:pt x="23" y="9"/>
                    </a:lnTo>
                    <a:lnTo>
                      <a:pt x="26" y="7"/>
                    </a:lnTo>
                    <a:lnTo>
                      <a:pt x="30" y="5"/>
                    </a:lnTo>
                    <a:lnTo>
                      <a:pt x="33" y="5"/>
                    </a:lnTo>
                    <a:lnTo>
                      <a:pt x="36" y="2"/>
                    </a:lnTo>
                    <a:lnTo>
                      <a:pt x="40" y="1"/>
                    </a:lnTo>
                    <a:lnTo>
                      <a:pt x="43" y="2"/>
                    </a:lnTo>
                    <a:lnTo>
                      <a:pt x="46" y="0"/>
                    </a:lnTo>
                    <a:lnTo>
                      <a:pt x="50" y="2"/>
                    </a:lnTo>
                    <a:lnTo>
                      <a:pt x="53" y="1"/>
                    </a:lnTo>
                    <a:lnTo>
                      <a:pt x="56" y="2"/>
                    </a:lnTo>
                    <a:lnTo>
                      <a:pt x="59" y="1"/>
                    </a:lnTo>
                    <a:lnTo>
                      <a:pt x="63" y="2"/>
                    </a:lnTo>
                    <a:lnTo>
                      <a:pt x="66" y="4"/>
                    </a:lnTo>
                    <a:lnTo>
                      <a:pt x="69" y="7"/>
                    </a:lnTo>
                    <a:lnTo>
                      <a:pt x="73" y="8"/>
                    </a:lnTo>
                    <a:lnTo>
                      <a:pt x="76" y="10"/>
                    </a:lnTo>
                    <a:lnTo>
                      <a:pt x="79" y="10"/>
                    </a:lnTo>
                    <a:lnTo>
                      <a:pt x="83" y="10"/>
                    </a:lnTo>
                    <a:lnTo>
                      <a:pt x="86" y="9"/>
                    </a:lnTo>
                    <a:lnTo>
                      <a:pt x="89" y="11"/>
                    </a:lnTo>
                    <a:lnTo>
                      <a:pt x="92" y="13"/>
                    </a:lnTo>
                    <a:lnTo>
                      <a:pt x="96" y="16"/>
                    </a:lnTo>
                    <a:lnTo>
                      <a:pt x="99" y="16"/>
                    </a:lnTo>
                    <a:lnTo>
                      <a:pt x="103" y="17"/>
                    </a:lnTo>
                    <a:lnTo>
                      <a:pt x="106" y="17"/>
                    </a:lnTo>
                    <a:lnTo>
                      <a:pt x="109" y="18"/>
                    </a:lnTo>
                    <a:lnTo>
                      <a:pt x="112" y="17"/>
                    </a:lnTo>
                    <a:lnTo>
                      <a:pt x="116" y="17"/>
                    </a:lnTo>
                    <a:lnTo>
                      <a:pt x="119" y="16"/>
                    </a:lnTo>
                    <a:lnTo>
                      <a:pt x="122" y="18"/>
                    </a:lnTo>
                    <a:lnTo>
                      <a:pt x="126" y="18"/>
                    </a:lnTo>
                    <a:lnTo>
                      <a:pt x="129" y="20"/>
                    </a:lnTo>
                    <a:lnTo>
                      <a:pt x="132" y="19"/>
                    </a:lnTo>
                    <a:lnTo>
                      <a:pt x="136" y="19"/>
                    </a:lnTo>
                    <a:lnTo>
                      <a:pt x="139" y="16"/>
                    </a:lnTo>
                    <a:lnTo>
                      <a:pt x="142" y="15"/>
                    </a:lnTo>
                    <a:lnTo>
                      <a:pt x="146" y="16"/>
                    </a:lnTo>
                    <a:lnTo>
                      <a:pt x="149" y="16"/>
                    </a:lnTo>
                    <a:lnTo>
                      <a:pt x="152" y="16"/>
                    </a:lnTo>
                    <a:lnTo>
                      <a:pt x="156" y="16"/>
                    </a:lnTo>
                    <a:lnTo>
                      <a:pt x="159" y="14"/>
                    </a:lnTo>
                    <a:lnTo>
                      <a:pt x="162" y="14"/>
                    </a:lnTo>
                    <a:lnTo>
                      <a:pt x="165" y="14"/>
                    </a:lnTo>
                    <a:lnTo>
                      <a:pt x="169" y="15"/>
                    </a:lnTo>
                    <a:lnTo>
                      <a:pt x="172" y="17"/>
                    </a:lnTo>
                    <a:lnTo>
                      <a:pt x="176" y="19"/>
                    </a:lnTo>
                    <a:lnTo>
                      <a:pt x="179" y="20"/>
                    </a:lnTo>
                    <a:lnTo>
                      <a:pt x="182" y="21"/>
                    </a:lnTo>
                    <a:lnTo>
                      <a:pt x="185" y="22"/>
                    </a:lnTo>
                    <a:lnTo>
                      <a:pt x="189" y="23"/>
                    </a:lnTo>
                    <a:lnTo>
                      <a:pt x="192" y="21"/>
                    </a:lnTo>
                    <a:lnTo>
                      <a:pt x="195" y="22"/>
                    </a:lnTo>
                    <a:lnTo>
                      <a:pt x="199" y="21"/>
                    </a:lnTo>
                    <a:lnTo>
                      <a:pt x="202" y="21"/>
                    </a:lnTo>
                    <a:lnTo>
                      <a:pt x="205" y="21"/>
                    </a:lnTo>
                    <a:lnTo>
                      <a:pt x="209" y="21"/>
                    </a:lnTo>
                    <a:lnTo>
                      <a:pt x="212" y="22"/>
                    </a:lnTo>
                    <a:lnTo>
                      <a:pt x="215" y="23"/>
                    </a:lnTo>
                    <a:lnTo>
                      <a:pt x="219" y="22"/>
                    </a:lnTo>
                    <a:lnTo>
                      <a:pt x="222" y="22"/>
                    </a:lnTo>
                    <a:lnTo>
                      <a:pt x="225" y="22"/>
                    </a:lnTo>
                    <a:lnTo>
                      <a:pt x="229" y="21"/>
                    </a:lnTo>
                    <a:lnTo>
                      <a:pt x="232" y="19"/>
                    </a:lnTo>
                    <a:lnTo>
                      <a:pt x="235" y="21"/>
                    </a:lnTo>
                    <a:lnTo>
                      <a:pt x="238" y="21"/>
                    </a:lnTo>
                    <a:lnTo>
                      <a:pt x="242" y="21"/>
                    </a:lnTo>
                    <a:lnTo>
                      <a:pt x="245" y="21"/>
                    </a:lnTo>
                    <a:lnTo>
                      <a:pt x="248" y="22"/>
                    </a:lnTo>
                    <a:lnTo>
                      <a:pt x="252" y="22"/>
                    </a:lnTo>
                    <a:lnTo>
                      <a:pt x="255" y="23"/>
                    </a:lnTo>
                    <a:lnTo>
                      <a:pt x="258" y="24"/>
                    </a:lnTo>
                    <a:lnTo>
                      <a:pt x="262" y="26"/>
                    </a:lnTo>
                    <a:lnTo>
                      <a:pt x="265" y="28"/>
                    </a:lnTo>
                    <a:lnTo>
                      <a:pt x="268" y="29"/>
                    </a:lnTo>
                    <a:lnTo>
                      <a:pt x="272" y="28"/>
                    </a:lnTo>
                    <a:lnTo>
                      <a:pt x="275" y="28"/>
                    </a:lnTo>
                    <a:lnTo>
                      <a:pt x="278" y="29"/>
                    </a:lnTo>
                    <a:lnTo>
                      <a:pt x="281" y="29"/>
                    </a:lnTo>
                    <a:lnTo>
                      <a:pt x="285" y="27"/>
                    </a:lnTo>
                    <a:lnTo>
                      <a:pt x="288" y="27"/>
                    </a:lnTo>
                    <a:lnTo>
                      <a:pt x="291" y="26"/>
                    </a:lnTo>
                    <a:lnTo>
                      <a:pt x="295" y="25"/>
                    </a:lnTo>
                    <a:lnTo>
                      <a:pt x="298" y="24"/>
                    </a:lnTo>
                    <a:lnTo>
                      <a:pt x="301" y="25"/>
                    </a:lnTo>
                    <a:lnTo>
                      <a:pt x="305" y="25"/>
                    </a:lnTo>
                    <a:lnTo>
                      <a:pt x="308" y="24"/>
                    </a:lnTo>
                    <a:lnTo>
                      <a:pt x="311" y="23"/>
                    </a:lnTo>
                  </a:path>
                </a:pathLst>
              </a:custGeom>
              <a:noFill/>
              <a:ln w="19050" cap="rnd" cmpd="sng">
                <a:solidFill>
                  <a:srgbClr val="FF0000"/>
                </a:solidFill>
                <a:prstDash val="solid"/>
                <a:round/>
                <a:headEnd/>
                <a:tailEnd/>
              </a:ln>
            </p:spPr>
            <p:txBody>
              <a:bodyPr/>
              <a:lstStyle/>
              <a:p>
                <a:pPr>
                  <a:defRPr/>
                </a:pPr>
                <a:endParaRPr lang="en-US"/>
              </a:p>
            </p:txBody>
          </p:sp>
          <p:sp>
            <p:nvSpPr>
              <p:cNvPr id="17446" name="Line 132"/>
              <p:cNvSpPr>
                <a:spLocks noChangeShapeType="1"/>
              </p:cNvSpPr>
              <p:nvPr/>
            </p:nvSpPr>
            <p:spPr bwMode="auto">
              <a:xfrm>
                <a:off x="1389" y="2902"/>
                <a:ext cx="462" cy="1"/>
              </a:xfrm>
              <a:prstGeom prst="line">
                <a:avLst/>
              </a:prstGeom>
              <a:noFill/>
              <a:ln w="4763" cap="rnd">
                <a:solidFill>
                  <a:srgbClr val="000000"/>
                </a:solidFill>
                <a:round/>
                <a:headEnd/>
                <a:tailEnd/>
              </a:ln>
            </p:spPr>
            <p:txBody>
              <a:bodyPr/>
              <a:lstStyle/>
              <a:p>
                <a:pPr>
                  <a:defRPr/>
                </a:pPr>
                <a:endParaRPr lang="en-US"/>
              </a:p>
            </p:txBody>
          </p:sp>
          <p:sp>
            <p:nvSpPr>
              <p:cNvPr id="17447" name="Rectangle 133"/>
              <p:cNvSpPr>
                <a:spLocks noChangeArrowheads="1"/>
              </p:cNvSpPr>
              <p:nvPr/>
            </p:nvSpPr>
            <p:spPr bwMode="auto">
              <a:xfrm>
                <a:off x="1590" y="2780"/>
                <a:ext cx="88" cy="86"/>
              </a:xfrm>
              <a:prstGeom prst="rect">
                <a:avLst/>
              </a:prstGeom>
              <a:noFill/>
              <a:ln w="9525">
                <a:noFill/>
                <a:miter lim="800000"/>
                <a:headEnd/>
                <a:tailEnd/>
              </a:ln>
            </p:spPr>
            <p:txBody>
              <a:bodyPr wrap="none" lIns="0" tIns="0" rIns="0" bIns="0">
                <a:spAutoFit/>
              </a:bodyPr>
              <a:lstStyle/>
              <a:p>
                <a:pPr>
                  <a:defRPr/>
                </a:pPr>
                <a:r>
                  <a:rPr lang="en-US" sz="900" b="1">
                    <a:solidFill>
                      <a:srgbClr val="000000"/>
                    </a:solidFill>
                    <a:cs typeface="Arial"/>
                  </a:rPr>
                  <a:t>P4</a:t>
                </a:r>
                <a:endParaRPr lang="en-US" sz="900" b="1">
                  <a:cs typeface="Arial"/>
                </a:endParaRPr>
              </a:p>
            </p:txBody>
          </p:sp>
          <p:sp>
            <p:nvSpPr>
              <p:cNvPr id="17448" name="Freeform 134"/>
              <p:cNvSpPr/>
              <p:nvPr/>
            </p:nvSpPr>
            <p:spPr bwMode="auto">
              <a:xfrm>
                <a:off x="1389" y="2897"/>
                <a:ext cx="462" cy="79"/>
              </a:xfrm>
              <a:custGeom>
                <a:avLst/>
                <a:gdLst>
                  <a:gd name="T0" fmla="*/ 28 w 312"/>
                  <a:gd name="T1" fmla="*/ 45 h 51"/>
                  <a:gd name="T2" fmla="*/ 108 w 312"/>
                  <a:gd name="T3" fmla="*/ 53 h 51"/>
                  <a:gd name="T4" fmla="*/ 178 w 312"/>
                  <a:gd name="T5" fmla="*/ 53 h 51"/>
                  <a:gd name="T6" fmla="*/ 241 w 312"/>
                  <a:gd name="T7" fmla="*/ 29 h 51"/>
                  <a:gd name="T8" fmla="*/ 311 w 312"/>
                  <a:gd name="T9" fmla="*/ 19 h 51"/>
                  <a:gd name="T10" fmla="*/ 391 w 312"/>
                  <a:gd name="T11" fmla="*/ 0 h 51"/>
                  <a:gd name="T12" fmla="*/ 458 w 312"/>
                  <a:gd name="T13" fmla="*/ 19 h 51"/>
                  <a:gd name="T14" fmla="*/ 529 w 312"/>
                  <a:gd name="T15" fmla="*/ 53 h 51"/>
                  <a:gd name="T16" fmla="*/ 589 w 312"/>
                  <a:gd name="T17" fmla="*/ 127 h 51"/>
                  <a:gd name="T18" fmla="*/ 662 w 312"/>
                  <a:gd name="T19" fmla="*/ 167 h 51"/>
                  <a:gd name="T20" fmla="*/ 742 w 312"/>
                  <a:gd name="T21" fmla="*/ 197 h 51"/>
                  <a:gd name="T22" fmla="*/ 811 w 312"/>
                  <a:gd name="T23" fmla="*/ 249 h 51"/>
                  <a:gd name="T24" fmla="*/ 872 w 312"/>
                  <a:gd name="T25" fmla="*/ 324 h 51"/>
                  <a:gd name="T26" fmla="*/ 948 w 312"/>
                  <a:gd name="T27" fmla="*/ 358 h 51"/>
                  <a:gd name="T28" fmla="*/ 1011 w 312"/>
                  <a:gd name="T29" fmla="*/ 386 h 51"/>
                  <a:gd name="T30" fmla="*/ 1091 w 312"/>
                  <a:gd name="T31" fmla="*/ 428 h 51"/>
                  <a:gd name="T32" fmla="*/ 1159 w 312"/>
                  <a:gd name="T33" fmla="*/ 482 h 51"/>
                  <a:gd name="T34" fmla="*/ 1228 w 312"/>
                  <a:gd name="T35" fmla="*/ 502 h 51"/>
                  <a:gd name="T36" fmla="*/ 1291 w 312"/>
                  <a:gd name="T37" fmla="*/ 502 h 51"/>
                  <a:gd name="T38" fmla="*/ 1377 w 312"/>
                  <a:gd name="T39" fmla="*/ 502 h 51"/>
                  <a:gd name="T40" fmla="*/ 1432 w 312"/>
                  <a:gd name="T41" fmla="*/ 502 h 51"/>
                  <a:gd name="T42" fmla="*/ 1510 w 312"/>
                  <a:gd name="T43" fmla="*/ 507 h 51"/>
                  <a:gd name="T44" fmla="*/ 1581 w 312"/>
                  <a:gd name="T45" fmla="*/ 507 h 51"/>
                  <a:gd name="T46" fmla="*/ 1642 w 312"/>
                  <a:gd name="T47" fmla="*/ 524 h 51"/>
                  <a:gd name="T48" fmla="*/ 1716 w 312"/>
                  <a:gd name="T49" fmla="*/ 555 h 51"/>
                  <a:gd name="T50" fmla="*/ 1792 w 312"/>
                  <a:gd name="T51" fmla="*/ 604 h 51"/>
                  <a:gd name="T52" fmla="*/ 1857 w 312"/>
                  <a:gd name="T53" fmla="*/ 621 h 51"/>
                  <a:gd name="T54" fmla="*/ 1929 w 312"/>
                  <a:gd name="T55" fmla="*/ 621 h 51"/>
                  <a:gd name="T56" fmla="*/ 1999 w 312"/>
                  <a:gd name="T57" fmla="*/ 651 h 51"/>
                  <a:gd name="T58" fmla="*/ 2061 w 312"/>
                  <a:gd name="T59" fmla="*/ 678 h 51"/>
                  <a:gd name="T60" fmla="*/ 2143 w 312"/>
                  <a:gd name="T61" fmla="*/ 683 h 51"/>
                  <a:gd name="T62" fmla="*/ 2202 w 312"/>
                  <a:gd name="T63" fmla="*/ 683 h 51"/>
                  <a:gd name="T64" fmla="*/ 2279 w 312"/>
                  <a:gd name="T65" fmla="*/ 683 h 51"/>
                  <a:gd name="T66" fmla="*/ 2350 w 312"/>
                  <a:gd name="T67" fmla="*/ 678 h 51"/>
                  <a:gd name="T68" fmla="*/ 2412 w 312"/>
                  <a:gd name="T69" fmla="*/ 683 h 51"/>
                  <a:gd name="T70" fmla="*/ 2486 w 312"/>
                  <a:gd name="T71" fmla="*/ 678 h 51"/>
                  <a:gd name="T72" fmla="*/ 2562 w 312"/>
                  <a:gd name="T73" fmla="*/ 630 h 51"/>
                  <a:gd name="T74" fmla="*/ 2627 w 312"/>
                  <a:gd name="T75" fmla="*/ 651 h 51"/>
                  <a:gd name="T76" fmla="*/ 2699 w 312"/>
                  <a:gd name="T77" fmla="*/ 651 h 51"/>
                  <a:gd name="T78" fmla="*/ 2769 w 312"/>
                  <a:gd name="T79" fmla="*/ 630 h 51"/>
                  <a:gd name="T80" fmla="*/ 2831 w 312"/>
                  <a:gd name="T81" fmla="*/ 651 h 51"/>
                  <a:gd name="T82" fmla="*/ 2911 w 312"/>
                  <a:gd name="T83" fmla="*/ 678 h 51"/>
                  <a:gd name="T84" fmla="*/ 2978 w 312"/>
                  <a:gd name="T85" fmla="*/ 678 h 51"/>
                  <a:gd name="T86" fmla="*/ 3047 w 312"/>
                  <a:gd name="T87" fmla="*/ 663 h 51"/>
                  <a:gd name="T88" fmla="*/ 3120 w 312"/>
                  <a:gd name="T89" fmla="*/ 678 h 51"/>
                  <a:gd name="T90" fmla="*/ 3182 w 312"/>
                  <a:gd name="T91" fmla="*/ 630 h 51"/>
                  <a:gd name="T92" fmla="*/ 3261 w 312"/>
                  <a:gd name="T93" fmla="*/ 581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51"/>
                  <a:gd name="T143" fmla="*/ 312 w 312"/>
                  <a:gd name="T144" fmla="*/ 51 h 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51" fill="norm" stroke="1" extrusionOk="0">
                    <a:moveTo>
                      <a:pt x="0" y="3"/>
                    </a:moveTo>
                    <a:lnTo>
                      <a:pt x="3" y="3"/>
                    </a:lnTo>
                    <a:lnTo>
                      <a:pt x="7" y="4"/>
                    </a:lnTo>
                    <a:lnTo>
                      <a:pt x="10" y="4"/>
                    </a:lnTo>
                    <a:lnTo>
                      <a:pt x="13" y="4"/>
                    </a:lnTo>
                    <a:lnTo>
                      <a:pt x="17" y="4"/>
                    </a:lnTo>
                    <a:lnTo>
                      <a:pt x="20" y="3"/>
                    </a:lnTo>
                    <a:lnTo>
                      <a:pt x="23" y="2"/>
                    </a:lnTo>
                    <a:lnTo>
                      <a:pt x="27" y="1"/>
                    </a:lnTo>
                    <a:lnTo>
                      <a:pt x="30" y="1"/>
                    </a:lnTo>
                    <a:lnTo>
                      <a:pt x="33" y="0"/>
                    </a:lnTo>
                    <a:lnTo>
                      <a:pt x="37" y="0"/>
                    </a:lnTo>
                    <a:lnTo>
                      <a:pt x="40" y="1"/>
                    </a:lnTo>
                    <a:lnTo>
                      <a:pt x="43" y="1"/>
                    </a:lnTo>
                    <a:lnTo>
                      <a:pt x="47" y="3"/>
                    </a:lnTo>
                    <a:lnTo>
                      <a:pt x="50" y="4"/>
                    </a:lnTo>
                    <a:lnTo>
                      <a:pt x="53" y="7"/>
                    </a:lnTo>
                    <a:lnTo>
                      <a:pt x="56" y="9"/>
                    </a:lnTo>
                    <a:lnTo>
                      <a:pt x="60" y="10"/>
                    </a:lnTo>
                    <a:lnTo>
                      <a:pt x="63" y="12"/>
                    </a:lnTo>
                    <a:lnTo>
                      <a:pt x="67" y="12"/>
                    </a:lnTo>
                    <a:lnTo>
                      <a:pt x="70" y="14"/>
                    </a:lnTo>
                    <a:lnTo>
                      <a:pt x="73" y="16"/>
                    </a:lnTo>
                    <a:lnTo>
                      <a:pt x="77" y="18"/>
                    </a:lnTo>
                    <a:lnTo>
                      <a:pt x="80" y="21"/>
                    </a:lnTo>
                    <a:lnTo>
                      <a:pt x="83" y="23"/>
                    </a:lnTo>
                    <a:lnTo>
                      <a:pt x="86" y="25"/>
                    </a:lnTo>
                    <a:lnTo>
                      <a:pt x="90" y="26"/>
                    </a:lnTo>
                    <a:lnTo>
                      <a:pt x="93" y="27"/>
                    </a:lnTo>
                    <a:lnTo>
                      <a:pt x="96" y="28"/>
                    </a:lnTo>
                    <a:lnTo>
                      <a:pt x="100" y="29"/>
                    </a:lnTo>
                    <a:lnTo>
                      <a:pt x="103" y="31"/>
                    </a:lnTo>
                    <a:lnTo>
                      <a:pt x="106" y="33"/>
                    </a:lnTo>
                    <a:lnTo>
                      <a:pt x="110" y="35"/>
                    </a:lnTo>
                    <a:lnTo>
                      <a:pt x="113" y="36"/>
                    </a:lnTo>
                    <a:lnTo>
                      <a:pt x="116" y="36"/>
                    </a:lnTo>
                    <a:lnTo>
                      <a:pt x="120" y="36"/>
                    </a:lnTo>
                    <a:lnTo>
                      <a:pt x="123" y="36"/>
                    </a:lnTo>
                    <a:lnTo>
                      <a:pt x="126" y="36"/>
                    </a:lnTo>
                    <a:lnTo>
                      <a:pt x="130" y="36"/>
                    </a:lnTo>
                    <a:lnTo>
                      <a:pt x="133" y="36"/>
                    </a:lnTo>
                    <a:lnTo>
                      <a:pt x="136" y="36"/>
                    </a:lnTo>
                    <a:lnTo>
                      <a:pt x="140" y="37"/>
                    </a:lnTo>
                    <a:lnTo>
                      <a:pt x="143" y="37"/>
                    </a:lnTo>
                    <a:lnTo>
                      <a:pt x="146" y="37"/>
                    </a:lnTo>
                    <a:lnTo>
                      <a:pt x="150" y="37"/>
                    </a:lnTo>
                    <a:lnTo>
                      <a:pt x="153" y="38"/>
                    </a:lnTo>
                    <a:lnTo>
                      <a:pt x="156" y="38"/>
                    </a:lnTo>
                    <a:lnTo>
                      <a:pt x="159" y="38"/>
                    </a:lnTo>
                    <a:lnTo>
                      <a:pt x="163" y="40"/>
                    </a:lnTo>
                    <a:lnTo>
                      <a:pt x="166" y="42"/>
                    </a:lnTo>
                    <a:lnTo>
                      <a:pt x="170" y="44"/>
                    </a:lnTo>
                    <a:lnTo>
                      <a:pt x="173" y="44"/>
                    </a:lnTo>
                    <a:lnTo>
                      <a:pt x="176" y="45"/>
                    </a:lnTo>
                    <a:lnTo>
                      <a:pt x="179" y="46"/>
                    </a:lnTo>
                    <a:lnTo>
                      <a:pt x="183" y="45"/>
                    </a:lnTo>
                    <a:lnTo>
                      <a:pt x="186" y="47"/>
                    </a:lnTo>
                    <a:lnTo>
                      <a:pt x="190" y="47"/>
                    </a:lnTo>
                    <a:lnTo>
                      <a:pt x="193" y="49"/>
                    </a:lnTo>
                    <a:lnTo>
                      <a:pt x="196" y="49"/>
                    </a:lnTo>
                    <a:lnTo>
                      <a:pt x="199" y="50"/>
                    </a:lnTo>
                    <a:lnTo>
                      <a:pt x="203" y="50"/>
                    </a:lnTo>
                    <a:lnTo>
                      <a:pt x="206" y="50"/>
                    </a:lnTo>
                    <a:lnTo>
                      <a:pt x="209" y="50"/>
                    </a:lnTo>
                    <a:lnTo>
                      <a:pt x="213" y="51"/>
                    </a:lnTo>
                    <a:lnTo>
                      <a:pt x="216" y="50"/>
                    </a:lnTo>
                    <a:lnTo>
                      <a:pt x="219" y="50"/>
                    </a:lnTo>
                    <a:lnTo>
                      <a:pt x="223" y="49"/>
                    </a:lnTo>
                    <a:lnTo>
                      <a:pt x="226" y="49"/>
                    </a:lnTo>
                    <a:lnTo>
                      <a:pt x="229" y="50"/>
                    </a:lnTo>
                    <a:lnTo>
                      <a:pt x="233" y="49"/>
                    </a:lnTo>
                    <a:lnTo>
                      <a:pt x="236" y="49"/>
                    </a:lnTo>
                    <a:lnTo>
                      <a:pt x="239" y="47"/>
                    </a:lnTo>
                    <a:lnTo>
                      <a:pt x="243" y="46"/>
                    </a:lnTo>
                    <a:lnTo>
                      <a:pt x="246" y="47"/>
                    </a:lnTo>
                    <a:lnTo>
                      <a:pt x="249" y="47"/>
                    </a:lnTo>
                    <a:lnTo>
                      <a:pt x="253" y="47"/>
                    </a:lnTo>
                    <a:lnTo>
                      <a:pt x="256" y="47"/>
                    </a:lnTo>
                    <a:lnTo>
                      <a:pt x="259" y="47"/>
                    </a:lnTo>
                    <a:lnTo>
                      <a:pt x="263" y="46"/>
                    </a:lnTo>
                    <a:lnTo>
                      <a:pt x="266" y="47"/>
                    </a:lnTo>
                    <a:lnTo>
                      <a:pt x="269" y="47"/>
                    </a:lnTo>
                    <a:lnTo>
                      <a:pt x="272" y="48"/>
                    </a:lnTo>
                    <a:lnTo>
                      <a:pt x="276" y="49"/>
                    </a:lnTo>
                    <a:lnTo>
                      <a:pt x="279" y="49"/>
                    </a:lnTo>
                    <a:lnTo>
                      <a:pt x="282" y="49"/>
                    </a:lnTo>
                    <a:lnTo>
                      <a:pt x="286" y="48"/>
                    </a:lnTo>
                    <a:lnTo>
                      <a:pt x="289" y="48"/>
                    </a:lnTo>
                    <a:lnTo>
                      <a:pt x="293" y="49"/>
                    </a:lnTo>
                    <a:lnTo>
                      <a:pt x="296" y="49"/>
                    </a:lnTo>
                    <a:lnTo>
                      <a:pt x="299" y="48"/>
                    </a:lnTo>
                    <a:lnTo>
                      <a:pt x="302" y="46"/>
                    </a:lnTo>
                    <a:lnTo>
                      <a:pt x="306" y="43"/>
                    </a:lnTo>
                    <a:lnTo>
                      <a:pt x="309" y="42"/>
                    </a:lnTo>
                    <a:lnTo>
                      <a:pt x="312" y="42"/>
                    </a:lnTo>
                  </a:path>
                </a:pathLst>
              </a:custGeom>
              <a:noFill/>
              <a:ln w="19050" cap="rnd" cmpd="sng">
                <a:solidFill>
                  <a:srgbClr val="FF0000"/>
                </a:solidFill>
                <a:prstDash val="solid"/>
                <a:round/>
                <a:headEnd/>
                <a:tailEnd/>
              </a:ln>
            </p:spPr>
            <p:txBody>
              <a:bodyPr/>
              <a:lstStyle/>
              <a:p>
                <a:pPr>
                  <a:defRPr/>
                </a:pPr>
                <a:endParaRPr lang="en-US"/>
              </a:p>
            </p:txBody>
          </p:sp>
          <p:sp>
            <p:nvSpPr>
              <p:cNvPr id="17449" name="Line 135"/>
              <p:cNvSpPr>
                <a:spLocks noChangeShapeType="1"/>
              </p:cNvSpPr>
              <p:nvPr/>
            </p:nvSpPr>
            <p:spPr bwMode="auto">
              <a:xfrm>
                <a:off x="669" y="1832"/>
                <a:ext cx="407" cy="1"/>
              </a:xfrm>
              <a:prstGeom prst="line">
                <a:avLst/>
              </a:prstGeom>
              <a:noFill/>
              <a:ln w="4763" cap="rnd">
                <a:solidFill>
                  <a:srgbClr val="000000"/>
                </a:solidFill>
                <a:round/>
                <a:headEnd/>
                <a:tailEnd/>
              </a:ln>
            </p:spPr>
            <p:txBody>
              <a:bodyPr/>
              <a:lstStyle/>
              <a:p>
                <a:pPr>
                  <a:defRPr/>
                </a:pPr>
                <a:endParaRPr lang="en-US"/>
              </a:p>
            </p:txBody>
          </p:sp>
          <p:sp>
            <p:nvSpPr>
              <p:cNvPr id="17450" name="Freeform 136"/>
              <p:cNvSpPr/>
              <p:nvPr/>
            </p:nvSpPr>
            <p:spPr bwMode="auto">
              <a:xfrm>
                <a:off x="669" y="1820"/>
                <a:ext cx="407" cy="71"/>
              </a:xfrm>
              <a:custGeom>
                <a:avLst/>
                <a:gdLst>
                  <a:gd name="T0" fmla="*/ 19 w 275"/>
                  <a:gd name="T1" fmla="*/ 148 h 46"/>
                  <a:gd name="T2" fmla="*/ 87 w 275"/>
                  <a:gd name="T3" fmla="*/ 96 h 46"/>
                  <a:gd name="T4" fmla="*/ 149 w 275"/>
                  <a:gd name="T5" fmla="*/ 96 h 46"/>
                  <a:gd name="T6" fmla="*/ 210 w 275"/>
                  <a:gd name="T7" fmla="*/ 107 h 46"/>
                  <a:gd name="T8" fmla="*/ 269 w 275"/>
                  <a:gd name="T9" fmla="*/ 107 h 46"/>
                  <a:gd name="T10" fmla="*/ 337 w 275"/>
                  <a:gd name="T11" fmla="*/ 45 h 46"/>
                  <a:gd name="T12" fmla="*/ 398 w 275"/>
                  <a:gd name="T13" fmla="*/ 45 h 46"/>
                  <a:gd name="T14" fmla="*/ 460 w 275"/>
                  <a:gd name="T15" fmla="*/ 29 h 46"/>
                  <a:gd name="T16" fmla="*/ 519 w 275"/>
                  <a:gd name="T17" fmla="*/ 29 h 46"/>
                  <a:gd name="T18" fmla="*/ 576 w 275"/>
                  <a:gd name="T19" fmla="*/ 19 h 46"/>
                  <a:gd name="T20" fmla="*/ 639 w 275"/>
                  <a:gd name="T21" fmla="*/ 80 h 46"/>
                  <a:gd name="T22" fmla="*/ 707 w 275"/>
                  <a:gd name="T23" fmla="*/ 107 h 46"/>
                  <a:gd name="T24" fmla="*/ 768 w 275"/>
                  <a:gd name="T25" fmla="*/ 96 h 46"/>
                  <a:gd name="T26" fmla="*/ 830 w 275"/>
                  <a:gd name="T27" fmla="*/ 133 h 46"/>
                  <a:gd name="T28" fmla="*/ 891 w 275"/>
                  <a:gd name="T29" fmla="*/ 205 h 46"/>
                  <a:gd name="T30" fmla="*/ 946 w 275"/>
                  <a:gd name="T31" fmla="*/ 228 h 46"/>
                  <a:gd name="T32" fmla="*/ 1021 w 275"/>
                  <a:gd name="T33" fmla="*/ 255 h 46"/>
                  <a:gd name="T34" fmla="*/ 1069 w 275"/>
                  <a:gd name="T35" fmla="*/ 255 h 46"/>
                  <a:gd name="T36" fmla="*/ 1137 w 275"/>
                  <a:gd name="T37" fmla="*/ 279 h 46"/>
                  <a:gd name="T38" fmla="*/ 1200 w 275"/>
                  <a:gd name="T39" fmla="*/ 293 h 46"/>
                  <a:gd name="T40" fmla="*/ 1261 w 275"/>
                  <a:gd name="T41" fmla="*/ 316 h 46"/>
                  <a:gd name="T42" fmla="*/ 1319 w 275"/>
                  <a:gd name="T43" fmla="*/ 316 h 46"/>
                  <a:gd name="T44" fmla="*/ 1387 w 275"/>
                  <a:gd name="T45" fmla="*/ 352 h 46"/>
                  <a:gd name="T46" fmla="*/ 1450 w 275"/>
                  <a:gd name="T47" fmla="*/ 343 h 46"/>
                  <a:gd name="T48" fmla="*/ 1507 w 275"/>
                  <a:gd name="T49" fmla="*/ 352 h 46"/>
                  <a:gd name="T50" fmla="*/ 1569 w 275"/>
                  <a:gd name="T51" fmla="*/ 367 h 46"/>
                  <a:gd name="T52" fmla="*/ 1628 w 275"/>
                  <a:gd name="T53" fmla="*/ 404 h 46"/>
                  <a:gd name="T54" fmla="*/ 1689 w 275"/>
                  <a:gd name="T55" fmla="*/ 448 h 46"/>
                  <a:gd name="T56" fmla="*/ 1757 w 275"/>
                  <a:gd name="T57" fmla="*/ 448 h 46"/>
                  <a:gd name="T58" fmla="*/ 1817 w 275"/>
                  <a:gd name="T59" fmla="*/ 472 h 46"/>
                  <a:gd name="T60" fmla="*/ 1880 w 275"/>
                  <a:gd name="T61" fmla="*/ 543 h 46"/>
                  <a:gd name="T62" fmla="*/ 1948 w 275"/>
                  <a:gd name="T63" fmla="*/ 553 h 46"/>
                  <a:gd name="T64" fmla="*/ 1998 w 275"/>
                  <a:gd name="T65" fmla="*/ 577 h 46"/>
                  <a:gd name="T66" fmla="*/ 2059 w 275"/>
                  <a:gd name="T67" fmla="*/ 596 h 46"/>
                  <a:gd name="T68" fmla="*/ 2127 w 275"/>
                  <a:gd name="T69" fmla="*/ 624 h 46"/>
                  <a:gd name="T70" fmla="*/ 2189 w 275"/>
                  <a:gd name="T71" fmla="*/ 608 h 46"/>
                  <a:gd name="T72" fmla="*/ 2250 w 275"/>
                  <a:gd name="T73" fmla="*/ 608 h 46"/>
                  <a:gd name="T74" fmla="*/ 2310 w 275"/>
                  <a:gd name="T75" fmla="*/ 553 h 46"/>
                  <a:gd name="T76" fmla="*/ 2369 w 275"/>
                  <a:gd name="T77" fmla="*/ 543 h 46"/>
                  <a:gd name="T78" fmla="*/ 2429 w 275"/>
                  <a:gd name="T79" fmla="*/ 566 h 46"/>
                  <a:gd name="T80" fmla="*/ 2491 w 275"/>
                  <a:gd name="T81" fmla="*/ 608 h 46"/>
                  <a:gd name="T82" fmla="*/ 2559 w 275"/>
                  <a:gd name="T83" fmla="*/ 553 h 46"/>
                  <a:gd name="T84" fmla="*/ 2620 w 275"/>
                  <a:gd name="T85" fmla="*/ 500 h 46"/>
                  <a:gd name="T86" fmla="*/ 2677 w 275"/>
                  <a:gd name="T87" fmla="*/ 431 h 46"/>
                  <a:gd name="T88" fmla="*/ 2739 w 275"/>
                  <a:gd name="T89" fmla="*/ 420 h 46"/>
                  <a:gd name="T90" fmla="*/ 2808 w 275"/>
                  <a:gd name="T91" fmla="*/ 394 h 46"/>
                  <a:gd name="T92" fmla="*/ 2870 w 275"/>
                  <a:gd name="T93" fmla="*/ 352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46"/>
                  <a:gd name="T143" fmla="*/ 275 w 275"/>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46" fill="norm" stroke="1" extrusionOk="0">
                    <a:moveTo>
                      <a:pt x="0" y="10"/>
                    </a:moveTo>
                    <a:lnTo>
                      <a:pt x="2" y="11"/>
                    </a:lnTo>
                    <a:lnTo>
                      <a:pt x="5" y="8"/>
                    </a:lnTo>
                    <a:lnTo>
                      <a:pt x="8" y="7"/>
                    </a:lnTo>
                    <a:lnTo>
                      <a:pt x="11" y="5"/>
                    </a:lnTo>
                    <a:lnTo>
                      <a:pt x="14" y="7"/>
                    </a:lnTo>
                    <a:lnTo>
                      <a:pt x="17" y="6"/>
                    </a:lnTo>
                    <a:lnTo>
                      <a:pt x="20" y="8"/>
                    </a:lnTo>
                    <a:lnTo>
                      <a:pt x="23" y="8"/>
                    </a:lnTo>
                    <a:lnTo>
                      <a:pt x="26" y="8"/>
                    </a:lnTo>
                    <a:lnTo>
                      <a:pt x="29" y="5"/>
                    </a:lnTo>
                    <a:lnTo>
                      <a:pt x="32" y="3"/>
                    </a:lnTo>
                    <a:lnTo>
                      <a:pt x="35" y="2"/>
                    </a:lnTo>
                    <a:lnTo>
                      <a:pt x="38" y="3"/>
                    </a:lnTo>
                    <a:lnTo>
                      <a:pt x="41" y="1"/>
                    </a:lnTo>
                    <a:lnTo>
                      <a:pt x="44" y="2"/>
                    </a:lnTo>
                    <a:lnTo>
                      <a:pt x="47" y="0"/>
                    </a:lnTo>
                    <a:lnTo>
                      <a:pt x="49" y="2"/>
                    </a:lnTo>
                    <a:lnTo>
                      <a:pt x="52" y="0"/>
                    </a:lnTo>
                    <a:lnTo>
                      <a:pt x="55" y="1"/>
                    </a:lnTo>
                    <a:lnTo>
                      <a:pt x="58" y="3"/>
                    </a:lnTo>
                    <a:lnTo>
                      <a:pt x="61" y="6"/>
                    </a:lnTo>
                    <a:lnTo>
                      <a:pt x="64" y="7"/>
                    </a:lnTo>
                    <a:lnTo>
                      <a:pt x="67" y="8"/>
                    </a:lnTo>
                    <a:lnTo>
                      <a:pt x="70" y="6"/>
                    </a:lnTo>
                    <a:lnTo>
                      <a:pt x="73" y="7"/>
                    </a:lnTo>
                    <a:lnTo>
                      <a:pt x="76" y="7"/>
                    </a:lnTo>
                    <a:lnTo>
                      <a:pt x="79" y="10"/>
                    </a:lnTo>
                    <a:lnTo>
                      <a:pt x="82" y="11"/>
                    </a:lnTo>
                    <a:lnTo>
                      <a:pt x="85" y="15"/>
                    </a:lnTo>
                    <a:lnTo>
                      <a:pt x="88" y="16"/>
                    </a:lnTo>
                    <a:lnTo>
                      <a:pt x="90" y="17"/>
                    </a:lnTo>
                    <a:lnTo>
                      <a:pt x="93" y="18"/>
                    </a:lnTo>
                    <a:lnTo>
                      <a:pt x="97" y="19"/>
                    </a:lnTo>
                    <a:lnTo>
                      <a:pt x="99" y="18"/>
                    </a:lnTo>
                    <a:lnTo>
                      <a:pt x="102" y="19"/>
                    </a:lnTo>
                    <a:lnTo>
                      <a:pt x="105" y="18"/>
                    </a:lnTo>
                    <a:lnTo>
                      <a:pt x="108" y="21"/>
                    </a:lnTo>
                    <a:lnTo>
                      <a:pt x="111" y="20"/>
                    </a:lnTo>
                    <a:lnTo>
                      <a:pt x="114" y="22"/>
                    </a:lnTo>
                    <a:lnTo>
                      <a:pt x="117" y="21"/>
                    </a:lnTo>
                    <a:lnTo>
                      <a:pt x="120" y="23"/>
                    </a:lnTo>
                    <a:lnTo>
                      <a:pt x="123" y="22"/>
                    </a:lnTo>
                    <a:lnTo>
                      <a:pt x="126" y="23"/>
                    </a:lnTo>
                    <a:lnTo>
                      <a:pt x="129" y="25"/>
                    </a:lnTo>
                    <a:lnTo>
                      <a:pt x="132" y="26"/>
                    </a:lnTo>
                    <a:lnTo>
                      <a:pt x="135" y="25"/>
                    </a:lnTo>
                    <a:lnTo>
                      <a:pt x="138" y="25"/>
                    </a:lnTo>
                    <a:lnTo>
                      <a:pt x="141" y="25"/>
                    </a:lnTo>
                    <a:lnTo>
                      <a:pt x="143" y="26"/>
                    </a:lnTo>
                    <a:lnTo>
                      <a:pt x="146" y="25"/>
                    </a:lnTo>
                    <a:lnTo>
                      <a:pt x="149" y="27"/>
                    </a:lnTo>
                    <a:lnTo>
                      <a:pt x="152" y="28"/>
                    </a:lnTo>
                    <a:lnTo>
                      <a:pt x="155" y="30"/>
                    </a:lnTo>
                    <a:lnTo>
                      <a:pt x="158" y="31"/>
                    </a:lnTo>
                    <a:lnTo>
                      <a:pt x="161" y="33"/>
                    </a:lnTo>
                    <a:lnTo>
                      <a:pt x="164" y="32"/>
                    </a:lnTo>
                    <a:lnTo>
                      <a:pt x="167" y="33"/>
                    </a:lnTo>
                    <a:lnTo>
                      <a:pt x="170" y="32"/>
                    </a:lnTo>
                    <a:lnTo>
                      <a:pt x="173" y="35"/>
                    </a:lnTo>
                    <a:lnTo>
                      <a:pt x="176" y="36"/>
                    </a:lnTo>
                    <a:lnTo>
                      <a:pt x="179" y="40"/>
                    </a:lnTo>
                    <a:lnTo>
                      <a:pt x="182" y="41"/>
                    </a:lnTo>
                    <a:lnTo>
                      <a:pt x="185" y="41"/>
                    </a:lnTo>
                    <a:lnTo>
                      <a:pt x="187" y="41"/>
                    </a:lnTo>
                    <a:lnTo>
                      <a:pt x="190" y="43"/>
                    </a:lnTo>
                    <a:lnTo>
                      <a:pt x="193" y="42"/>
                    </a:lnTo>
                    <a:lnTo>
                      <a:pt x="196" y="44"/>
                    </a:lnTo>
                    <a:lnTo>
                      <a:pt x="199" y="44"/>
                    </a:lnTo>
                    <a:lnTo>
                      <a:pt x="202" y="46"/>
                    </a:lnTo>
                    <a:lnTo>
                      <a:pt x="205" y="44"/>
                    </a:lnTo>
                    <a:lnTo>
                      <a:pt x="208" y="45"/>
                    </a:lnTo>
                    <a:lnTo>
                      <a:pt x="211" y="44"/>
                    </a:lnTo>
                    <a:lnTo>
                      <a:pt x="214" y="45"/>
                    </a:lnTo>
                    <a:lnTo>
                      <a:pt x="217" y="41"/>
                    </a:lnTo>
                    <a:lnTo>
                      <a:pt x="220" y="41"/>
                    </a:lnTo>
                    <a:lnTo>
                      <a:pt x="223" y="38"/>
                    </a:lnTo>
                    <a:lnTo>
                      <a:pt x="226" y="40"/>
                    </a:lnTo>
                    <a:lnTo>
                      <a:pt x="229" y="40"/>
                    </a:lnTo>
                    <a:lnTo>
                      <a:pt x="231" y="42"/>
                    </a:lnTo>
                    <a:lnTo>
                      <a:pt x="234" y="44"/>
                    </a:lnTo>
                    <a:lnTo>
                      <a:pt x="237" y="45"/>
                    </a:lnTo>
                    <a:lnTo>
                      <a:pt x="240" y="43"/>
                    </a:lnTo>
                    <a:lnTo>
                      <a:pt x="243" y="41"/>
                    </a:lnTo>
                    <a:lnTo>
                      <a:pt x="246" y="38"/>
                    </a:lnTo>
                    <a:lnTo>
                      <a:pt x="249" y="37"/>
                    </a:lnTo>
                    <a:lnTo>
                      <a:pt x="252" y="33"/>
                    </a:lnTo>
                    <a:lnTo>
                      <a:pt x="255" y="32"/>
                    </a:lnTo>
                    <a:lnTo>
                      <a:pt x="258" y="30"/>
                    </a:lnTo>
                    <a:lnTo>
                      <a:pt x="261" y="31"/>
                    </a:lnTo>
                    <a:lnTo>
                      <a:pt x="264" y="29"/>
                    </a:lnTo>
                    <a:lnTo>
                      <a:pt x="267" y="29"/>
                    </a:lnTo>
                    <a:lnTo>
                      <a:pt x="270" y="26"/>
                    </a:lnTo>
                    <a:lnTo>
                      <a:pt x="273" y="26"/>
                    </a:lnTo>
                    <a:lnTo>
                      <a:pt x="275" y="25"/>
                    </a:lnTo>
                  </a:path>
                </a:pathLst>
              </a:custGeom>
              <a:noFill/>
              <a:ln w="11113" cap="rnd">
                <a:solidFill>
                  <a:srgbClr val="000000"/>
                </a:solidFill>
                <a:prstDash val="solid"/>
                <a:round/>
                <a:headEnd/>
                <a:tailEnd/>
              </a:ln>
            </p:spPr>
            <p:txBody>
              <a:bodyPr/>
              <a:lstStyle/>
              <a:p>
                <a:pPr>
                  <a:defRPr/>
                </a:pPr>
                <a:endParaRPr lang="en-US"/>
              </a:p>
            </p:txBody>
          </p:sp>
          <p:sp>
            <p:nvSpPr>
              <p:cNvPr id="17451" name="Line 137"/>
              <p:cNvSpPr>
                <a:spLocks noChangeShapeType="1"/>
              </p:cNvSpPr>
              <p:nvPr/>
            </p:nvSpPr>
            <p:spPr bwMode="auto">
              <a:xfrm>
                <a:off x="1524" y="1832"/>
                <a:ext cx="408" cy="1"/>
              </a:xfrm>
              <a:prstGeom prst="line">
                <a:avLst/>
              </a:prstGeom>
              <a:noFill/>
              <a:ln w="4763" cap="rnd">
                <a:solidFill>
                  <a:srgbClr val="000000"/>
                </a:solidFill>
                <a:round/>
                <a:headEnd/>
                <a:tailEnd/>
              </a:ln>
            </p:spPr>
            <p:txBody>
              <a:bodyPr/>
              <a:lstStyle/>
              <a:p>
                <a:pPr>
                  <a:defRPr/>
                </a:pPr>
                <a:endParaRPr lang="en-US"/>
              </a:p>
            </p:txBody>
          </p:sp>
          <p:sp>
            <p:nvSpPr>
              <p:cNvPr id="17452" name="Line 138"/>
              <p:cNvSpPr>
                <a:spLocks noChangeShapeType="1"/>
              </p:cNvSpPr>
              <p:nvPr/>
            </p:nvSpPr>
            <p:spPr bwMode="auto">
              <a:xfrm flipV="1">
                <a:off x="1987" y="1734"/>
                <a:ext cx="2" cy="142"/>
              </a:xfrm>
              <a:prstGeom prst="line">
                <a:avLst/>
              </a:prstGeom>
              <a:noFill/>
              <a:ln w="4763" cap="rnd">
                <a:solidFill>
                  <a:srgbClr val="000000"/>
                </a:solidFill>
                <a:round/>
                <a:headEnd/>
                <a:tailEnd/>
              </a:ln>
            </p:spPr>
            <p:txBody>
              <a:bodyPr/>
              <a:lstStyle/>
              <a:p>
                <a:pPr>
                  <a:defRPr/>
                </a:pPr>
                <a:endParaRPr lang="en-US"/>
              </a:p>
            </p:txBody>
          </p:sp>
          <p:sp>
            <p:nvSpPr>
              <p:cNvPr id="17453" name="Rectangle 139"/>
              <p:cNvSpPr>
                <a:spLocks noChangeArrowheads="1"/>
              </p:cNvSpPr>
              <p:nvPr/>
            </p:nvSpPr>
            <p:spPr bwMode="auto">
              <a:xfrm>
                <a:off x="2017" y="1727"/>
                <a:ext cx="10" cy="38"/>
              </a:xfrm>
              <a:prstGeom prst="rect">
                <a:avLst/>
              </a:prstGeom>
              <a:noFill/>
              <a:ln w="9525">
                <a:noFill/>
                <a:miter lim="800000"/>
                <a:headEnd/>
                <a:tailEnd/>
              </a:ln>
            </p:spPr>
            <p:txBody>
              <a:bodyPr wrap="none" lIns="0" tIns="0" rIns="0" bIns="0">
                <a:spAutoFit/>
              </a:bodyPr>
              <a:lstStyle/>
              <a:p>
                <a:pPr>
                  <a:defRPr/>
                </a:pPr>
                <a:r>
                  <a:rPr lang="en-US" sz="400">
                    <a:solidFill>
                      <a:srgbClr val="000000"/>
                    </a:solidFill>
                    <a:latin typeface="Times New Roman"/>
                    <a:cs typeface="Arial"/>
                  </a:rPr>
                  <a:t>-</a:t>
                </a:r>
                <a:endParaRPr lang="en-US">
                  <a:cs typeface="Arial"/>
                </a:endParaRPr>
              </a:p>
            </p:txBody>
          </p:sp>
          <p:sp>
            <p:nvSpPr>
              <p:cNvPr id="17454" name="Rectangle 140"/>
              <p:cNvSpPr>
                <a:spLocks noChangeArrowheads="1"/>
              </p:cNvSpPr>
              <p:nvPr/>
            </p:nvSpPr>
            <p:spPr bwMode="auto">
              <a:xfrm>
                <a:off x="2017" y="1843"/>
                <a:ext cx="17" cy="38"/>
              </a:xfrm>
              <a:prstGeom prst="rect">
                <a:avLst/>
              </a:prstGeom>
              <a:noFill/>
              <a:ln w="9525">
                <a:noFill/>
                <a:miter lim="800000"/>
                <a:headEnd/>
                <a:tailEnd/>
              </a:ln>
            </p:spPr>
            <p:txBody>
              <a:bodyPr wrap="none" lIns="0" tIns="0" rIns="0" bIns="0">
                <a:spAutoFit/>
              </a:bodyPr>
              <a:lstStyle/>
              <a:p>
                <a:pPr>
                  <a:defRPr/>
                </a:pPr>
                <a:r>
                  <a:rPr lang="en-US" sz="400">
                    <a:solidFill>
                      <a:srgbClr val="000000"/>
                    </a:solidFill>
                    <a:latin typeface="Times New Roman"/>
                    <a:cs typeface="Arial"/>
                  </a:rPr>
                  <a:t>+</a:t>
                </a:r>
                <a:endParaRPr lang="en-US">
                  <a:cs typeface="Arial"/>
                </a:endParaRPr>
              </a:p>
            </p:txBody>
          </p:sp>
          <p:sp>
            <p:nvSpPr>
              <p:cNvPr id="17455" name="Line 141"/>
              <p:cNvSpPr>
                <a:spLocks noChangeShapeType="1"/>
              </p:cNvSpPr>
              <p:nvPr/>
            </p:nvSpPr>
            <p:spPr bwMode="auto">
              <a:xfrm>
                <a:off x="1902" y="1876"/>
                <a:ext cx="85" cy="3"/>
              </a:xfrm>
              <a:prstGeom prst="line">
                <a:avLst/>
              </a:prstGeom>
              <a:noFill/>
              <a:ln w="4763" cap="rnd">
                <a:solidFill>
                  <a:srgbClr val="000000"/>
                </a:solidFill>
                <a:round/>
                <a:headEnd/>
                <a:tailEnd/>
              </a:ln>
            </p:spPr>
            <p:txBody>
              <a:bodyPr/>
              <a:lstStyle/>
              <a:p>
                <a:pPr>
                  <a:defRPr/>
                </a:pPr>
                <a:endParaRPr lang="en-US"/>
              </a:p>
            </p:txBody>
          </p:sp>
          <p:sp>
            <p:nvSpPr>
              <p:cNvPr id="17456" name="Freeform 142"/>
              <p:cNvSpPr/>
              <p:nvPr/>
            </p:nvSpPr>
            <p:spPr bwMode="auto">
              <a:xfrm>
                <a:off x="1524" y="1824"/>
                <a:ext cx="408" cy="49"/>
              </a:xfrm>
              <a:custGeom>
                <a:avLst/>
                <a:gdLst>
                  <a:gd name="T0" fmla="*/ 28 w 276"/>
                  <a:gd name="T1" fmla="*/ 87 h 31"/>
                  <a:gd name="T2" fmla="*/ 90 w 276"/>
                  <a:gd name="T3" fmla="*/ 82 h 31"/>
                  <a:gd name="T4" fmla="*/ 149 w 276"/>
                  <a:gd name="T5" fmla="*/ 52 h 31"/>
                  <a:gd name="T6" fmla="*/ 210 w 276"/>
                  <a:gd name="T7" fmla="*/ 107 h 31"/>
                  <a:gd name="T8" fmla="*/ 269 w 276"/>
                  <a:gd name="T9" fmla="*/ 107 h 31"/>
                  <a:gd name="T10" fmla="*/ 330 w 276"/>
                  <a:gd name="T11" fmla="*/ 87 h 31"/>
                  <a:gd name="T12" fmla="*/ 398 w 276"/>
                  <a:gd name="T13" fmla="*/ 107 h 31"/>
                  <a:gd name="T14" fmla="*/ 458 w 276"/>
                  <a:gd name="T15" fmla="*/ 82 h 31"/>
                  <a:gd name="T16" fmla="*/ 520 w 276"/>
                  <a:gd name="T17" fmla="*/ 52 h 31"/>
                  <a:gd name="T18" fmla="*/ 572 w 276"/>
                  <a:gd name="T19" fmla="*/ 33 h 31"/>
                  <a:gd name="T20" fmla="*/ 636 w 276"/>
                  <a:gd name="T21" fmla="*/ 107 h 31"/>
                  <a:gd name="T22" fmla="*/ 698 w 276"/>
                  <a:gd name="T23" fmla="*/ 130 h 31"/>
                  <a:gd name="T24" fmla="*/ 764 w 276"/>
                  <a:gd name="T25" fmla="*/ 82 h 31"/>
                  <a:gd name="T26" fmla="*/ 826 w 276"/>
                  <a:gd name="T27" fmla="*/ 87 h 31"/>
                  <a:gd name="T28" fmla="*/ 890 w 276"/>
                  <a:gd name="T29" fmla="*/ 185 h 31"/>
                  <a:gd name="T30" fmla="*/ 956 w 276"/>
                  <a:gd name="T31" fmla="*/ 205 h 31"/>
                  <a:gd name="T32" fmla="*/ 1001 w 276"/>
                  <a:gd name="T33" fmla="*/ 205 h 31"/>
                  <a:gd name="T34" fmla="*/ 1066 w 276"/>
                  <a:gd name="T35" fmla="*/ 169 h 31"/>
                  <a:gd name="T36" fmla="*/ 1129 w 276"/>
                  <a:gd name="T37" fmla="*/ 169 h 31"/>
                  <a:gd name="T38" fmla="*/ 1196 w 276"/>
                  <a:gd name="T39" fmla="*/ 205 h 31"/>
                  <a:gd name="T40" fmla="*/ 1251 w 276"/>
                  <a:gd name="T41" fmla="*/ 237 h 31"/>
                  <a:gd name="T42" fmla="*/ 1316 w 276"/>
                  <a:gd name="T43" fmla="*/ 267 h 31"/>
                  <a:gd name="T44" fmla="*/ 1376 w 276"/>
                  <a:gd name="T45" fmla="*/ 292 h 31"/>
                  <a:gd name="T46" fmla="*/ 1440 w 276"/>
                  <a:gd name="T47" fmla="*/ 292 h 31"/>
                  <a:gd name="T48" fmla="*/ 1489 w 276"/>
                  <a:gd name="T49" fmla="*/ 319 h 31"/>
                  <a:gd name="T50" fmla="*/ 1552 w 276"/>
                  <a:gd name="T51" fmla="*/ 345 h 31"/>
                  <a:gd name="T52" fmla="*/ 1619 w 276"/>
                  <a:gd name="T53" fmla="*/ 375 h 31"/>
                  <a:gd name="T54" fmla="*/ 1681 w 276"/>
                  <a:gd name="T55" fmla="*/ 422 h 31"/>
                  <a:gd name="T56" fmla="*/ 1744 w 276"/>
                  <a:gd name="T57" fmla="*/ 395 h 31"/>
                  <a:gd name="T58" fmla="*/ 1805 w 276"/>
                  <a:gd name="T59" fmla="*/ 395 h 31"/>
                  <a:gd name="T60" fmla="*/ 1870 w 276"/>
                  <a:gd name="T61" fmla="*/ 438 h 31"/>
                  <a:gd name="T62" fmla="*/ 1919 w 276"/>
                  <a:gd name="T63" fmla="*/ 455 h 31"/>
                  <a:gd name="T64" fmla="*/ 1979 w 276"/>
                  <a:gd name="T65" fmla="*/ 462 h 31"/>
                  <a:gd name="T66" fmla="*/ 2047 w 276"/>
                  <a:gd name="T67" fmla="*/ 482 h 31"/>
                  <a:gd name="T68" fmla="*/ 2109 w 276"/>
                  <a:gd name="T69" fmla="*/ 462 h 31"/>
                  <a:gd name="T70" fmla="*/ 2167 w 276"/>
                  <a:gd name="T71" fmla="*/ 482 h 31"/>
                  <a:gd name="T72" fmla="*/ 2229 w 276"/>
                  <a:gd name="T73" fmla="*/ 482 h 31"/>
                  <a:gd name="T74" fmla="*/ 2294 w 276"/>
                  <a:gd name="T75" fmla="*/ 438 h 31"/>
                  <a:gd name="T76" fmla="*/ 2358 w 276"/>
                  <a:gd name="T77" fmla="*/ 422 h 31"/>
                  <a:gd name="T78" fmla="*/ 2407 w 276"/>
                  <a:gd name="T79" fmla="*/ 455 h 31"/>
                  <a:gd name="T80" fmla="*/ 2467 w 276"/>
                  <a:gd name="T81" fmla="*/ 482 h 31"/>
                  <a:gd name="T82" fmla="*/ 2535 w 276"/>
                  <a:gd name="T83" fmla="*/ 408 h 31"/>
                  <a:gd name="T84" fmla="*/ 2599 w 276"/>
                  <a:gd name="T85" fmla="*/ 354 h 31"/>
                  <a:gd name="T86" fmla="*/ 2659 w 276"/>
                  <a:gd name="T87" fmla="*/ 277 h 31"/>
                  <a:gd name="T88" fmla="*/ 2727 w 276"/>
                  <a:gd name="T89" fmla="*/ 250 h 31"/>
                  <a:gd name="T90" fmla="*/ 2788 w 276"/>
                  <a:gd name="T91" fmla="*/ 267 h 31"/>
                  <a:gd name="T92" fmla="*/ 2852 w 276"/>
                  <a:gd name="T93" fmla="*/ 267 h 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31"/>
                  <a:gd name="T143" fmla="*/ 276 w 276"/>
                  <a:gd name="T144" fmla="*/ 31 h 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31" fill="norm" stroke="1" extrusionOk="0">
                    <a:moveTo>
                      <a:pt x="0" y="7"/>
                    </a:moveTo>
                    <a:lnTo>
                      <a:pt x="3" y="6"/>
                    </a:lnTo>
                    <a:lnTo>
                      <a:pt x="5" y="6"/>
                    </a:lnTo>
                    <a:lnTo>
                      <a:pt x="9" y="5"/>
                    </a:lnTo>
                    <a:lnTo>
                      <a:pt x="11" y="3"/>
                    </a:lnTo>
                    <a:lnTo>
                      <a:pt x="14" y="3"/>
                    </a:lnTo>
                    <a:lnTo>
                      <a:pt x="17" y="5"/>
                    </a:lnTo>
                    <a:lnTo>
                      <a:pt x="20" y="7"/>
                    </a:lnTo>
                    <a:lnTo>
                      <a:pt x="23" y="4"/>
                    </a:lnTo>
                    <a:lnTo>
                      <a:pt x="26" y="7"/>
                    </a:lnTo>
                    <a:lnTo>
                      <a:pt x="29" y="7"/>
                    </a:lnTo>
                    <a:lnTo>
                      <a:pt x="32" y="6"/>
                    </a:lnTo>
                    <a:lnTo>
                      <a:pt x="35" y="6"/>
                    </a:lnTo>
                    <a:lnTo>
                      <a:pt x="38" y="7"/>
                    </a:lnTo>
                    <a:lnTo>
                      <a:pt x="41" y="6"/>
                    </a:lnTo>
                    <a:lnTo>
                      <a:pt x="44" y="5"/>
                    </a:lnTo>
                    <a:lnTo>
                      <a:pt x="47" y="3"/>
                    </a:lnTo>
                    <a:lnTo>
                      <a:pt x="50" y="3"/>
                    </a:lnTo>
                    <a:lnTo>
                      <a:pt x="53" y="0"/>
                    </a:lnTo>
                    <a:lnTo>
                      <a:pt x="55" y="2"/>
                    </a:lnTo>
                    <a:lnTo>
                      <a:pt x="58" y="4"/>
                    </a:lnTo>
                    <a:lnTo>
                      <a:pt x="61" y="7"/>
                    </a:lnTo>
                    <a:lnTo>
                      <a:pt x="64" y="7"/>
                    </a:lnTo>
                    <a:lnTo>
                      <a:pt x="67" y="8"/>
                    </a:lnTo>
                    <a:lnTo>
                      <a:pt x="70" y="5"/>
                    </a:lnTo>
                    <a:lnTo>
                      <a:pt x="73" y="5"/>
                    </a:lnTo>
                    <a:lnTo>
                      <a:pt x="76" y="3"/>
                    </a:lnTo>
                    <a:lnTo>
                      <a:pt x="79" y="6"/>
                    </a:lnTo>
                    <a:lnTo>
                      <a:pt x="82" y="8"/>
                    </a:lnTo>
                    <a:lnTo>
                      <a:pt x="85" y="12"/>
                    </a:lnTo>
                    <a:lnTo>
                      <a:pt x="88" y="13"/>
                    </a:lnTo>
                    <a:lnTo>
                      <a:pt x="91" y="13"/>
                    </a:lnTo>
                    <a:lnTo>
                      <a:pt x="94" y="12"/>
                    </a:lnTo>
                    <a:lnTo>
                      <a:pt x="96" y="13"/>
                    </a:lnTo>
                    <a:lnTo>
                      <a:pt x="99" y="11"/>
                    </a:lnTo>
                    <a:lnTo>
                      <a:pt x="102" y="11"/>
                    </a:lnTo>
                    <a:lnTo>
                      <a:pt x="105" y="10"/>
                    </a:lnTo>
                    <a:lnTo>
                      <a:pt x="108" y="11"/>
                    </a:lnTo>
                    <a:lnTo>
                      <a:pt x="111" y="11"/>
                    </a:lnTo>
                    <a:lnTo>
                      <a:pt x="114" y="13"/>
                    </a:lnTo>
                    <a:lnTo>
                      <a:pt x="117" y="14"/>
                    </a:lnTo>
                    <a:lnTo>
                      <a:pt x="120" y="15"/>
                    </a:lnTo>
                    <a:lnTo>
                      <a:pt x="123" y="15"/>
                    </a:lnTo>
                    <a:lnTo>
                      <a:pt x="126" y="17"/>
                    </a:lnTo>
                    <a:lnTo>
                      <a:pt x="129" y="18"/>
                    </a:lnTo>
                    <a:lnTo>
                      <a:pt x="132" y="19"/>
                    </a:lnTo>
                    <a:lnTo>
                      <a:pt x="135" y="18"/>
                    </a:lnTo>
                    <a:lnTo>
                      <a:pt x="138" y="19"/>
                    </a:lnTo>
                    <a:lnTo>
                      <a:pt x="140" y="19"/>
                    </a:lnTo>
                    <a:lnTo>
                      <a:pt x="143" y="20"/>
                    </a:lnTo>
                    <a:lnTo>
                      <a:pt x="146" y="19"/>
                    </a:lnTo>
                    <a:lnTo>
                      <a:pt x="149" y="22"/>
                    </a:lnTo>
                    <a:lnTo>
                      <a:pt x="152" y="22"/>
                    </a:lnTo>
                    <a:lnTo>
                      <a:pt x="155" y="24"/>
                    </a:lnTo>
                    <a:lnTo>
                      <a:pt x="158" y="25"/>
                    </a:lnTo>
                    <a:lnTo>
                      <a:pt x="161" y="27"/>
                    </a:lnTo>
                    <a:lnTo>
                      <a:pt x="164" y="26"/>
                    </a:lnTo>
                    <a:lnTo>
                      <a:pt x="167" y="25"/>
                    </a:lnTo>
                    <a:lnTo>
                      <a:pt x="170" y="24"/>
                    </a:lnTo>
                    <a:lnTo>
                      <a:pt x="173" y="25"/>
                    </a:lnTo>
                    <a:lnTo>
                      <a:pt x="176" y="25"/>
                    </a:lnTo>
                    <a:lnTo>
                      <a:pt x="179" y="28"/>
                    </a:lnTo>
                    <a:lnTo>
                      <a:pt x="182" y="28"/>
                    </a:lnTo>
                    <a:lnTo>
                      <a:pt x="184" y="29"/>
                    </a:lnTo>
                    <a:lnTo>
                      <a:pt x="187" y="28"/>
                    </a:lnTo>
                    <a:lnTo>
                      <a:pt x="190" y="30"/>
                    </a:lnTo>
                    <a:lnTo>
                      <a:pt x="193" y="30"/>
                    </a:lnTo>
                    <a:lnTo>
                      <a:pt x="196" y="31"/>
                    </a:lnTo>
                    <a:lnTo>
                      <a:pt x="199" y="30"/>
                    </a:lnTo>
                    <a:lnTo>
                      <a:pt x="202" y="30"/>
                    </a:lnTo>
                    <a:lnTo>
                      <a:pt x="205" y="29"/>
                    </a:lnTo>
                    <a:lnTo>
                      <a:pt x="208" y="31"/>
                    </a:lnTo>
                    <a:lnTo>
                      <a:pt x="211" y="31"/>
                    </a:lnTo>
                    <a:lnTo>
                      <a:pt x="214" y="31"/>
                    </a:lnTo>
                    <a:lnTo>
                      <a:pt x="217" y="28"/>
                    </a:lnTo>
                    <a:lnTo>
                      <a:pt x="220" y="28"/>
                    </a:lnTo>
                    <a:lnTo>
                      <a:pt x="223" y="25"/>
                    </a:lnTo>
                    <a:lnTo>
                      <a:pt x="226" y="27"/>
                    </a:lnTo>
                    <a:lnTo>
                      <a:pt x="228" y="28"/>
                    </a:lnTo>
                    <a:lnTo>
                      <a:pt x="231" y="29"/>
                    </a:lnTo>
                    <a:lnTo>
                      <a:pt x="235" y="30"/>
                    </a:lnTo>
                    <a:lnTo>
                      <a:pt x="237" y="31"/>
                    </a:lnTo>
                    <a:lnTo>
                      <a:pt x="240" y="28"/>
                    </a:lnTo>
                    <a:lnTo>
                      <a:pt x="243" y="26"/>
                    </a:lnTo>
                    <a:lnTo>
                      <a:pt x="246" y="24"/>
                    </a:lnTo>
                    <a:lnTo>
                      <a:pt x="249" y="23"/>
                    </a:lnTo>
                    <a:lnTo>
                      <a:pt x="252" y="20"/>
                    </a:lnTo>
                    <a:lnTo>
                      <a:pt x="255" y="18"/>
                    </a:lnTo>
                    <a:lnTo>
                      <a:pt x="258" y="16"/>
                    </a:lnTo>
                    <a:lnTo>
                      <a:pt x="261" y="16"/>
                    </a:lnTo>
                    <a:lnTo>
                      <a:pt x="264" y="15"/>
                    </a:lnTo>
                    <a:lnTo>
                      <a:pt x="267" y="17"/>
                    </a:lnTo>
                    <a:lnTo>
                      <a:pt x="270" y="17"/>
                    </a:lnTo>
                    <a:lnTo>
                      <a:pt x="273" y="17"/>
                    </a:lnTo>
                    <a:lnTo>
                      <a:pt x="276" y="16"/>
                    </a:lnTo>
                  </a:path>
                </a:pathLst>
              </a:custGeom>
              <a:noFill/>
              <a:ln w="11113" cap="rnd">
                <a:solidFill>
                  <a:srgbClr val="000000"/>
                </a:solidFill>
                <a:prstDash val="solid"/>
                <a:round/>
                <a:headEnd/>
                <a:tailEnd/>
              </a:ln>
            </p:spPr>
            <p:txBody>
              <a:bodyPr/>
              <a:lstStyle/>
              <a:p>
                <a:pPr>
                  <a:defRPr/>
                </a:pPr>
                <a:endParaRPr lang="en-US"/>
              </a:p>
            </p:txBody>
          </p:sp>
          <p:sp>
            <p:nvSpPr>
              <p:cNvPr id="17457" name="Line 143"/>
              <p:cNvSpPr>
                <a:spLocks noChangeShapeType="1"/>
              </p:cNvSpPr>
              <p:nvPr/>
            </p:nvSpPr>
            <p:spPr bwMode="auto">
              <a:xfrm>
                <a:off x="751" y="2165"/>
                <a:ext cx="462" cy="1"/>
              </a:xfrm>
              <a:prstGeom prst="line">
                <a:avLst/>
              </a:prstGeom>
              <a:noFill/>
              <a:ln w="4763" cap="rnd">
                <a:solidFill>
                  <a:srgbClr val="000000"/>
                </a:solidFill>
                <a:round/>
                <a:headEnd/>
                <a:tailEnd/>
              </a:ln>
            </p:spPr>
            <p:txBody>
              <a:bodyPr/>
              <a:lstStyle/>
              <a:p>
                <a:pPr>
                  <a:defRPr/>
                </a:pPr>
                <a:endParaRPr lang="en-US"/>
              </a:p>
            </p:txBody>
          </p:sp>
          <p:sp>
            <p:nvSpPr>
              <p:cNvPr id="17458" name="Line 144"/>
              <p:cNvSpPr>
                <a:spLocks noChangeShapeType="1"/>
              </p:cNvSpPr>
              <p:nvPr/>
            </p:nvSpPr>
            <p:spPr bwMode="auto">
              <a:xfrm>
                <a:off x="800" y="2189"/>
                <a:ext cx="71" cy="1"/>
              </a:xfrm>
              <a:prstGeom prst="line">
                <a:avLst/>
              </a:prstGeom>
              <a:noFill/>
              <a:ln w="4763" cap="rnd">
                <a:solidFill>
                  <a:srgbClr val="000000"/>
                </a:solidFill>
                <a:round/>
                <a:headEnd/>
                <a:tailEnd/>
              </a:ln>
            </p:spPr>
            <p:txBody>
              <a:bodyPr/>
              <a:lstStyle/>
              <a:p>
                <a:pPr>
                  <a:defRPr/>
                </a:pPr>
                <a:endParaRPr lang="en-US"/>
              </a:p>
            </p:txBody>
          </p:sp>
          <p:sp>
            <p:nvSpPr>
              <p:cNvPr id="17459" name="Line 145"/>
              <p:cNvSpPr>
                <a:spLocks noChangeShapeType="1"/>
              </p:cNvSpPr>
              <p:nvPr/>
            </p:nvSpPr>
            <p:spPr bwMode="auto">
              <a:xfrm flipV="1">
                <a:off x="871" y="2144"/>
                <a:ext cx="3" cy="45"/>
              </a:xfrm>
              <a:prstGeom prst="line">
                <a:avLst/>
              </a:prstGeom>
              <a:noFill/>
              <a:ln w="4763" cap="rnd">
                <a:solidFill>
                  <a:srgbClr val="000000"/>
                </a:solidFill>
                <a:round/>
                <a:headEnd/>
                <a:tailEnd/>
              </a:ln>
            </p:spPr>
            <p:txBody>
              <a:bodyPr/>
              <a:lstStyle/>
              <a:p>
                <a:pPr>
                  <a:defRPr/>
                </a:pPr>
                <a:endParaRPr lang="en-US"/>
              </a:p>
            </p:txBody>
          </p:sp>
          <p:sp>
            <p:nvSpPr>
              <p:cNvPr id="17460" name="Line 146"/>
              <p:cNvSpPr>
                <a:spLocks noChangeShapeType="1"/>
              </p:cNvSpPr>
              <p:nvPr/>
            </p:nvSpPr>
            <p:spPr bwMode="auto">
              <a:xfrm flipH="1">
                <a:off x="800" y="2144"/>
                <a:ext cx="71" cy="1"/>
              </a:xfrm>
              <a:prstGeom prst="line">
                <a:avLst/>
              </a:prstGeom>
              <a:noFill/>
              <a:ln w="4763" cap="rnd">
                <a:solidFill>
                  <a:srgbClr val="000000"/>
                </a:solidFill>
                <a:round/>
                <a:headEnd/>
                <a:tailEnd/>
              </a:ln>
            </p:spPr>
            <p:txBody>
              <a:bodyPr/>
              <a:lstStyle/>
              <a:p>
                <a:pPr>
                  <a:defRPr/>
                </a:pPr>
                <a:endParaRPr lang="en-US"/>
              </a:p>
            </p:txBody>
          </p:sp>
          <p:sp>
            <p:nvSpPr>
              <p:cNvPr id="17461" name="Line 147"/>
              <p:cNvSpPr>
                <a:spLocks noChangeShapeType="1"/>
              </p:cNvSpPr>
              <p:nvPr/>
            </p:nvSpPr>
            <p:spPr bwMode="auto">
              <a:xfrm>
                <a:off x="800" y="2144"/>
                <a:ext cx="2" cy="45"/>
              </a:xfrm>
              <a:prstGeom prst="line">
                <a:avLst/>
              </a:prstGeom>
              <a:noFill/>
              <a:ln w="4763" cap="rnd">
                <a:solidFill>
                  <a:srgbClr val="000000"/>
                </a:solidFill>
                <a:round/>
                <a:headEnd/>
                <a:tailEnd/>
              </a:ln>
            </p:spPr>
            <p:txBody>
              <a:bodyPr/>
              <a:lstStyle/>
              <a:p>
                <a:pPr>
                  <a:defRPr/>
                </a:pPr>
                <a:endParaRPr lang="en-US"/>
              </a:p>
            </p:txBody>
          </p:sp>
          <p:sp>
            <p:nvSpPr>
              <p:cNvPr id="17462" name="Freeform 148"/>
              <p:cNvSpPr/>
              <p:nvPr/>
            </p:nvSpPr>
            <p:spPr bwMode="auto">
              <a:xfrm>
                <a:off x="751" y="2121"/>
                <a:ext cx="462" cy="50"/>
              </a:xfrm>
              <a:custGeom>
                <a:avLst/>
                <a:gdLst>
                  <a:gd name="T0" fmla="*/ 28 w 311"/>
                  <a:gd name="T1" fmla="*/ 311 h 33"/>
                  <a:gd name="T2" fmla="*/ 108 w 311"/>
                  <a:gd name="T3" fmla="*/ 326 h 33"/>
                  <a:gd name="T4" fmla="*/ 174 w 311"/>
                  <a:gd name="T5" fmla="*/ 356 h 33"/>
                  <a:gd name="T6" fmla="*/ 250 w 311"/>
                  <a:gd name="T7" fmla="*/ 376 h 33"/>
                  <a:gd name="T8" fmla="*/ 328 w 311"/>
                  <a:gd name="T9" fmla="*/ 358 h 33"/>
                  <a:gd name="T10" fmla="*/ 383 w 311"/>
                  <a:gd name="T11" fmla="*/ 356 h 33"/>
                  <a:gd name="T12" fmla="*/ 461 w 311"/>
                  <a:gd name="T13" fmla="*/ 338 h 33"/>
                  <a:gd name="T14" fmla="*/ 533 w 311"/>
                  <a:gd name="T15" fmla="*/ 326 h 33"/>
                  <a:gd name="T16" fmla="*/ 600 w 311"/>
                  <a:gd name="T17" fmla="*/ 306 h 33"/>
                  <a:gd name="T18" fmla="*/ 682 w 311"/>
                  <a:gd name="T19" fmla="*/ 264 h 33"/>
                  <a:gd name="T20" fmla="*/ 744 w 311"/>
                  <a:gd name="T21" fmla="*/ 277 h 33"/>
                  <a:gd name="T22" fmla="*/ 819 w 311"/>
                  <a:gd name="T23" fmla="*/ 326 h 33"/>
                  <a:gd name="T24" fmla="*/ 891 w 311"/>
                  <a:gd name="T25" fmla="*/ 356 h 33"/>
                  <a:gd name="T26" fmla="*/ 954 w 311"/>
                  <a:gd name="T27" fmla="*/ 338 h 33"/>
                  <a:gd name="T28" fmla="*/ 1032 w 311"/>
                  <a:gd name="T29" fmla="*/ 356 h 33"/>
                  <a:gd name="T30" fmla="*/ 1105 w 311"/>
                  <a:gd name="T31" fmla="*/ 356 h 33"/>
                  <a:gd name="T32" fmla="*/ 1174 w 311"/>
                  <a:gd name="T33" fmla="*/ 356 h 33"/>
                  <a:gd name="T34" fmla="*/ 1246 w 311"/>
                  <a:gd name="T35" fmla="*/ 376 h 33"/>
                  <a:gd name="T36" fmla="*/ 1310 w 311"/>
                  <a:gd name="T37" fmla="*/ 386 h 33"/>
                  <a:gd name="T38" fmla="*/ 1386 w 311"/>
                  <a:gd name="T39" fmla="*/ 356 h 33"/>
                  <a:gd name="T40" fmla="*/ 1463 w 311"/>
                  <a:gd name="T41" fmla="*/ 311 h 33"/>
                  <a:gd name="T42" fmla="*/ 1526 w 311"/>
                  <a:gd name="T43" fmla="*/ 289 h 33"/>
                  <a:gd name="T44" fmla="*/ 1595 w 311"/>
                  <a:gd name="T45" fmla="*/ 264 h 33"/>
                  <a:gd name="T46" fmla="*/ 1682 w 311"/>
                  <a:gd name="T47" fmla="*/ 235 h 33"/>
                  <a:gd name="T48" fmla="*/ 1744 w 311"/>
                  <a:gd name="T49" fmla="*/ 205 h 33"/>
                  <a:gd name="T50" fmla="*/ 1817 w 311"/>
                  <a:gd name="T51" fmla="*/ 168 h 33"/>
                  <a:gd name="T52" fmla="*/ 1890 w 311"/>
                  <a:gd name="T53" fmla="*/ 215 h 33"/>
                  <a:gd name="T54" fmla="*/ 1953 w 311"/>
                  <a:gd name="T55" fmla="*/ 264 h 33"/>
                  <a:gd name="T56" fmla="*/ 2031 w 311"/>
                  <a:gd name="T57" fmla="*/ 277 h 33"/>
                  <a:gd name="T58" fmla="*/ 2099 w 311"/>
                  <a:gd name="T59" fmla="*/ 255 h 33"/>
                  <a:gd name="T60" fmla="*/ 2173 w 311"/>
                  <a:gd name="T61" fmla="*/ 264 h 33"/>
                  <a:gd name="T62" fmla="*/ 2246 w 311"/>
                  <a:gd name="T63" fmla="*/ 264 h 33"/>
                  <a:gd name="T64" fmla="*/ 2309 w 311"/>
                  <a:gd name="T65" fmla="*/ 255 h 33"/>
                  <a:gd name="T66" fmla="*/ 2386 w 311"/>
                  <a:gd name="T67" fmla="*/ 236 h 33"/>
                  <a:gd name="T68" fmla="*/ 2459 w 311"/>
                  <a:gd name="T69" fmla="*/ 205 h 33"/>
                  <a:gd name="T70" fmla="*/ 2524 w 311"/>
                  <a:gd name="T71" fmla="*/ 168 h 33"/>
                  <a:gd name="T72" fmla="*/ 2597 w 311"/>
                  <a:gd name="T73" fmla="*/ 191 h 33"/>
                  <a:gd name="T74" fmla="*/ 2667 w 311"/>
                  <a:gd name="T75" fmla="*/ 215 h 33"/>
                  <a:gd name="T76" fmla="*/ 2741 w 311"/>
                  <a:gd name="T77" fmla="*/ 205 h 33"/>
                  <a:gd name="T78" fmla="*/ 2817 w 311"/>
                  <a:gd name="T79" fmla="*/ 168 h 33"/>
                  <a:gd name="T80" fmla="*/ 2877 w 311"/>
                  <a:gd name="T81" fmla="*/ 121 h 33"/>
                  <a:gd name="T82" fmla="*/ 2959 w 311"/>
                  <a:gd name="T83" fmla="*/ 111 h 33"/>
                  <a:gd name="T84" fmla="*/ 3017 w 311"/>
                  <a:gd name="T85" fmla="*/ 94 h 33"/>
                  <a:gd name="T86" fmla="*/ 3099 w 311"/>
                  <a:gd name="T87" fmla="*/ 73 h 33"/>
                  <a:gd name="T88" fmla="*/ 3172 w 311"/>
                  <a:gd name="T89" fmla="*/ 48 h 33"/>
                  <a:gd name="T90" fmla="*/ 3233 w 311"/>
                  <a:gd name="T91" fmla="*/ 48 h 33"/>
                  <a:gd name="T92" fmla="*/ 3310 w 311"/>
                  <a:gd name="T93" fmla="*/ 27 h 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33"/>
                  <a:gd name="T143" fmla="*/ 311 w 311"/>
                  <a:gd name="T144" fmla="*/ 33 h 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33" fill="norm" stroke="1" extrusionOk="0">
                    <a:moveTo>
                      <a:pt x="0" y="25"/>
                    </a:moveTo>
                    <a:lnTo>
                      <a:pt x="3" y="26"/>
                    </a:lnTo>
                    <a:lnTo>
                      <a:pt x="7" y="26"/>
                    </a:lnTo>
                    <a:lnTo>
                      <a:pt x="10" y="27"/>
                    </a:lnTo>
                    <a:lnTo>
                      <a:pt x="13" y="28"/>
                    </a:lnTo>
                    <a:lnTo>
                      <a:pt x="16" y="29"/>
                    </a:lnTo>
                    <a:lnTo>
                      <a:pt x="20" y="31"/>
                    </a:lnTo>
                    <a:lnTo>
                      <a:pt x="23" y="31"/>
                    </a:lnTo>
                    <a:lnTo>
                      <a:pt x="26" y="31"/>
                    </a:lnTo>
                    <a:lnTo>
                      <a:pt x="30" y="30"/>
                    </a:lnTo>
                    <a:lnTo>
                      <a:pt x="33" y="30"/>
                    </a:lnTo>
                    <a:lnTo>
                      <a:pt x="36" y="29"/>
                    </a:lnTo>
                    <a:lnTo>
                      <a:pt x="40" y="29"/>
                    </a:lnTo>
                    <a:lnTo>
                      <a:pt x="43" y="28"/>
                    </a:lnTo>
                    <a:lnTo>
                      <a:pt x="46" y="29"/>
                    </a:lnTo>
                    <a:lnTo>
                      <a:pt x="50" y="27"/>
                    </a:lnTo>
                    <a:lnTo>
                      <a:pt x="53" y="27"/>
                    </a:lnTo>
                    <a:lnTo>
                      <a:pt x="56" y="25"/>
                    </a:lnTo>
                    <a:lnTo>
                      <a:pt x="59" y="24"/>
                    </a:lnTo>
                    <a:lnTo>
                      <a:pt x="63" y="22"/>
                    </a:lnTo>
                    <a:lnTo>
                      <a:pt x="66" y="22"/>
                    </a:lnTo>
                    <a:lnTo>
                      <a:pt x="69" y="23"/>
                    </a:lnTo>
                    <a:lnTo>
                      <a:pt x="73" y="25"/>
                    </a:lnTo>
                    <a:lnTo>
                      <a:pt x="76" y="27"/>
                    </a:lnTo>
                    <a:lnTo>
                      <a:pt x="79" y="28"/>
                    </a:lnTo>
                    <a:lnTo>
                      <a:pt x="83" y="29"/>
                    </a:lnTo>
                    <a:lnTo>
                      <a:pt x="86" y="29"/>
                    </a:lnTo>
                    <a:lnTo>
                      <a:pt x="89" y="28"/>
                    </a:lnTo>
                    <a:lnTo>
                      <a:pt x="92" y="29"/>
                    </a:lnTo>
                    <a:lnTo>
                      <a:pt x="96" y="29"/>
                    </a:lnTo>
                    <a:lnTo>
                      <a:pt x="99" y="30"/>
                    </a:lnTo>
                    <a:lnTo>
                      <a:pt x="103" y="29"/>
                    </a:lnTo>
                    <a:lnTo>
                      <a:pt x="106" y="28"/>
                    </a:lnTo>
                    <a:lnTo>
                      <a:pt x="109" y="29"/>
                    </a:lnTo>
                    <a:lnTo>
                      <a:pt x="112" y="29"/>
                    </a:lnTo>
                    <a:lnTo>
                      <a:pt x="116" y="31"/>
                    </a:lnTo>
                    <a:lnTo>
                      <a:pt x="119" y="33"/>
                    </a:lnTo>
                    <a:lnTo>
                      <a:pt x="122" y="32"/>
                    </a:lnTo>
                    <a:lnTo>
                      <a:pt x="126" y="31"/>
                    </a:lnTo>
                    <a:lnTo>
                      <a:pt x="129" y="29"/>
                    </a:lnTo>
                    <a:lnTo>
                      <a:pt x="132" y="27"/>
                    </a:lnTo>
                    <a:lnTo>
                      <a:pt x="136" y="26"/>
                    </a:lnTo>
                    <a:lnTo>
                      <a:pt x="139" y="25"/>
                    </a:lnTo>
                    <a:lnTo>
                      <a:pt x="142" y="24"/>
                    </a:lnTo>
                    <a:lnTo>
                      <a:pt x="146" y="23"/>
                    </a:lnTo>
                    <a:lnTo>
                      <a:pt x="149" y="22"/>
                    </a:lnTo>
                    <a:lnTo>
                      <a:pt x="152" y="20"/>
                    </a:lnTo>
                    <a:lnTo>
                      <a:pt x="156" y="19"/>
                    </a:lnTo>
                    <a:lnTo>
                      <a:pt x="159" y="18"/>
                    </a:lnTo>
                    <a:lnTo>
                      <a:pt x="162" y="17"/>
                    </a:lnTo>
                    <a:lnTo>
                      <a:pt x="165" y="16"/>
                    </a:lnTo>
                    <a:lnTo>
                      <a:pt x="169" y="14"/>
                    </a:lnTo>
                    <a:lnTo>
                      <a:pt x="172" y="16"/>
                    </a:lnTo>
                    <a:lnTo>
                      <a:pt x="176" y="18"/>
                    </a:lnTo>
                    <a:lnTo>
                      <a:pt x="179" y="21"/>
                    </a:lnTo>
                    <a:lnTo>
                      <a:pt x="182" y="22"/>
                    </a:lnTo>
                    <a:lnTo>
                      <a:pt x="185" y="23"/>
                    </a:lnTo>
                    <a:lnTo>
                      <a:pt x="189" y="23"/>
                    </a:lnTo>
                    <a:lnTo>
                      <a:pt x="192" y="23"/>
                    </a:lnTo>
                    <a:lnTo>
                      <a:pt x="195" y="21"/>
                    </a:lnTo>
                    <a:lnTo>
                      <a:pt x="199" y="22"/>
                    </a:lnTo>
                    <a:lnTo>
                      <a:pt x="202" y="22"/>
                    </a:lnTo>
                    <a:lnTo>
                      <a:pt x="205" y="23"/>
                    </a:lnTo>
                    <a:lnTo>
                      <a:pt x="209" y="22"/>
                    </a:lnTo>
                    <a:lnTo>
                      <a:pt x="212" y="22"/>
                    </a:lnTo>
                    <a:lnTo>
                      <a:pt x="215" y="21"/>
                    </a:lnTo>
                    <a:lnTo>
                      <a:pt x="219" y="21"/>
                    </a:lnTo>
                    <a:lnTo>
                      <a:pt x="222" y="20"/>
                    </a:lnTo>
                    <a:lnTo>
                      <a:pt x="225" y="19"/>
                    </a:lnTo>
                    <a:lnTo>
                      <a:pt x="229" y="17"/>
                    </a:lnTo>
                    <a:lnTo>
                      <a:pt x="232" y="16"/>
                    </a:lnTo>
                    <a:lnTo>
                      <a:pt x="235" y="14"/>
                    </a:lnTo>
                    <a:lnTo>
                      <a:pt x="238" y="15"/>
                    </a:lnTo>
                    <a:lnTo>
                      <a:pt x="242" y="16"/>
                    </a:lnTo>
                    <a:lnTo>
                      <a:pt x="245" y="17"/>
                    </a:lnTo>
                    <a:lnTo>
                      <a:pt x="248" y="18"/>
                    </a:lnTo>
                    <a:lnTo>
                      <a:pt x="252" y="18"/>
                    </a:lnTo>
                    <a:lnTo>
                      <a:pt x="255" y="17"/>
                    </a:lnTo>
                    <a:lnTo>
                      <a:pt x="258" y="16"/>
                    </a:lnTo>
                    <a:lnTo>
                      <a:pt x="262" y="14"/>
                    </a:lnTo>
                    <a:lnTo>
                      <a:pt x="265" y="12"/>
                    </a:lnTo>
                    <a:lnTo>
                      <a:pt x="268" y="10"/>
                    </a:lnTo>
                    <a:lnTo>
                      <a:pt x="272" y="10"/>
                    </a:lnTo>
                    <a:lnTo>
                      <a:pt x="275" y="9"/>
                    </a:lnTo>
                    <a:lnTo>
                      <a:pt x="278" y="10"/>
                    </a:lnTo>
                    <a:lnTo>
                      <a:pt x="281" y="8"/>
                    </a:lnTo>
                    <a:lnTo>
                      <a:pt x="285" y="7"/>
                    </a:lnTo>
                    <a:lnTo>
                      <a:pt x="288" y="6"/>
                    </a:lnTo>
                    <a:lnTo>
                      <a:pt x="291" y="5"/>
                    </a:lnTo>
                    <a:lnTo>
                      <a:pt x="295" y="4"/>
                    </a:lnTo>
                    <a:lnTo>
                      <a:pt x="298" y="5"/>
                    </a:lnTo>
                    <a:lnTo>
                      <a:pt x="301" y="4"/>
                    </a:lnTo>
                    <a:lnTo>
                      <a:pt x="305" y="4"/>
                    </a:lnTo>
                    <a:lnTo>
                      <a:pt x="308" y="2"/>
                    </a:lnTo>
                    <a:lnTo>
                      <a:pt x="311" y="0"/>
                    </a:lnTo>
                  </a:path>
                </a:pathLst>
              </a:custGeom>
              <a:noFill/>
              <a:ln w="12700" cap="rnd" cmpd="sng">
                <a:solidFill>
                  <a:schemeClr val="tx1"/>
                </a:solidFill>
                <a:prstDash val="solid"/>
                <a:round/>
                <a:headEnd/>
                <a:tailEnd/>
              </a:ln>
            </p:spPr>
            <p:txBody>
              <a:bodyPr/>
              <a:lstStyle/>
              <a:p>
                <a:pPr>
                  <a:defRPr/>
                </a:pPr>
                <a:endParaRPr lang="en-US"/>
              </a:p>
            </p:txBody>
          </p:sp>
          <p:sp>
            <p:nvSpPr>
              <p:cNvPr id="17463" name="Line 149"/>
              <p:cNvSpPr>
                <a:spLocks noChangeShapeType="1"/>
              </p:cNvSpPr>
              <p:nvPr/>
            </p:nvSpPr>
            <p:spPr bwMode="auto">
              <a:xfrm>
                <a:off x="1389" y="2165"/>
                <a:ext cx="462" cy="1"/>
              </a:xfrm>
              <a:prstGeom prst="line">
                <a:avLst/>
              </a:prstGeom>
              <a:noFill/>
              <a:ln w="4763" cap="rnd">
                <a:solidFill>
                  <a:srgbClr val="000000"/>
                </a:solidFill>
                <a:round/>
                <a:headEnd/>
                <a:tailEnd/>
              </a:ln>
            </p:spPr>
            <p:txBody>
              <a:bodyPr/>
              <a:lstStyle/>
              <a:p>
                <a:pPr>
                  <a:defRPr/>
                </a:pPr>
                <a:endParaRPr lang="en-US"/>
              </a:p>
            </p:txBody>
          </p:sp>
          <p:sp>
            <p:nvSpPr>
              <p:cNvPr id="17464" name="Line 150"/>
              <p:cNvSpPr>
                <a:spLocks noChangeShapeType="1"/>
              </p:cNvSpPr>
              <p:nvPr/>
            </p:nvSpPr>
            <p:spPr bwMode="auto">
              <a:xfrm>
                <a:off x="1439" y="2189"/>
                <a:ext cx="70" cy="1"/>
              </a:xfrm>
              <a:prstGeom prst="line">
                <a:avLst/>
              </a:prstGeom>
              <a:noFill/>
              <a:ln w="4763" cap="rnd">
                <a:solidFill>
                  <a:srgbClr val="000000"/>
                </a:solidFill>
                <a:round/>
                <a:headEnd/>
                <a:tailEnd/>
              </a:ln>
            </p:spPr>
            <p:txBody>
              <a:bodyPr/>
              <a:lstStyle/>
              <a:p>
                <a:pPr>
                  <a:defRPr/>
                </a:pPr>
                <a:endParaRPr lang="en-US"/>
              </a:p>
            </p:txBody>
          </p:sp>
          <p:sp>
            <p:nvSpPr>
              <p:cNvPr id="17465" name="Line 151"/>
              <p:cNvSpPr>
                <a:spLocks noChangeShapeType="1"/>
              </p:cNvSpPr>
              <p:nvPr/>
            </p:nvSpPr>
            <p:spPr bwMode="auto">
              <a:xfrm flipV="1">
                <a:off x="1509" y="2144"/>
                <a:ext cx="1" cy="45"/>
              </a:xfrm>
              <a:prstGeom prst="line">
                <a:avLst/>
              </a:prstGeom>
              <a:noFill/>
              <a:ln w="4763" cap="rnd">
                <a:solidFill>
                  <a:srgbClr val="000000"/>
                </a:solidFill>
                <a:round/>
                <a:headEnd/>
                <a:tailEnd/>
              </a:ln>
            </p:spPr>
            <p:txBody>
              <a:bodyPr/>
              <a:lstStyle/>
              <a:p>
                <a:pPr>
                  <a:defRPr/>
                </a:pPr>
                <a:endParaRPr lang="en-US"/>
              </a:p>
            </p:txBody>
          </p:sp>
          <p:sp>
            <p:nvSpPr>
              <p:cNvPr id="17466" name="Line 152"/>
              <p:cNvSpPr>
                <a:spLocks noChangeShapeType="1"/>
              </p:cNvSpPr>
              <p:nvPr/>
            </p:nvSpPr>
            <p:spPr bwMode="auto">
              <a:xfrm flipH="1">
                <a:off x="1439" y="2144"/>
                <a:ext cx="70" cy="1"/>
              </a:xfrm>
              <a:prstGeom prst="line">
                <a:avLst/>
              </a:prstGeom>
              <a:noFill/>
              <a:ln w="4763" cap="rnd">
                <a:solidFill>
                  <a:srgbClr val="000000"/>
                </a:solidFill>
                <a:round/>
                <a:headEnd/>
                <a:tailEnd/>
              </a:ln>
            </p:spPr>
            <p:txBody>
              <a:bodyPr/>
              <a:lstStyle/>
              <a:p>
                <a:pPr>
                  <a:defRPr/>
                </a:pPr>
                <a:endParaRPr lang="en-US"/>
              </a:p>
            </p:txBody>
          </p:sp>
          <p:sp>
            <p:nvSpPr>
              <p:cNvPr id="17467" name="Line 153"/>
              <p:cNvSpPr>
                <a:spLocks noChangeShapeType="1"/>
              </p:cNvSpPr>
              <p:nvPr/>
            </p:nvSpPr>
            <p:spPr bwMode="auto">
              <a:xfrm>
                <a:off x="1439" y="2144"/>
                <a:ext cx="1" cy="45"/>
              </a:xfrm>
              <a:prstGeom prst="line">
                <a:avLst/>
              </a:prstGeom>
              <a:noFill/>
              <a:ln w="4763" cap="rnd">
                <a:solidFill>
                  <a:srgbClr val="000000"/>
                </a:solidFill>
                <a:round/>
                <a:headEnd/>
                <a:tailEnd/>
              </a:ln>
            </p:spPr>
            <p:txBody>
              <a:bodyPr/>
              <a:lstStyle/>
              <a:p>
                <a:pPr>
                  <a:defRPr/>
                </a:pPr>
                <a:endParaRPr lang="en-US"/>
              </a:p>
            </p:txBody>
          </p:sp>
          <p:sp>
            <p:nvSpPr>
              <p:cNvPr id="17468" name="Freeform 154"/>
              <p:cNvSpPr/>
              <p:nvPr/>
            </p:nvSpPr>
            <p:spPr bwMode="auto">
              <a:xfrm>
                <a:off x="1389" y="2121"/>
                <a:ext cx="462" cy="60"/>
              </a:xfrm>
              <a:custGeom>
                <a:avLst/>
                <a:gdLst>
                  <a:gd name="T0" fmla="*/ 28 w 312"/>
                  <a:gd name="T1" fmla="*/ 386 h 39"/>
                  <a:gd name="T2" fmla="*/ 108 w 312"/>
                  <a:gd name="T3" fmla="*/ 386 h 39"/>
                  <a:gd name="T4" fmla="*/ 178 w 312"/>
                  <a:gd name="T5" fmla="*/ 372 h 39"/>
                  <a:gd name="T6" fmla="*/ 241 w 312"/>
                  <a:gd name="T7" fmla="*/ 386 h 39"/>
                  <a:gd name="T8" fmla="*/ 311 w 312"/>
                  <a:gd name="T9" fmla="*/ 397 h 39"/>
                  <a:gd name="T10" fmla="*/ 391 w 312"/>
                  <a:gd name="T11" fmla="*/ 386 h 39"/>
                  <a:gd name="T12" fmla="*/ 458 w 312"/>
                  <a:gd name="T13" fmla="*/ 397 h 39"/>
                  <a:gd name="T14" fmla="*/ 529 w 312"/>
                  <a:gd name="T15" fmla="*/ 386 h 39"/>
                  <a:gd name="T16" fmla="*/ 589 w 312"/>
                  <a:gd name="T17" fmla="*/ 365 h 39"/>
                  <a:gd name="T18" fmla="*/ 662 w 312"/>
                  <a:gd name="T19" fmla="*/ 365 h 39"/>
                  <a:gd name="T20" fmla="*/ 742 w 312"/>
                  <a:gd name="T21" fmla="*/ 365 h 39"/>
                  <a:gd name="T22" fmla="*/ 811 w 312"/>
                  <a:gd name="T23" fmla="*/ 372 h 39"/>
                  <a:gd name="T24" fmla="*/ 872 w 312"/>
                  <a:gd name="T25" fmla="*/ 418 h 39"/>
                  <a:gd name="T26" fmla="*/ 948 w 312"/>
                  <a:gd name="T27" fmla="*/ 448 h 39"/>
                  <a:gd name="T28" fmla="*/ 1011 w 312"/>
                  <a:gd name="T29" fmla="*/ 438 h 39"/>
                  <a:gd name="T30" fmla="*/ 1091 w 312"/>
                  <a:gd name="T31" fmla="*/ 466 h 39"/>
                  <a:gd name="T32" fmla="*/ 1159 w 312"/>
                  <a:gd name="T33" fmla="*/ 515 h 39"/>
                  <a:gd name="T34" fmla="*/ 1228 w 312"/>
                  <a:gd name="T35" fmla="*/ 492 h 39"/>
                  <a:gd name="T36" fmla="*/ 1291 w 312"/>
                  <a:gd name="T37" fmla="*/ 448 h 39"/>
                  <a:gd name="T38" fmla="*/ 1377 w 312"/>
                  <a:gd name="T39" fmla="*/ 478 h 39"/>
                  <a:gd name="T40" fmla="*/ 1432 w 312"/>
                  <a:gd name="T41" fmla="*/ 448 h 39"/>
                  <a:gd name="T42" fmla="*/ 1510 w 312"/>
                  <a:gd name="T43" fmla="*/ 372 h 39"/>
                  <a:gd name="T44" fmla="*/ 1581 w 312"/>
                  <a:gd name="T45" fmla="*/ 320 h 39"/>
                  <a:gd name="T46" fmla="*/ 1642 w 312"/>
                  <a:gd name="T47" fmla="*/ 291 h 39"/>
                  <a:gd name="T48" fmla="*/ 1716 w 312"/>
                  <a:gd name="T49" fmla="*/ 225 h 39"/>
                  <a:gd name="T50" fmla="*/ 1792 w 312"/>
                  <a:gd name="T51" fmla="*/ 197 h 39"/>
                  <a:gd name="T52" fmla="*/ 1857 w 312"/>
                  <a:gd name="T53" fmla="*/ 197 h 39"/>
                  <a:gd name="T54" fmla="*/ 1929 w 312"/>
                  <a:gd name="T55" fmla="*/ 197 h 39"/>
                  <a:gd name="T56" fmla="*/ 1999 w 312"/>
                  <a:gd name="T57" fmla="*/ 189 h 39"/>
                  <a:gd name="T58" fmla="*/ 2061 w 312"/>
                  <a:gd name="T59" fmla="*/ 189 h 39"/>
                  <a:gd name="T60" fmla="*/ 2143 w 312"/>
                  <a:gd name="T61" fmla="*/ 225 h 39"/>
                  <a:gd name="T62" fmla="*/ 2202 w 312"/>
                  <a:gd name="T63" fmla="*/ 269 h 39"/>
                  <a:gd name="T64" fmla="*/ 2279 w 312"/>
                  <a:gd name="T65" fmla="*/ 303 h 39"/>
                  <a:gd name="T66" fmla="*/ 2350 w 312"/>
                  <a:gd name="T67" fmla="*/ 303 h 39"/>
                  <a:gd name="T68" fmla="*/ 2412 w 312"/>
                  <a:gd name="T69" fmla="*/ 272 h 39"/>
                  <a:gd name="T70" fmla="*/ 2486 w 312"/>
                  <a:gd name="T71" fmla="*/ 269 h 39"/>
                  <a:gd name="T72" fmla="*/ 2562 w 312"/>
                  <a:gd name="T73" fmla="*/ 225 h 39"/>
                  <a:gd name="T74" fmla="*/ 2627 w 312"/>
                  <a:gd name="T75" fmla="*/ 189 h 39"/>
                  <a:gd name="T76" fmla="*/ 2699 w 312"/>
                  <a:gd name="T77" fmla="*/ 157 h 39"/>
                  <a:gd name="T78" fmla="*/ 2769 w 312"/>
                  <a:gd name="T79" fmla="*/ 128 h 39"/>
                  <a:gd name="T80" fmla="*/ 2831 w 312"/>
                  <a:gd name="T81" fmla="*/ 128 h 39"/>
                  <a:gd name="T82" fmla="*/ 2911 w 312"/>
                  <a:gd name="T83" fmla="*/ 123 h 39"/>
                  <a:gd name="T84" fmla="*/ 2978 w 312"/>
                  <a:gd name="T85" fmla="*/ 102 h 39"/>
                  <a:gd name="T86" fmla="*/ 3047 w 312"/>
                  <a:gd name="T87" fmla="*/ 95 h 39"/>
                  <a:gd name="T88" fmla="*/ 3120 w 312"/>
                  <a:gd name="T89" fmla="*/ 43 h 39"/>
                  <a:gd name="T90" fmla="*/ 3182 w 312"/>
                  <a:gd name="T91" fmla="*/ 18 h 39"/>
                  <a:gd name="T92" fmla="*/ 3261 w 312"/>
                  <a:gd name="T93" fmla="*/ 18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39"/>
                  <a:gd name="T143" fmla="*/ 312 w 312"/>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39" fill="norm" stroke="1" extrusionOk="0">
                    <a:moveTo>
                      <a:pt x="0" y="29"/>
                    </a:moveTo>
                    <a:lnTo>
                      <a:pt x="3" y="29"/>
                    </a:lnTo>
                    <a:lnTo>
                      <a:pt x="7" y="30"/>
                    </a:lnTo>
                    <a:lnTo>
                      <a:pt x="10" y="29"/>
                    </a:lnTo>
                    <a:lnTo>
                      <a:pt x="13" y="28"/>
                    </a:lnTo>
                    <a:lnTo>
                      <a:pt x="17" y="28"/>
                    </a:lnTo>
                    <a:lnTo>
                      <a:pt x="20" y="28"/>
                    </a:lnTo>
                    <a:lnTo>
                      <a:pt x="23" y="29"/>
                    </a:lnTo>
                    <a:lnTo>
                      <a:pt x="27" y="30"/>
                    </a:lnTo>
                    <a:lnTo>
                      <a:pt x="30" y="30"/>
                    </a:lnTo>
                    <a:lnTo>
                      <a:pt x="33" y="29"/>
                    </a:lnTo>
                    <a:lnTo>
                      <a:pt x="37" y="29"/>
                    </a:lnTo>
                    <a:lnTo>
                      <a:pt x="40" y="30"/>
                    </a:lnTo>
                    <a:lnTo>
                      <a:pt x="43" y="30"/>
                    </a:lnTo>
                    <a:lnTo>
                      <a:pt x="47" y="30"/>
                    </a:lnTo>
                    <a:lnTo>
                      <a:pt x="50" y="29"/>
                    </a:lnTo>
                    <a:lnTo>
                      <a:pt x="53" y="27"/>
                    </a:lnTo>
                    <a:lnTo>
                      <a:pt x="56" y="27"/>
                    </a:lnTo>
                    <a:lnTo>
                      <a:pt x="60" y="27"/>
                    </a:lnTo>
                    <a:lnTo>
                      <a:pt x="63" y="27"/>
                    </a:lnTo>
                    <a:lnTo>
                      <a:pt x="67" y="27"/>
                    </a:lnTo>
                    <a:lnTo>
                      <a:pt x="70" y="27"/>
                    </a:lnTo>
                    <a:lnTo>
                      <a:pt x="73" y="26"/>
                    </a:lnTo>
                    <a:lnTo>
                      <a:pt x="77" y="28"/>
                    </a:lnTo>
                    <a:lnTo>
                      <a:pt x="80" y="29"/>
                    </a:lnTo>
                    <a:lnTo>
                      <a:pt x="83" y="32"/>
                    </a:lnTo>
                    <a:lnTo>
                      <a:pt x="86" y="33"/>
                    </a:lnTo>
                    <a:lnTo>
                      <a:pt x="90" y="34"/>
                    </a:lnTo>
                    <a:lnTo>
                      <a:pt x="93" y="33"/>
                    </a:lnTo>
                    <a:lnTo>
                      <a:pt x="96" y="33"/>
                    </a:lnTo>
                    <a:lnTo>
                      <a:pt x="100" y="33"/>
                    </a:lnTo>
                    <a:lnTo>
                      <a:pt x="103" y="35"/>
                    </a:lnTo>
                    <a:lnTo>
                      <a:pt x="106" y="37"/>
                    </a:lnTo>
                    <a:lnTo>
                      <a:pt x="110" y="39"/>
                    </a:lnTo>
                    <a:lnTo>
                      <a:pt x="113" y="39"/>
                    </a:lnTo>
                    <a:lnTo>
                      <a:pt x="116" y="37"/>
                    </a:lnTo>
                    <a:lnTo>
                      <a:pt x="120" y="35"/>
                    </a:lnTo>
                    <a:lnTo>
                      <a:pt x="123" y="34"/>
                    </a:lnTo>
                    <a:lnTo>
                      <a:pt x="126" y="35"/>
                    </a:lnTo>
                    <a:lnTo>
                      <a:pt x="130" y="36"/>
                    </a:lnTo>
                    <a:lnTo>
                      <a:pt x="133" y="35"/>
                    </a:lnTo>
                    <a:lnTo>
                      <a:pt x="136" y="34"/>
                    </a:lnTo>
                    <a:lnTo>
                      <a:pt x="140" y="31"/>
                    </a:lnTo>
                    <a:lnTo>
                      <a:pt x="143" y="28"/>
                    </a:lnTo>
                    <a:lnTo>
                      <a:pt x="146" y="25"/>
                    </a:lnTo>
                    <a:lnTo>
                      <a:pt x="150" y="24"/>
                    </a:lnTo>
                    <a:lnTo>
                      <a:pt x="153" y="23"/>
                    </a:lnTo>
                    <a:lnTo>
                      <a:pt x="156" y="22"/>
                    </a:lnTo>
                    <a:lnTo>
                      <a:pt x="159" y="20"/>
                    </a:lnTo>
                    <a:lnTo>
                      <a:pt x="163" y="17"/>
                    </a:lnTo>
                    <a:lnTo>
                      <a:pt x="166" y="16"/>
                    </a:lnTo>
                    <a:lnTo>
                      <a:pt x="170" y="15"/>
                    </a:lnTo>
                    <a:lnTo>
                      <a:pt x="173" y="15"/>
                    </a:lnTo>
                    <a:lnTo>
                      <a:pt x="176" y="15"/>
                    </a:lnTo>
                    <a:lnTo>
                      <a:pt x="179" y="16"/>
                    </a:lnTo>
                    <a:lnTo>
                      <a:pt x="183" y="15"/>
                    </a:lnTo>
                    <a:lnTo>
                      <a:pt x="186" y="14"/>
                    </a:lnTo>
                    <a:lnTo>
                      <a:pt x="190" y="14"/>
                    </a:lnTo>
                    <a:lnTo>
                      <a:pt x="193" y="14"/>
                    </a:lnTo>
                    <a:lnTo>
                      <a:pt x="196" y="14"/>
                    </a:lnTo>
                    <a:lnTo>
                      <a:pt x="199" y="15"/>
                    </a:lnTo>
                    <a:lnTo>
                      <a:pt x="203" y="17"/>
                    </a:lnTo>
                    <a:lnTo>
                      <a:pt x="206" y="18"/>
                    </a:lnTo>
                    <a:lnTo>
                      <a:pt x="209" y="20"/>
                    </a:lnTo>
                    <a:lnTo>
                      <a:pt x="213" y="21"/>
                    </a:lnTo>
                    <a:lnTo>
                      <a:pt x="216" y="23"/>
                    </a:lnTo>
                    <a:lnTo>
                      <a:pt x="219" y="23"/>
                    </a:lnTo>
                    <a:lnTo>
                      <a:pt x="223" y="23"/>
                    </a:lnTo>
                    <a:lnTo>
                      <a:pt x="226" y="22"/>
                    </a:lnTo>
                    <a:lnTo>
                      <a:pt x="229" y="21"/>
                    </a:lnTo>
                    <a:lnTo>
                      <a:pt x="233" y="21"/>
                    </a:lnTo>
                    <a:lnTo>
                      <a:pt x="236" y="20"/>
                    </a:lnTo>
                    <a:lnTo>
                      <a:pt x="239" y="19"/>
                    </a:lnTo>
                    <a:lnTo>
                      <a:pt x="243" y="17"/>
                    </a:lnTo>
                    <a:lnTo>
                      <a:pt x="246" y="15"/>
                    </a:lnTo>
                    <a:lnTo>
                      <a:pt x="249" y="14"/>
                    </a:lnTo>
                    <a:lnTo>
                      <a:pt x="253" y="13"/>
                    </a:lnTo>
                    <a:lnTo>
                      <a:pt x="256" y="12"/>
                    </a:lnTo>
                    <a:lnTo>
                      <a:pt x="259" y="11"/>
                    </a:lnTo>
                    <a:lnTo>
                      <a:pt x="263" y="10"/>
                    </a:lnTo>
                    <a:lnTo>
                      <a:pt x="266" y="11"/>
                    </a:lnTo>
                    <a:lnTo>
                      <a:pt x="269" y="10"/>
                    </a:lnTo>
                    <a:lnTo>
                      <a:pt x="272" y="9"/>
                    </a:lnTo>
                    <a:lnTo>
                      <a:pt x="276" y="9"/>
                    </a:lnTo>
                    <a:lnTo>
                      <a:pt x="279" y="9"/>
                    </a:lnTo>
                    <a:lnTo>
                      <a:pt x="282" y="8"/>
                    </a:lnTo>
                    <a:lnTo>
                      <a:pt x="286" y="8"/>
                    </a:lnTo>
                    <a:lnTo>
                      <a:pt x="289" y="7"/>
                    </a:lnTo>
                    <a:lnTo>
                      <a:pt x="293" y="5"/>
                    </a:lnTo>
                    <a:lnTo>
                      <a:pt x="296" y="3"/>
                    </a:lnTo>
                    <a:lnTo>
                      <a:pt x="299" y="2"/>
                    </a:lnTo>
                    <a:lnTo>
                      <a:pt x="302" y="1"/>
                    </a:lnTo>
                    <a:lnTo>
                      <a:pt x="306" y="0"/>
                    </a:lnTo>
                    <a:lnTo>
                      <a:pt x="309" y="1"/>
                    </a:lnTo>
                    <a:lnTo>
                      <a:pt x="312" y="1"/>
                    </a:lnTo>
                  </a:path>
                </a:pathLst>
              </a:custGeom>
              <a:noFill/>
              <a:ln w="12700" cap="rnd" cmpd="sng">
                <a:solidFill>
                  <a:schemeClr val="tx1"/>
                </a:solidFill>
                <a:prstDash val="solid"/>
                <a:round/>
                <a:headEnd/>
                <a:tailEnd/>
              </a:ln>
            </p:spPr>
            <p:txBody>
              <a:bodyPr/>
              <a:lstStyle/>
              <a:p>
                <a:pPr>
                  <a:defRPr/>
                </a:pPr>
                <a:endParaRPr lang="en-US"/>
              </a:p>
            </p:txBody>
          </p:sp>
          <p:sp>
            <p:nvSpPr>
              <p:cNvPr id="17469" name="Line 155"/>
              <p:cNvSpPr>
                <a:spLocks noChangeShapeType="1"/>
              </p:cNvSpPr>
              <p:nvPr/>
            </p:nvSpPr>
            <p:spPr bwMode="auto">
              <a:xfrm>
                <a:off x="697" y="2534"/>
                <a:ext cx="462" cy="1"/>
              </a:xfrm>
              <a:prstGeom prst="line">
                <a:avLst/>
              </a:prstGeom>
              <a:noFill/>
              <a:ln w="4763" cap="rnd">
                <a:solidFill>
                  <a:srgbClr val="000000"/>
                </a:solidFill>
                <a:round/>
                <a:headEnd/>
                <a:tailEnd/>
              </a:ln>
            </p:spPr>
            <p:txBody>
              <a:bodyPr/>
              <a:lstStyle/>
              <a:p>
                <a:pPr>
                  <a:defRPr/>
                </a:pPr>
                <a:endParaRPr lang="en-US"/>
              </a:p>
            </p:txBody>
          </p:sp>
          <p:sp>
            <p:nvSpPr>
              <p:cNvPr id="17470" name="Line 156"/>
              <p:cNvSpPr>
                <a:spLocks noChangeShapeType="1"/>
              </p:cNvSpPr>
              <p:nvPr/>
            </p:nvSpPr>
            <p:spPr bwMode="auto">
              <a:xfrm>
                <a:off x="746" y="2555"/>
                <a:ext cx="73" cy="2"/>
              </a:xfrm>
              <a:prstGeom prst="line">
                <a:avLst/>
              </a:prstGeom>
              <a:noFill/>
              <a:ln w="4763" cap="rnd">
                <a:solidFill>
                  <a:srgbClr val="000000"/>
                </a:solidFill>
                <a:round/>
                <a:headEnd/>
                <a:tailEnd/>
              </a:ln>
            </p:spPr>
            <p:txBody>
              <a:bodyPr/>
              <a:lstStyle/>
              <a:p>
                <a:pPr>
                  <a:defRPr/>
                </a:pPr>
                <a:endParaRPr lang="en-US"/>
              </a:p>
            </p:txBody>
          </p:sp>
          <p:sp>
            <p:nvSpPr>
              <p:cNvPr id="17471" name="Line 157"/>
              <p:cNvSpPr>
                <a:spLocks noChangeShapeType="1"/>
              </p:cNvSpPr>
              <p:nvPr/>
            </p:nvSpPr>
            <p:spPr bwMode="auto">
              <a:xfrm flipV="1">
                <a:off x="819" y="2511"/>
                <a:ext cx="1" cy="45"/>
              </a:xfrm>
              <a:prstGeom prst="line">
                <a:avLst/>
              </a:prstGeom>
              <a:noFill/>
              <a:ln w="4763" cap="rnd">
                <a:solidFill>
                  <a:srgbClr val="000000"/>
                </a:solidFill>
                <a:round/>
                <a:headEnd/>
                <a:tailEnd/>
              </a:ln>
            </p:spPr>
            <p:txBody>
              <a:bodyPr/>
              <a:lstStyle/>
              <a:p>
                <a:pPr>
                  <a:defRPr/>
                </a:pPr>
                <a:endParaRPr lang="en-US"/>
              </a:p>
            </p:txBody>
          </p:sp>
          <p:sp>
            <p:nvSpPr>
              <p:cNvPr id="17472" name="Line 158"/>
              <p:cNvSpPr>
                <a:spLocks noChangeShapeType="1"/>
              </p:cNvSpPr>
              <p:nvPr/>
            </p:nvSpPr>
            <p:spPr bwMode="auto">
              <a:xfrm flipH="1">
                <a:off x="746" y="2511"/>
                <a:ext cx="73" cy="2"/>
              </a:xfrm>
              <a:prstGeom prst="line">
                <a:avLst/>
              </a:prstGeom>
              <a:noFill/>
              <a:ln w="4763" cap="rnd">
                <a:solidFill>
                  <a:srgbClr val="000000"/>
                </a:solidFill>
                <a:round/>
                <a:headEnd/>
                <a:tailEnd/>
              </a:ln>
            </p:spPr>
            <p:txBody>
              <a:bodyPr/>
              <a:lstStyle/>
              <a:p>
                <a:pPr>
                  <a:defRPr/>
                </a:pPr>
                <a:endParaRPr lang="en-US"/>
              </a:p>
            </p:txBody>
          </p:sp>
          <p:sp>
            <p:nvSpPr>
              <p:cNvPr id="17473" name="Line 159"/>
              <p:cNvSpPr>
                <a:spLocks noChangeShapeType="1"/>
              </p:cNvSpPr>
              <p:nvPr/>
            </p:nvSpPr>
            <p:spPr bwMode="auto">
              <a:xfrm>
                <a:off x="746" y="2511"/>
                <a:ext cx="2" cy="45"/>
              </a:xfrm>
              <a:prstGeom prst="line">
                <a:avLst/>
              </a:prstGeom>
              <a:noFill/>
              <a:ln w="4763" cap="rnd">
                <a:solidFill>
                  <a:srgbClr val="000000"/>
                </a:solidFill>
                <a:round/>
                <a:headEnd/>
                <a:tailEnd/>
              </a:ln>
            </p:spPr>
            <p:txBody>
              <a:bodyPr/>
              <a:lstStyle/>
              <a:p>
                <a:pPr>
                  <a:defRPr/>
                </a:pPr>
                <a:endParaRPr lang="en-US"/>
              </a:p>
            </p:txBody>
          </p:sp>
          <p:sp>
            <p:nvSpPr>
              <p:cNvPr id="17474" name="Rectangle 160"/>
              <p:cNvSpPr>
                <a:spLocks noChangeArrowheads="1"/>
              </p:cNvSpPr>
              <p:nvPr/>
            </p:nvSpPr>
            <p:spPr bwMode="auto">
              <a:xfrm>
                <a:off x="876" y="2409"/>
                <a:ext cx="92" cy="86"/>
              </a:xfrm>
              <a:prstGeom prst="rect">
                <a:avLst/>
              </a:prstGeom>
              <a:noFill/>
              <a:ln w="9525">
                <a:noFill/>
                <a:miter lim="800000"/>
                <a:headEnd/>
                <a:tailEnd/>
              </a:ln>
            </p:spPr>
            <p:txBody>
              <a:bodyPr wrap="none" lIns="0" tIns="0" rIns="0" bIns="0">
                <a:spAutoFit/>
              </a:bodyPr>
              <a:lstStyle/>
              <a:p>
                <a:pPr>
                  <a:defRPr/>
                </a:pPr>
                <a:r>
                  <a:rPr lang="en-US" sz="900" b="1">
                    <a:solidFill>
                      <a:srgbClr val="000000"/>
                    </a:solidFill>
                    <a:cs typeface="Arial"/>
                  </a:rPr>
                  <a:t>C3</a:t>
                </a:r>
                <a:endParaRPr lang="en-US" sz="900" b="1">
                  <a:cs typeface="Arial"/>
                </a:endParaRPr>
              </a:p>
            </p:txBody>
          </p:sp>
          <p:sp>
            <p:nvSpPr>
              <p:cNvPr id="17475" name="Freeform 161"/>
              <p:cNvSpPr/>
              <p:nvPr/>
            </p:nvSpPr>
            <p:spPr bwMode="auto">
              <a:xfrm>
                <a:off x="697" y="2505"/>
                <a:ext cx="462" cy="61"/>
              </a:xfrm>
              <a:custGeom>
                <a:avLst/>
                <a:gdLst>
                  <a:gd name="T0" fmla="*/ 41 w 312"/>
                  <a:gd name="T1" fmla="*/ 189 h 40"/>
                  <a:gd name="T2" fmla="*/ 108 w 312"/>
                  <a:gd name="T3" fmla="*/ 198 h 40"/>
                  <a:gd name="T4" fmla="*/ 178 w 312"/>
                  <a:gd name="T5" fmla="*/ 238 h 40"/>
                  <a:gd name="T6" fmla="*/ 241 w 312"/>
                  <a:gd name="T7" fmla="*/ 249 h 40"/>
                  <a:gd name="T8" fmla="*/ 311 w 312"/>
                  <a:gd name="T9" fmla="*/ 249 h 40"/>
                  <a:gd name="T10" fmla="*/ 391 w 312"/>
                  <a:gd name="T11" fmla="*/ 249 h 40"/>
                  <a:gd name="T12" fmla="*/ 458 w 312"/>
                  <a:gd name="T13" fmla="*/ 238 h 40"/>
                  <a:gd name="T14" fmla="*/ 529 w 312"/>
                  <a:gd name="T15" fmla="*/ 238 h 40"/>
                  <a:gd name="T16" fmla="*/ 597 w 312"/>
                  <a:gd name="T17" fmla="*/ 238 h 40"/>
                  <a:gd name="T18" fmla="*/ 662 w 312"/>
                  <a:gd name="T19" fmla="*/ 189 h 40"/>
                  <a:gd name="T20" fmla="*/ 742 w 312"/>
                  <a:gd name="T21" fmla="*/ 249 h 40"/>
                  <a:gd name="T22" fmla="*/ 811 w 312"/>
                  <a:gd name="T23" fmla="*/ 279 h 40"/>
                  <a:gd name="T24" fmla="*/ 872 w 312"/>
                  <a:gd name="T25" fmla="*/ 288 h 40"/>
                  <a:gd name="T26" fmla="*/ 948 w 312"/>
                  <a:gd name="T27" fmla="*/ 279 h 40"/>
                  <a:gd name="T28" fmla="*/ 1011 w 312"/>
                  <a:gd name="T29" fmla="*/ 311 h 40"/>
                  <a:gd name="T30" fmla="*/ 1091 w 312"/>
                  <a:gd name="T31" fmla="*/ 358 h 40"/>
                  <a:gd name="T32" fmla="*/ 1159 w 312"/>
                  <a:gd name="T33" fmla="*/ 380 h 40"/>
                  <a:gd name="T34" fmla="*/ 1228 w 312"/>
                  <a:gd name="T35" fmla="*/ 453 h 40"/>
                  <a:gd name="T36" fmla="*/ 1291 w 312"/>
                  <a:gd name="T37" fmla="*/ 486 h 40"/>
                  <a:gd name="T38" fmla="*/ 1359 w 312"/>
                  <a:gd name="T39" fmla="*/ 474 h 40"/>
                  <a:gd name="T40" fmla="*/ 1432 w 312"/>
                  <a:gd name="T41" fmla="*/ 461 h 40"/>
                  <a:gd name="T42" fmla="*/ 1510 w 312"/>
                  <a:gd name="T43" fmla="*/ 474 h 40"/>
                  <a:gd name="T44" fmla="*/ 1573 w 312"/>
                  <a:gd name="T45" fmla="*/ 474 h 40"/>
                  <a:gd name="T46" fmla="*/ 1642 w 312"/>
                  <a:gd name="T47" fmla="*/ 439 h 40"/>
                  <a:gd name="T48" fmla="*/ 1716 w 312"/>
                  <a:gd name="T49" fmla="*/ 439 h 40"/>
                  <a:gd name="T50" fmla="*/ 1778 w 312"/>
                  <a:gd name="T51" fmla="*/ 425 h 40"/>
                  <a:gd name="T52" fmla="*/ 1857 w 312"/>
                  <a:gd name="T53" fmla="*/ 453 h 40"/>
                  <a:gd name="T54" fmla="*/ 1912 w 312"/>
                  <a:gd name="T55" fmla="*/ 461 h 40"/>
                  <a:gd name="T56" fmla="*/ 1998 w 312"/>
                  <a:gd name="T57" fmla="*/ 439 h 40"/>
                  <a:gd name="T58" fmla="*/ 2061 w 312"/>
                  <a:gd name="T59" fmla="*/ 425 h 40"/>
                  <a:gd name="T60" fmla="*/ 2129 w 312"/>
                  <a:gd name="T61" fmla="*/ 425 h 40"/>
                  <a:gd name="T62" fmla="*/ 2202 w 312"/>
                  <a:gd name="T63" fmla="*/ 412 h 40"/>
                  <a:gd name="T64" fmla="*/ 2279 w 312"/>
                  <a:gd name="T65" fmla="*/ 380 h 40"/>
                  <a:gd name="T66" fmla="*/ 2341 w 312"/>
                  <a:gd name="T67" fmla="*/ 358 h 40"/>
                  <a:gd name="T68" fmla="*/ 2412 w 312"/>
                  <a:gd name="T69" fmla="*/ 331 h 40"/>
                  <a:gd name="T70" fmla="*/ 2477 w 312"/>
                  <a:gd name="T71" fmla="*/ 302 h 40"/>
                  <a:gd name="T72" fmla="*/ 2548 w 312"/>
                  <a:gd name="T73" fmla="*/ 288 h 40"/>
                  <a:gd name="T74" fmla="*/ 2627 w 312"/>
                  <a:gd name="T75" fmla="*/ 288 h 40"/>
                  <a:gd name="T76" fmla="*/ 2692 w 312"/>
                  <a:gd name="T77" fmla="*/ 249 h 40"/>
                  <a:gd name="T78" fmla="*/ 2763 w 312"/>
                  <a:gd name="T79" fmla="*/ 189 h 40"/>
                  <a:gd name="T80" fmla="*/ 2831 w 312"/>
                  <a:gd name="T81" fmla="*/ 146 h 40"/>
                  <a:gd name="T82" fmla="*/ 2899 w 312"/>
                  <a:gd name="T83" fmla="*/ 163 h 40"/>
                  <a:gd name="T84" fmla="*/ 2978 w 312"/>
                  <a:gd name="T85" fmla="*/ 142 h 40"/>
                  <a:gd name="T86" fmla="*/ 3047 w 312"/>
                  <a:gd name="T87" fmla="*/ 96 h 40"/>
                  <a:gd name="T88" fmla="*/ 3111 w 312"/>
                  <a:gd name="T89" fmla="*/ 63 h 40"/>
                  <a:gd name="T90" fmla="*/ 3182 w 312"/>
                  <a:gd name="T91" fmla="*/ 41 h 40"/>
                  <a:gd name="T92" fmla="*/ 3247 w 312"/>
                  <a:gd name="T93" fmla="*/ 18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40"/>
                  <a:gd name="T143" fmla="*/ 312 w 312"/>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40" fill="norm" stroke="1" extrusionOk="0">
                    <a:moveTo>
                      <a:pt x="0" y="15"/>
                    </a:moveTo>
                    <a:lnTo>
                      <a:pt x="4" y="15"/>
                    </a:lnTo>
                    <a:lnTo>
                      <a:pt x="7" y="16"/>
                    </a:lnTo>
                    <a:lnTo>
                      <a:pt x="10" y="16"/>
                    </a:lnTo>
                    <a:lnTo>
                      <a:pt x="14" y="18"/>
                    </a:lnTo>
                    <a:lnTo>
                      <a:pt x="17" y="19"/>
                    </a:lnTo>
                    <a:lnTo>
                      <a:pt x="20" y="21"/>
                    </a:lnTo>
                    <a:lnTo>
                      <a:pt x="23" y="20"/>
                    </a:lnTo>
                    <a:lnTo>
                      <a:pt x="27" y="22"/>
                    </a:lnTo>
                    <a:lnTo>
                      <a:pt x="30" y="20"/>
                    </a:lnTo>
                    <a:lnTo>
                      <a:pt x="33" y="20"/>
                    </a:lnTo>
                    <a:lnTo>
                      <a:pt x="37" y="20"/>
                    </a:lnTo>
                    <a:lnTo>
                      <a:pt x="40" y="19"/>
                    </a:lnTo>
                    <a:lnTo>
                      <a:pt x="43" y="19"/>
                    </a:lnTo>
                    <a:lnTo>
                      <a:pt x="47" y="20"/>
                    </a:lnTo>
                    <a:lnTo>
                      <a:pt x="50" y="19"/>
                    </a:lnTo>
                    <a:lnTo>
                      <a:pt x="53" y="19"/>
                    </a:lnTo>
                    <a:lnTo>
                      <a:pt x="57" y="19"/>
                    </a:lnTo>
                    <a:lnTo>
                      <a:pt x="60" y="19"/>
                    </a:lnTo>
                    <a:lnTo>
                      <a:pt x="63" y="15"/>
                    </a:lnTo>
                    <a:lnTo>
                      <a:pt x="66" y="18"/>
                    </a:lnTo>
                    <a:lnTo>
                      <a:pt x="70" y="20"/>
                    </a:lnTo>
                    <a:lnTo>
                      <a:pt x="73" y="22"/>
                    </a:lnTo>
                    <a:lnTo>
                      <a:pt x="77" y="22"/>
                    </a:lnTo>
                    <a:lnTo>
                      <a:pt x="80" y="25"/>
                    </a:lnTo>
                    <a:lnTo>
                      <a:pt x="83" y="23"/>
                    </a:lnTo>
                    <a:lnTo>
                      <a:pt x="86" y="23"/>
                    </a:lnTo>
                    <a:lnTo>
                      <a:pt x="90" y="22"/>
                    </a:lnTo>
                    <a:lnTo>
                      <a:pt x="93" y="25"/>
                    </a:lnTo>
                    <a:lnTo>
                      <a:pt x="96" y="25"/>
                    </a:lnTo>
                    <a:lnTo>
                      <a:pt x="100" y="28"/>
                    </a:lnTo>
                    <a:lnTo>
                      <a:pt x="103" y="28"/>
                    </a:lnTo>
                    <a:lnTo>
                      <a:pt x="106" y="31"/>
                    </a:lnTo>
                    <a:lnTo>
                      <a:pt x="110" y="30"/>
                    </a:lnTo>
                    <a:lnTo>
                      <a:pt x="113" y="36"/>
                    </a:lnTo>
                    <a:lnTo>
                      <a:pt x="116" y="36"/>
                    </a:lnTo>
                    <a:lnTo>
                      <a:pt x="120" y="40"/>
                    </a:lnTo>
                    <a:lnTo>
                      <a:pt x="123" y="39"/>
                    </a:lnTo>
                    <a:lnTo>
                      <a:pt x="126" y="39"/>
                    </a:lnTo>
                    <a:lnTo>
                      <a:pt x="129" y="38"/>
                    </a:lnTo>
                    <a:lnTo>
                      <a:pt x="133" y="37"/>
                    </a:lnTo>
                    <a:lnTo>
                      <a:pt x="136" y="37"/>
                    </a:lnTo>
                    <a:lnTo>
                      <a:pt x="139" y="40"/>
                    </a:lnTo>
                    <a:lnTo>
                      <a:pt x="143" y="38"/>
                    </a:lnTo>
                    <a:lnTo>
                      <a:pt x="146" y="39"/>
                    </a:lnTo>
                    <a:lnTo>
                      <a:pt x="149" y="38"/>
                    </a:lnTo>
                    <a:lnTo>
                      <a:pt x="153" y="38"/>
                    </a:lnTo>
                    <a:lnTo>
                      <a:pt x="156" y="35"/>
                    </a:lnTo>
                    <a:lnTo>
                      <a:pt x="159" y="36"/>
                    </a:lnTo>
                    <a:lnTo>
                      <a:pt x="163" y="35"/>
                    </a:lnTo>
                    <a:lnTo>
                      <a:pt x="166" y="34"/>
                    </a:lnTo>
                    <a:lnTo>
                      <a:pt x="169" y="34"/>
                    </a:lnTo>
                    <a:lnTo>
                      <a:pt x="173" y="35"/>
                    </a:lnTo>
                    <a:lnTo>
                      <a:pt x="176" y="36"/>
                    </a:lnTo>
                    <a:lnTo>
                      <a:pt x="179" y="37"/>
                    </a:lnTo>
                    <a:lnTo>
                      <a:pt x="182" y="37"/>
                    </a:lnTo>
                    <a:lnTo>
                      <a:pt x="186" y="36"/>
                    </a:lnTo>
                    <a:lnTo>
                      <a:pt x="189" y="35"/>
                    </a:lnTo>
                    <a:lnTo>
                      <a:pt x="192" y="36"/>
                    </a:lnTo>
                    <a:lnTo>
                      <a:pt x="196" y="34"/>
                    </a:lnTo>
                    <a:lnTo>
                      <a:pt x="199" y="35"/>
                    </a:lnTo>
                    <a:lnTo>
                      <a:pt x="202" y="34"/>
                    </a:lnTo>
                    <a:lnTo>
                      <a:pt x="206" y="35"/>
                    </a:lnTo>
                    <a:lnTo>
                      <a:pt x="209" y="33"/>
                    </a:lnTo>
                    <a:lnTo>
                      <a:pt x="212" y="31"/>
                    </a:lnTo>
                    <a:lnTo>
                      <a:pt x="216" y="30"/>
                    </a:lnTo>
                    <a:lnTo>
                      <a:pt x="219" y="30"/>
                    </a:lnTo>
                    <a:lnTo>
                      <a:pt x="222" y="28"/>
                    </a:lnTo>
                    <a:lnTo>
                      <a:pt x="226" y="26"/>
                    </a:lnTo>
                    <a:lnTo>
                      <a:pt x="229" y="26"/>
                    </a:lnTo>
                    <a:lnTo>
                      <a:pt x="232" y="27"/>
                    </a:lnTo>
                    <a:lnTo>
                      <a:pt x="235" y="24"/>
                    </a:lnTo>
                    <a:lnTo>
                      <a:pt x="239" y="23"/>
                    </a:lnTo>
                    <a:lnTo>
                      <a:pt x="242" y="23"/>
                    </a:lnTo>
                    <a:lnTo>
                      <a:pt x="246" y="24"/>
                    </a:lnTo>
                    <a:lnTo>
                      <a:pt x="249" y="23"/>
                    </a:lnTo>
                    <a:lnTo>
                      <a:pt x="252" y="23"/>
                    </a:lnTo>
                    <a:lnTo>
                      <a:pt x="255" y="20"/>
                    </a:lnTo>
                    <a:lnTo>
                      <a:pt x="259" y="19"/>
                    </a:lnTo>
                    <a:lnTo>
                      <a:pt x="262" y="15"/>
                    </a:lnTo>
                    <a:lnTo>
                      <a:pt x="265" y="13"/>
                    </a:lnTo>
                    <a:lnTo>
                      <a:pt x="269" y="12"/>
                    </a:lnTo>
                    <a:lnTo>
                      <a:pt x="272" y="13"/>
                    </a:lnTo>
                    <a:lnTo>
                      <a:pt x="275" y="13"/>
                    </a:lnTo>
                    <a:lnTo>
                      <a:pt x="279" y="13"/>
                    </a:lnTo>
                    <a:lnTo>
                      <a:pt x="282" y="11"/>
                    </a:lnTo>
                    <a:lnTo>
                      <a:pt x="285" y="11"/>
                    </a:lnTo>
                    <a:lnTo>
                      <a:pt x="289" y="8"/>
                    </a:lnTo>
                    <a:lnTo>
                      <a:pt x="292" y="5"/>
                    </a:lnTo>
                    <a:lnTo>
                      <a:pt x="295" y="5"/>
                    </a:lnTo>
                    <a:lnTo>
                      <a:pt x="299" y="5"/>
                    </a:lnTo>
                    <a:lnTo>
                      <a:pt x="302" y="3"/>
                    </a:lnTo>
                    <a:lnTo>
                      <a:pt x="305" y="3"/>
                    </a:lnTo>
                    <a:lnTo>
                      <a:pt x="308" y="1"/>
                    </a:lnTo>
                    <a:lnTo>
                      <a:pt x="312" y="0"/>
                    </a:lnTo>
                  </a:path>
                </a:pathLst>
              </a:custGeom>
              <a:noFill/>
              <a:ln w="12700" cap="rnd" cmpd="sng">
                <a:solidFill>
                  <a:schemeClr val="tx1"/>
                </a:solidFill>
                <a:prstDash val="solid"/>
                <a:round/>
                <a:headEnd/>
                <a:tailEnd/>
              </a:ln>
            </p:spPr>
            <p:txBody>
              <a:bodyPr/>
              <a:lstStyle/>
              <a:p>
                <a:pPr>
                  <a:defRPr/>
                </a:pPr>
                <a:endParaRPr lang="en-US"/>
              </a:p>
            </p:txBody>
          </p:sp>
          <p:sp>
            <p:nvSpPr>
              <p:cNvPr id="17476" name="Line 162"/>
              <p:cNvSpPr>
                <a:spLocks noChangeShapeType="1"/>
              </p:cNvSpPr>
              <p:nvPr/>
            </p:nvSpPr>
            <p:spPr bwMode="auto">
              <a:xfrm>
                <a:off x="1443" y="2534"/>
                <a:ext cx="463" cy="1"/>
              </a:xfrm>
              <a:prstGeom prst="line">
                <a:avLst/>
              </a:prstGeom>
              <a:noFill/>
              <a:ln w="4763" cap="rnd">
                <a:solidFill>
                  <a:srgbClr val="000000"/>
                </a:solidFill>
                <a:round/>
                <a:headEnd/>
                <a:tailEnd/>
              </a:ln>
            </p:spPr>
            <p:txBody>
              <a:bodyPr/>
              <a:lstStyle/>
              <a:p>
                <a:pPr>
                  <a:defRPr/>
                </a:pPr>
                <a:endParaRPr lang="en-US"/>
              </a:p>
            </p:txBody>
          </p:sp>
          <p:sp>
            <p:nvSpPr>
              <p:cNvPr id="17477" name="Line 163"/>
              <p:cNvSpPr>
                <a:spLocks noChangeShapeType="1"/>
              </p:cNvSpPr>
              <p:nvPr/>
            </p:nvSpPr>
            <p:spPr bwMode="auto">
              <a:xfrm>
                <a:off x="1491" y="2555"/>
                <a:ext cx="73" cy="2"/>
              </a:xfrm>
              <a:prstGeom prst="line">
                <a:avLst/>
              </a:prstGeom>
              <a:noFill/>
              <a:ln w="4763" cap="rnd">
                <a:solidFill>
                  <a:srgbClr val="000000"/>
                </a:solidFill>
                <a:round/>
                <a:headEnd/>
                <a:tailEnd/>
              </a:ln>
            </p:spPr>
            <p:txBody>
              <a:bodyPr/>
              <a:lstStyle/>
              <a:p>
                <a:pPr>
                  <a:defRPr/>
                </a:pPr>
                <a:endParaRPr lang="en-US"/>
              </a:p>
            </p:txBody>
          </p:sp>
          <p:sp>
            <p:nvSpPr>
              <p:cNvPr id="17478" name="Line 164"/>
              <p:cNvSpPr>
                <a:spLocks noChangeShapeType="1"/>
              </p:cNvSpPr>
              <p:nvPr/>
            </p:nvSpPr>
            <p:spPr bwMode="auto">
              <a:xfrm flipV="1">
                <a:off x="1564" y="2511"/>
                <a:ext cx="1" cy="45"/>
              </a:xfrm>
              <a:prstGeom prst="line">
                <a:avLst/>
              </a:prstGeom>
              <a:noFill/>
              <a:ln w="4763" cap="rnd">
                <a:solidFill>
                  <a:srgbClr val="000000"/>
                </a:solidFill>
                <a:round/>
                <a:headEnd/>
                <a:tailEnd/>
              </a:ln>
            </p:spPr>
            <p:txBody>
              <a:bodyPr/>
              <a:lstStyle/>
              <a:p>
                <a:pPr>
                  <a:defRPr/>
                </a:pPr>
                <a:endParaRPr lang="en-US"/>
              </a:p>
            </p:txBody>
          </p:sp>
          <p:sp>
            <p:nvSpPr>
              <p:cNvPr id="17479" name="Line 165"/>
              <p:cNvSpPr>
                <a:spLocks noChangeShapeType="1"/>
              </p:cNvSpPr>
              <p:nvPr/>
            </p:nvSpPr>
            <p:spPr bwMode="auto">
              <a:xfrm flipH="1">
                <a:off x="1491" y="2511"/>
                <a:ext cx="73" cy="2"/>
              </a:xfrm>
              <a:prstGeom prst="line">
                <a:avLst/>
              </a:prstGeom>
              <a:noFill/>
              <a:ln w="4763" cap="rnd">
                <a:solidFill>
                  <a:srgbClr val="000000"/>
                </a:solidFill>
                <a:round/>
                <a:headEnd/>
                <a:tailEnd/>
              </a:ln>
            </p:spPr>
            <p:txBody>
              <a:bodyPr/>
              <a:lstStyle/>
              <a:p>
                <a:pPr>
                  <a:defRPr/>
                </a:pPr>
                <a:endParaRPr lang="en-US"/>
              </a:p>
            </p:txBody>
          </p:sp>
          <p:sp>
            <p:nvSpPr>
              <p:cNvPr id="17480" name="Line 166"/>
              <p:cNvSpPr>
                <a:spLocks noChangeShapeType="1"/>
              </p:cNvSpPr>
              <p:nvPr/>
            </p:nvSpPr>
            <p:spPr bwMode="auto">
              <a:xfrm>
                <a:off x="1491" y="2511"/>
                <a:ext cx="2" cy="45"/>
              </a:xfrm>
              <a:prstGeom prst="line">
                <a:avLst/>
              </a:prstGeom>
              <a:noFill/>
              <a:ln w="4763" cap="rnd">
                <a:solidFill>
                  <a:srgbClr val="000000"/>
                </a:solidFill>
                <a:round/>
                <a:headEnd/>
                <a:tailEnd/>
              </a:ln>
            </p:spPr>
            <p:txBody>
              <a:bodyPr/>
              <a:lstStyle/>
              <a:p>
                <a:pPr>
                  <a:defRPr/>
                </a:pPr>
                <a:endParaRPr lang="en-US"/>
              </a:p>
            </p:txBody>
          </p:sp>
          <p:sp>
            <p:nvSpPr>
              <p:cNvPr id="17481" name="Freeform 167"/>
              <p:cNvSpPr/>
              <p:nvPr/>
            </p:nvSpPr>
            <p:spPr bwMode="auto">
              <a:xfrm>
                <a:off x="1443" y="2490"/>
                <a:ext cx="463" cy="58"/>
              </a:xfrm>
              <a:custGeom>
                <a:avLst/>
                <a:gdLst>
                  <a:gd name="T0" fmla="*/ 41 w 313"/>
                  <a:gd name="T1" fmla="*/ 317 h 38"/>
                  <a:gd name="T2" fmla="*/ 107 w 313"/>
                  <a:gd name="T3" fmla="*/ 342 h 38"/>
                  <a:gd name="T4" fmla="*/ 178 w 313"/>
                  <a:gd name="T5" fmla="*/ 359 h 38"/>
                  <a:gd name="T6" fmla="*/ 251 w 313"/>
                  <a:gd name="T7" fmla="*/ 391 h 38"/>
                  <a:gd name="T8" fmla="*/ 311 w 313"/>
                  <a:gd name="T9" fmla="*/ 406 h 38"/>
                  <a:gd name="T10" fmla="*/ 389 w 313"/>
                  <a:gd name="T11" fmla="*/ 391 h 38"/>
                  <a:gd name="T12" fmla="*/ 460 w 313"/>
                  <a:gd name="T13" fmla="*/ 412 h 38"/>
                  <a:gd name="T14" fmla="*/ 521 w 313"/>
                  <a:gd name="T15" fmla="*/ 430 h 38"/>
                  <a:gd name="T16" fmla="*/ 593 w 313"/>
                  <a:gd name="T17" fmla="*/ 380 h 38"/>
                  <a:gd name="T18" fmla="*/ 676 w 313"/>
                  <a:gd name="T19" fmla="*/ 359 h 38"/>
                  <a:gd name="T20" fmla="*/ 738 w 313"/>
                  <a:gd name="T21" fmla="*/ 342 h 38"/>
                  <a:gd name="T22" fmla="*/ 809 w 313"/>
                  <a:gd name="T23" fmla="*/ 359 h 38"/>
                  <a:gd name="T24" fmla="*/ 871 w 313"/>
                  <a:gd name="T25" fmla="*/ 391 h 38"/>
                  <a:gd name="T26" fmla="*/ 941 w 313"/>
                  <a:gd name="T27" fmla="*/ 391 h 38"/>
                  <a:gd name="T28" fmla="*/ 1015 w 313"/>
                  <a:gd name="T29" fmla="*/ 331 h 38"/>
                  <a:gd name="T30" fmla="*/ 1078 w 313"/>
                  <a:gd name="T31" fmla="*/ 342 h 38"/>
                  <a:gd name="T32" fmla="*/ 1154 w 313"/>
                  <a:gd name="T33" fmla="*/ 391 h 38"/>
                  <a:gd name="T34" fmla="*/ 1228 w 313"/>
                  <a:gd name="T35" fmla="*/ 391 h 38"/>
                  <a:gd name="T36" fmla="*/ 1288 w 313"/>
                  <a:gd name="T37" fmla="*/ 406 h 38"/>
                  <a:gd name="T38" fmla="*/ 1359 w 313"/>
                  <a:gd name="T39" fmla="*/ 484 h 38"/>
                  <a:gd name="T40" fmla="*/ 1438 w 313"/>
                  <a:gd name="T41" fmla="*/ 461 h 38"/>
                  <a:gd name="T42" fmla="*/ 1501 w 313"/>
                  <a:gd name="T43" fmla="*/ 391 h 38"/>
                  <a:gd name="T44" fmla="*/ 1569 w 313"/>
                  <a:gd name="T45" fmla="*/ 331 h 38"/>
                  <a:gd name="T46" fmla="*/ 1640 w 313"/>
                  <a:gd name="T47" fmla="*/ 317 h 38"/>
                  <a:gd name="T48" fmla="*/ 1707 w 313"/>
                  <a:gd name="T49" fmla="*/ 288 h 38"/>
                  <a:gd name="T50" fmla="*/ 1777 w 313"/>
                  <a:gd name="T51" fmla="*/ 302 h 38"/>
                  <a:gd name="T52" fmla="*/ 1845 w 313"/>
                  <a:gd name="T53" fmla="*/ 331 h 38"/>
                  <a:gd name="T54" fmla="*/ 1919 w 313"/>
                  <a:gd name="T55" fmla="*/ 288 h 38"/>
                  <a:gd name="T56" fmla="*/ 1991 w 313"/>
                  <a:gd name="T57" fmla="*/ 266 h 38"/>
                  <a:gd name="T58" fmla="*/ 2059 w 313"/>
                  <a:gd name="T59" fmla="*/ 266 h 38"/>
                  <a:gd name="T60" fmla="*/ 2127 w 313"/>
                  <a:gd name="T61" fmla="*/ 256 h 38"/>
                  <a:gd name="T62" fmla="*/ 2201 w 313"/>
                  <a:gd name="T63" fmla="*/ 266 h 38"/>
                  <a:gd name="T64" fmla="*/ 2265 w 313"/>
                  <a:gd name="T65" fmla="*/ 288 h 38"/>
                  <a:gd name="T66" fmla="*/ 2337 w 313"/>
                  <a:gd name="T67" fmla="*/ 282 h 38"/>
                  <a:gd name="T68" fmla="*/ 2410 w 313"/>
                  <a:gd name="T69" fmla="*/ 217 h 38"/>
                  <a:gd name="T70" fmla="*/ 2470 w 313"/>
                  <a:gd name="T71" fmla="*/ 174 h 38"/>
                  <a:gd name="T72" fmla="*/ 2540 w 313"/>
                  <a:gd name="T73" fmla="*/ 96 h 38"/>
                  <a:gd name="T74" fmla="*/ 2620 w 313"/>
                  <a:gd name="T75" fmla="*/ 27 h 38"/>
                  <a:gd name="T76" fmla="*/ 2686 w 313"/>
                  <a:gd name="T77" fmla="*/ 0 h 38"/>
                  <a:gd name="T78" fmla="*/ 2754 w 313"/>
                  <a:gd name="T79" fmla="*/ 18 h 38"/>
                  <a:gd name="T80" fmla="*/ 2825 w 313"/>
                  <a:gd name="T81" fmla="*/ 41 h 38"/>
                  <a:gd name="T82" fmla="*/ 2890 w 313"/>
                  <a:gd name="T83" fmla="*/ 63 h 38"/>
                  <a:gd name="T84" fmla="*/ 2967 w 313"/>
                  <a:gd name="T85" fmla="*/ 63 h 38"/>
                  <a:gd name="T86" fmla="*/ 3040 w 313"/>
                  <a:gd name="T87" fmla="*/ 49 h 38"/>
                  <a:gd name="T88" fmla="*/ 3105 w 313"/>
                  <a:gd name="T89" fmla="*/ 27 h 38"/>
                  <a:gd name="T90" fmla="*/ 3174 w 313"/>
                  <a:gd name="T91" fmla="*/ 18 h 38"/>
                  <a:gd name="T92" fmla="*/ 3250 w 313"/>
                  <a:gd name="T93" fmla="*/ 0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38"/>
                  <a:gd name="T143" fmla="*/ 313 w 313"/>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38" fill="norm" stroke="1" extrusionOk="0">
                    <a:moveTo>
                      <a:pt x="0" y="26"/>
                    </a:moveTo>
                    <a:lnTo>
                      <a:pt x="4" y="25"/>
                    </a:lnTo>
                    <a:lnTo>
                      <a:pt x="7" y="27"/>
                    </a:lnTo>
                    <a:lnTo>
                      <a:pt x="10" y="27"/>
                    </a:lnTo>
                    <a:lnTo>
                      <a:pt x="14" y="27"/>
                    </a:lnTo>
                    <a:lnTo>
                      <a:pt x="17" y="28"/>
                    </a:lnTo>
                    <a:lnTo>
                      <a:pt x="20" y="29"/>
                    </a:lnTo>
                    <a:lnTo>
                      <a:pt x="24" y="31"/>
                    </a:lnTo>
                    <a:lnTo>
                      <a:pt x="27" y="33"/>
                    </a:lnTo>
                    <a:lnTo>
                      <a:pt x="30" y="32"/>
                    </a:lnTo>
                    <a:lnTo>
                      <a:pt x="34" y="32"/>
                    </a:lnTo>
                    <a:lnTo>
                      <a:pt x="37" y="31"/>
                    </a:lnTo>
                    <a:lnTo>
                      <a:pt x="40" y="32"/>
                    </a:lnTo>
                    <a:lnTo>
                      <a:pt x="44" y="33"/>
                    </a:lnTo>
                    <a:lnTo>
                      <a:pt x="47" y="34"/>
                    </a:lnTo>
                    <a:lnTo>
                      <a:pt x="50" y="34"/>
                    </a:lnTo>
                    <a:lnTo>
                      <a:pt x="54" y="32"/>
                    </a:lnTo>
                    <a:lnTo>
                      <a:pt x="57" y="30"/>
                    </a:lnTo>
                    <a:lnTo>
                      <a:pt x="60" y="29"/>
                    </a:lnTo>
                    <a:lnTo>
                      <a:pt x="64" y="28"/>
                    </a:lnTo>
                    <a:lnTo>
                      <a:pt x="67" y="28"/>
                    </a:lnTo>
                    <a:lnTo>
                      <a:pt x="70" y="27"/>
                    </a:lnTo>
                    <a:lnTo>
                      <a:pt x="74" y="27"/>
                    </a:lnTo>
                    <a:lnTo>
                      <a:pt x="77" y="28"/>
                    </a:lnTo>
                    <a:lnTo>
                      <a:pt x="80" y="29"/>
                    </a:lnTo>
                    <a:lnTo>
                      <a:pt x="83" y="31"/>
                    </a:lnTo>
                    <a:lnTo>
                      <a:pt x="87" y="32"/>
                    </a:lnTo>
                    <a:lnTo>
                      <a:pt x="90" y="31"/>
                    </a:lnTo>
                    <a:lnTo>
                      <a:pt x="94" y="28"/>
                    </a:lnTo>
                    <a:lnTo>
                      <a:pt x="97" y="26"/>
                    </a:lnTo>
                    <a:lnTo>
                      <a:pt x="100" y="26"/>
                    </a:lnTo>
                    <a:lnTo>
                      <a:pt x="103" y="27"/>
                    </a:lnTo>
                    <a:lnTo>
                      <a:pt x="107" y="29"/>
                    </a:lnTo>
                    <a:lnTo>
                      <a:pt x="110" y="31"/>
                    </a:lnTo>
                    <a:lnTo>
                      <a:pt x="113" y="31"/>
                    </a:lnTo>
                    <a:lnTo>
                      <a:pt x="117" y="31"/>
                    </a:lnTo>
                    <a:lnTo>
                      <a:pt x="120" y="31"/>
                    </a:lnTo>
                    <a:lnTo>
                      <a:pt x="123" y="32"/>
                    </a:lnTo>
                    <a:lnTo>
                      <a:pt x="127" y="36"/>
                    </a:lnTo>
                    <a:lnTo>
                      <a:pt x="130" y="38"/>
                    </a:lnTo>
                    <a:lnTo>
                      <a:pt x="133" y="38"/>
                    </a:lnTo>
                    <a:lnTo>
                      <a:pt x="137" y="37"/>
                    </a:lnTo>
                    <a:lnTo>
                      <a:pt x="140" y="34"/>
                    </a:lnTo>
                    <a:lnTo>
                      <a:pt x="143" y="31"/>
                    </a:lnTo>
                    <a:lnTo>
                      <a:pt x="147" y="28"/>
                    </a:lnTo>
                    <a:lnTo>
                      <a:pt x="150" y="26"/>
                    </a:lnTo>
                    <a:lnTo>
                      <a:pt x="153" y="25"/>
                    </a:lnTo>
                    <a:lnTo>
                      <a:pt x="157" y="25"/>
                    </a:lnTo>
                    <a:lnTo>
                      <a:pt x="160" y="24"/>
                    </a:lnTo>
                    <a:lnTo>
                      <a:pt x="163" y="23"/>
                    </a:lnTo>
                    <a:lnTo>
                      <a:pt x="167" y="24"/>
                    </a:lnTo>
                    <a:lnTo>
                      <a:pt x="170" y="24"/>
                    </a:lnTo>
                    <a:lnTo>
                      <a:pt x="173" y="25"/>
                    </a:lnTo>
                    <a:lnTo>
                      <a:pt x="176" y="26"/>
                    </a:lnTo>
                    <a:lnTo>
                      <a:pt x="180" y="25"/>
                    </a:lnTo>
                    <a:lnTo>
                      <a:pt x="183" y="23"/>
                    </a:lnTo>
                    <a:lnTo>
                      <a:pt x="187" y="22"/>
                    </a:lnTo>
                    <a:lnTo>
                      <a:pt x="190" y="21"/>
                    </a:lnTo>
                    <a:lnTo>
                      <a:pt x="193" y="21"/>
                    </a:lnTo>
                    <a:lnTo>
                      <a:pt x="197" y="21"/>
                    </a:lnTo>
                    <a:lnTo>
                      <a:pt x="200" y="20"/>
                    </a:lnTo>
                    <a:lnTo>
                      <a:pt x="203" y="20"/>
                    </a:lnTo>
                    <a:lnTo>
                      <a:pt x="206" y="21"/>
                    </a:lnTo>
                    <a:lnTo>
                      <a:pt x="210" y="21"/>
                    </a:lnTo>
                    <a:lnTo>
                      <a:pt x="213" y="22"/>
                    </a:lnTo>
                    <a:lnTo>
                      <a:pt x="216" y="23"/>
                    </a:lnTo>
                    <a:lnTo>
                      <a:pt x="220" y="23"/>
                    </a:lnTo>
                    <a:lnTo>
                      <a:pt x="223" y="22"/>
                    </a:lnTo>
                    <a:lnTo>
                      <a:pt x="226" y="19"/>
                    </a:lnTo>
                    <a:lnTo>
                      <a:pt x="230" y="17"/>
                    </a:lnTo>
                    <a:lnTo>
                      <a:pt x="233" y="17"/>
                    </a:lnTo>
                    <a:lnTo>
                      <a:pt x="236" y="14"/>
                    </a:lnTo>
                    <a:lnTo>
                      <a:pt x="240" y="12"/>
                    </a:lnTo>
                    <a:lnTo>
                      <a:pt x="243" y="8"/>
                    </a:lnTo>
                    <a:lnTo>
                      <a:pt x="246" y="4"/>
                    </a:lnTo>
                    <a:lnTo>
                      <a:pt x="250" y="2"/>
                    </a:lnTo>
                    <a:lnTo>
                      <a:pt x="253" y="0"/>
                    </a:lnTo>
                    <a:lnTo>
                      <a:pt x="256" y="0"/>
                    </a:lnTo>
                    <a:lnTo>
                      <a:pt x="260" y="0"/>
                    </a:lnTo>
                    <a:lnTo>
                      <a:pt x="263" y="1"/>
                    </a:lnTo>
                    <a:lnTo>
                      <a:pt x="266" y="3"/>
                    </a:lnTo>
                    <a:lnTo>
                      <a:pt x="270" y="3"/>
                    </a:lnTo>
                    <a:lnTo>
                      <a:pt x="273" y="4"/>
                    </a:lnTo>
                    <a:lnTo>
                      <a:pt x="276" y="5"/>
                    </a:lnTo>
                    <a:lnTo>
                      <a:pt x="280" y="5"/>
                    </a:lnTo>
                    <a:lnTo>
                      <a:pt x="283" y="5"/>
                    </a:lnTo>
                    <a:lnTo>
                      <a:pt x="286" y="5"/>
                    </a:lnTo>
                    <a:lnTo>
                      <a:pt x="290" y="4"/>
                    </a:lnTo>
                    <a:lnTo>
                      <a:pt x="293" y="3"/>
                    </a:lnTo>
                    <a:lnTo>
                      <a:pt x="296" y="2"/>
                    </a:lnTo>
                    <a:lnTo>
                      <a:pt x="299" y="1"/>
                    </a:lnTo>
                    <a:lnTo>
                      <a:pt x="303" y="1"/>
                    </a:lnTo>
                    <a:lnTo>
                      <a:pt x="306" y="1"/>
                    </a:lnTo>
                    <a:lnTo>
                      <a:pt x="310" y="0"/>
                    </a:lnTo>
                    <a:lnTo>
                      <a:pt x="313" y="0"/>
                    </a:lnTo>
                  </a:path>
                </a:pathLst>
              </a:custGeom>
              <a:noFill/>
              <a:ln w="12700" cap="rnd" cmpd="sng">
                <a:solidFill>
                  <a:schemeClr val="tx1"/>
                </a:solidFill>
                <a:prstDash val="solid"/>
                <a:round/>
                <a:headEnd/>
                <a:tailEnd/>
              </a:ln>
            </p:spPr>
            <p:txBody>
              <a:bodyPr/>
              <a:lstStyle/>
              <a:p>
                <a:pPr>
                  <a:defRPr/>
                </a:pPr>
                <a:endParaRPr lang="en-US"/>
              </a:p>
            </p:txBody>
          </p:sp>
          <p:sp>
            <p:nvSpPr>
              <p:cNvPr id="17482" name="Line 168"/>
              <p:cNvSpPr>
                <a:spLocks noChangeShapeType="1"/>
              </p:cNvSpPr>
              <p:nvPr/>
            </p:nvSpPr>
            <p:spPr bwMode="auto">
              <a:xfrm>
                <a:off x="751" y="2902"/>
                <a:ext cx="462" cy="1"/>
              </a:xfrm>
              <a:prstGeom prst="line">
                <a:avLst/>
              </a:prstGeom>
              <a:noFill/>
              <a:ln w="4763" cap="rnd">
                <a:solidFill>
                  <a:srgbClr val="000000"/>
                </a:solidFill>
                <a:round/>
                <a:headEnd/>
                <a:tailEnd/>
              </a:ln>
            </p:spPr>
            <p:txBody>
              <a:bodyPr/>
              <a:lstStyle/>
              <a:p>
                <a:pPr>
                  <a:defRPr/>
                </a:pPr>
                <a:endParaRPr lang="en-US"/>
              </a:p>
            </p:txBody>
          </p:sp>
          <p:sp>
            <p:nvSpPr>
              <p:cNvPr id="17483" name="Line 169"/>
              <p:cNvSpPr>
                <a:spLocks noChangeShapeType="1"/>
              </p:cNvSpPr>
              <p:nvPr/>
            </p:nvSpPr>
            <p:spPr bwMode="auto">
              <a:xfrm>
                <a:off x="800" y="2925"/>
                <a:ext cx="71" cy="2"/>
              </a:xfrm>
              <a:prstGeom prst="line">
                <a:avLst/>
              </a:prstGeom>
              <a:noFill/>
              <a:ln w="4763" cap="rnd">
                <a:solidFill>
                  <a:srgbClr val="000000"/>
                </a:solidFill>
                <a:round/>
                <a:headEnd/>
                <a:tailEnd/>
              </a:ln>
            </p:spPr>
            <p:txBody>
              <a:bodyPr/>
              <a:lstStyle/>
              <a:p>
                <a:pPr>
                  <a:defRPr/>
                </a:pPr>
                <a:endParaRPr lang="en-US"/>
              </a:p>
            </p:txBody>
          </p:sp>
          <p:sp>
            <p:nvSpPr>
              <p:cNvPr id="17484" name="Line 170"/>
              <p:cNvSpPr>
                <a:spLocks noChangeShapeType="1"/>
              </p:cNvSpPr>
              <p:nvPr/>
            </p:nvSpPr>
            <p:spPr bwMode="auto">
              <a:xfrm flipV="1">
                <a:off x="871" y="2880"/>
                <a:ext cx="3" cy="45"/>
              </a:xfrm>
              <a:prstGeom prst="line">
                <a:avLst/>
              </a:prstGeom>
              <a:noFill/>
              <a:ln w="4763" cap="rnd">
                <a:solidFill>
                  <a:srgbClr val="000000"/>
                </a:solidFill>
                <a:round/>
                <a:headEnd/>
                <a:tailEnd/>
              </a:ln>
            </p:spPr>
            <p:txBody>
              <a:bodyPr/>
              <a:lstStyle/>
              <a:p>
                <a:pPr>
                  <a:defRPr/>
                </a:pPr>
                <a:endParaRPr lang="en-US"/>
              </a:p>
            </p:txBody>
          </p:sp>
          <p:sp>
            <p:nvSpPr>
              <p:cNvPr id="17485" name="Line 171"/>
              <p:cNvSpPr>
                <a:spLocks noChangeShapeType="1"/>
              </p:cNvSpPr>
              <p:nvPr/>
            </p:nvSpPr>
            <p:spPr bwMode="auto">
              <a:xfrm flipH="1">
                <a:off x="800" y="2880"/>
                <a:ext cx="71" cy="2"/>
              </a:xfrm>
              <a:prstGeom prst="line">
                <a:avLst/>
              </a:prstGeom>
              <a:noFill/>
              <a:ln w="4763" cap="rnd">
                <a:solidFill>
                  <a:srgbClr val="000000"/>
                </a:solidFill>
                <a:round/>
                <a:headEnd/>
                <a:tailEnd/>
              </a:ln>
            </p:spPr>
            <p:txBody>
              <a:bodyPr/>
              <a:lstStyle/>
              <a:p>
                <a:pPr>
                  <a:defRPr/>
                </a:pPr>
                <a:endParaRPr lang="en-US"/>
              </a:p>
            </p:txBody>
          </p:sp>
          <p:sp>
            <p:nvSpPr>
              <p:cNvPr id="17486" name="Line 172"/>
              <p:cNvSpPr>
                <a:spLocks noChangeShapeType="1"/>
              </p:cNvSpPr>
              <p:nvPr/>
            </p:nvSpPr>
            <p:spPr bwMode="auto">
              <a:xfrm>
                <a:off x="800" y="2880"/>
                <a:ext cx="2" cy="45"/>
              </a:xfrm>
              <a:prstGeom prst="line">
                <a:avLst/>
              </a:prstGeom>
              <a:noFill/>
              <a:ln w="4763" cap="rnd">
                <a:solidFill>
                  <a:srgbClr val="000000"/>
                </a:solidFill>
                <a:round/>
                <a:headEnd/>
                <a:tailEnd/>
              </a:ln>
            </p:spPr>
            <p:txBody>
              <a:bodyPr/>
              <a:lstStyle/>
              <a:p>
                <a:pPr>
                  <a:defRPr/>
                </a:pPr>
                <a:endParaRPr lang="en-US"/>
              </a:p>
            </p:txBody>
          </p:sp>
          <p:sp>
            <p:nvSpPr>
              <p:cNvPr id="17487" name="Freeform 173"/>
              <p:cNvSpPr/>
              <p:nvPr/>
            </p:nvSpPr>
            <p:spPr bwMode="auto">
              <a:xfrm>
                <a:off x="751" y="2880"/>
                <a:ext cx="462" cy="45"/>
              </a:xfrm>
              <a:custGeom>
                <a:avLst/>
                <a:gdLst>
                  <a:gd name="T0" fmla="*/ 28 w 311"/>
                  <a:gd name="T1" fmla="*/ 197 h 29"/>
                  <a:gd name="T2" fmla="*/ 108 w 311"/>
                  <a:gd name="T3" fmla="*/ 169 h 29"/>
                  <a:gd name="T4" fmla="*/ 174 w 311"/>
                  <a:gd name="T5" fmla="*/ 228 h 29"/>
                  <a:gd name="T6" fmla="*/ 250 w 311"/>
                  <a:gd name="T7" fmla="*/ 209 h 29"/>
                  <a:gd name="T8" fmla="*/ 328 w 311"/>
                  <a:gd name="T9" fmla="*/ 169 h 29"/>
                  <a:gd name="T10" fmla="*/ 383 w 311"/>
                  <a:gd name="T11" fmla="*/ 149 h 29"/>
                  <a:gd name="T12" fmla="*/ 461 w 311"/>
                  <a:gd name="T13" fmla="*/ 178 h 29"/>
                  <a:gd name="T14" fmla="*/ 533 w 311"/>
                  <a:gd name="T15" fmla="*/ 169 h 29"/>
                  <a:gd name="T16" fmla="*/ 600 w 311"/>
                  <a:gd name="T17" fmla="*/ 127 h 29"/>
                  <a:gd name="T18" fmla="*/ 682 w 311"/>
                  <a:gd name="T19" fmla="*/ 127 h 29"/>
                  <a:gd name="T20" fmla="*/ 744 w 311"/>
                  <a:gd name="T21" fmla="*/ 169 h 29"/>
                  <a:gd name="T22" fmla="*/ 819 w 311"/>
                  <a:gd name="T23" fmla="*/ 231 h 29"/>
                  <a:gd name="T24" fmla="*/ 891 w 311"/>
                  <a:gd name="T25" fmla="*/ 228 h 29"/>
                  <a:gd name="T26" fmla="*/ 954 w 311"/>
                  <a:gd name="T27" fmla="*/ 178 h 29"/>
                  <a:gd name="T28" fmla="*/ 1032 w 311"/>
                  <a:gd name="T29" fmla="*/ 209 h 29"/>
                  <a:gd name="T30" fmla="*/ 1105 w 311"/>
                  <a:gd name="T31" fmla="*/ 231 h 29"/>
                  <a:gd name="T32" fmla="*/ 1174 w 311"/>
                  <a:gd name="T33" fmla="*/ 231 h 29"/>
                  <a:gd name="T34" fmla="*/ 1246 w 311"/>
                  <a:gd name="T35" fmla="*/ 324 h 29"/>
                  <a:gd name="T36" fmla="*/ 1310 w 311"/>
                  <a:gd name="T37" fmla="*/ 331 h 29"/>
                  <a:gd name="T38" fmla="*/ 1386 w 311"/>
                  <a:gd name="T39" fmla="*/ 324 h 29"/>
                  <a:gd name="T40" fmla="*/ 1463 w 311"/>
                  <a:gd name="T41" fmla="*/ 324 h 29"/>
                  <a:gd name="T42" fmla="*/ 1526 w 311"/>
                  <a:gd name="T43" fmla="*/ 354 h 29"/>
                  <a:gd name="T44" fmla="*/ 1595 w 311"/>
                  <a:gd name="T45" fmla="*/ 379 h 29"/>
                  <a:gd name="T46" fmla="*/ 1682 w 311"/>
                  <a:gd name="T47" fmla="*/ 324 h 29"/>
                  <a:gd name="T48" fmla="*/ 1744 w 311"/>
                  <a:gd name="T49" fmla="*/ 324 h 29"/>
                  <a:gd name="T50" fmla="*/ 1817 w 311"/>
                  <a:gd name="T51" fmla="*/ 331 h 29"/>
                  <a:gd name="T52" fmla="*/ 1890 w 311"/>
                  <a:gd name="T53" fmla="*/ 388 h 29"/>
                  <a:gd name="T54" fmla="*/ 1953 w 311"/>
                  <a:gd name="T55" fmla="*/ 379 h 29"/>
                  <a:gd name="T56" fmla="*/ 2031 w 311"/>
                  <a:gd name="T57" fmla="*/ 354 h 29"/>
                  <a:gd name="T58" fmla="*/ 2099 w 311"/>
                  <a:gd name="T59" fmla="*/ 306 h 29"/>
                  <a:gd name="T60" fmla="*/ 2173 w 311"/>
                  <a:gd name="T61" fmla="*/ 324 h 29"/>
                  <a:gd name="T62" fmla="*/ 2246 w 311"/>
                  <a:gd name="T63" fmla="*/ 306 h 29"/>
                  <a:gd name="T64" fmla="*/ 2309 w 311"/>
                  <a:gd name="T65" fmla="*/ 262 h 29"/>
                  <a:gd name="T66" fmla="*/ 2386 w 311"/>
                  <a:gd name="T67" fmla="*/ 228 h 29"/>
                  <a:gd name="T68" fmla="*/ 2459 w 311"/>
                  <a:gd name="T69" fmla="*/ 169 h 29"/>
                  <a:gd name="T70" fmla="*/ 2524 w 311"/>
                  <a:gd name="T71" fmla="*/ 82 h 29"/>
                  <a:gd name="T72" fmla="*/ 2597 w 311"/>
                  <a:gd name="T73" fmla="*/ 82 h 29"/>
                  <a:gd name="T74" fmla="*/ 2667 w 311"/>
                  <a:gd name="T75" fmla="*/ 53 h 29"/>
                  <a:gd name="T76" fmla="*/ 2741 w 311"/>
                  <a:gd name="T77" fmla="*/ 45 h 29"/>
                  <a:gd name="T78" fmla="*/ 2817 w 311"/>
                  <a:gd name="T79" fmla="*/ 29 h 29"/>
                  <a:gd name="T80" fmla="*/ 2877 w 311"/>
                  <a:gd name="T81" fmla="*/ 29 h 29"/>
                  <a:gd name="T82" fmla="*/ 2959 w 311"/>
                  <a:gd name="T83" fmla="*/ 19 h 29"/>
                  <a:gd name="T84" fmla="*/ 3017 w 311"/>
                  <a:gd name="T85" fmla="*/ 29 h 29"/>
                  <a:gd name="T86" fmla="*/ 3099 w 311"/>
                  <a:gd name="T87" fmla="*/ 45 h 29"/>
                  <a:gd name="T88" fmla="*/ 3172 w 311"/>
                  <a:gd name="T89" fmla="*/ 29 h 29"/>
                  <a:gd name="T90" fmla="*/ 3233 w 311"/>
                  <a:gd name="T91" fmla="*/ 29 h 29"/>
                  <a:gd name="T92" fmla="*/ 3310 w 311"/>
                  <a:gd name="T93" fmla="*/ 29 h 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29"/>
                  <a:gd name="T143" fmla="*/ 311 w 311"/>
                  <a:gd name="T144" fmla="*/ 29 h 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29" fill="norm" stroke="1" extrusionOk="0">
                    <a:moveTo>
                      <a:pt x="0" y="14"/>
                    </a:moveTo>
                    <a:lnTo>
                      <a:pt x="3" y="14"/>
                    </a:lnTo>
                    <a:lnTo>
                      <a:pt x="7" y="13"/>
                    </a:lnTo>
                    <a:lnTo>
                      <a:pt x="10" y="12"/>
                    </a:lnTo>
                    <a:lnTo>
                      <a:pt x="13" y="15"/>
                    </a:lnTo>
                    <a:lnTo>
                      <a:pt x="16" y="16"/>
                    </a:lnTo>
                    <a:lnTo>
                      <a:pt x="20" y="17"/>
                    </a:lnTo>
                    <a:lnTo>
                      <a:pt x="23" y="15"/>
                    </a:lnTo>
                    <a:lnTo>
                      <a:pt x="26" y="13"/>
                    </a:lnTo>
                    <a:lnTo>
                      <a:pt x="30" y="12"/>
                    </a:lnTo>
                    <a:lnTo>
                      <a:pt x="33" y="13"/>
                    </a:lnTo>
                    <a:lnTo>
                      <a:pt x="36" y="11"/>
                    </a:lnTo>
                    <a:lnTo>
                      <a:pt x="40" y="13"/>
                    </a:lnTo>
                    <a:lnTo>
                      <a:pt x="43" y="13"/>
                    </a:lnTo>
                    <a:lnTo>
                      <a:pt x="46" y="14"/>
                    </a:lnTo>
                    <a:lnTo>
                      <a:pt x="50" y="12"/>
                    </a:lnTo>
                    <a:lnTo>
                      <a:pt x="53" y="10"/>
                    </a:lnTo>
                    <a:lnTo>
                      <a:pt x="56" y="9"/>
                    </a:lnTo>
                    <a:lnTo>
                      <a:pt x="59" y="11"/>
                    </a:lnTo>
                    <a:lnTo>
                      <a:pt x="63" y="9"/>
                    </a:lnTo>
                    <a:lnTo>
                      <a:pt x="66" y="10"/>
                    </a:lnTo>
                    <a:lnTo>
                      <a:pt x="69" y="12"/>
                    </a:lnTo>
                    <a:lnTo>
                      <a:pt x="73" y="15"/>
                    </a:lnTo>
                    <a:lnTo>
                      <a:pt x="76" y="17"/>
                    </a:lnTo>
                    <a:lnTo>
                      <a:pt x="79" y="17"/>
                    </a:lnTo>
                    <a:lnTo>
                      <a:pt x="83" y="16"/>
                    </a:lnTo>
                    <a:lnTo>
                      <a:pt x="86" y="15"/>
                    </a:lnTo>
                    <a:lnTo>
                      <a:pt x="89" y="13"/>
                    </a:lnTo>
                    <a:lnTo>
                      <a:pt x="92" y="13"/>
                    </a:lnTo>
                    <a:lnTo>
                      <a:pt x="96" y="15"/>
                    </a:lnTo>
                    <a:lnTo>
                      <a:pt x="99" y="17"/>
                    </a:lnTo>
                    <a:lnTo>
                      <a:pt x="103" y="17"/>
                    </a:lnTo>
                    <a:lnTo>
                      <a:pt x="106" y="17"/>
                    </a:lnTo>
                    <a:lnTo>
                      <a:pt x="109" y="17"/>
                    </a:lnTo>
                    <a:lnTo>
                      <a:pt x="112" y="21"/>
                    </a:lnTo>
                    <a:lnTo>
                      <a:pt x="116" y="23"/>
                    </a:lnTo>
                    <a:lnTo>
                      <a:pt x="119" y="23"/>
                    </a:lnTo>
                    <a:lnTo>
                      <a:pt x="122" y="24"/>
                    </a:lnTo>
                    <a:lnTo>
                      <a:pt x="126" y="24"/>
                    </a:lnTo>
                    <a:lnTo>
                      <a:pt x="129" y="23"/>
                    </a:lnTo>
                    <a:lnTo>
                      <a:pt x="132" y="21"/>
                    </a:lnTo>
                    <a:lnTo>
                      <a:pt x="136" y="23"/>
                    </a:lnTo>
                    <a:lnTo>
                      <a:pt x="139" y="24"/>
                    </a:lnTo>
                    <a:lnTo>
                      <a:pt x="142" y="25"/>
                    </a:lnTo>
                    <a:lnTo>
                      <a:pt x="146" y="26"/>
                    </a:lnTo>
                    <a:lnTo>
                      <a:pt x="149" y="27"/>
                    </a:lnTo>
                    <a:lnTo>
                      <a:pt x="152" y="27"/>
                    </a:lnTo>
                    <a:lnTo>
                      <a:pt x="156" y="23"/>
                    </a:lnTo>
                    <a:lnTo>
                      <a:pt x="159" y="25"/>
                    </a:lnTo>
                    <a:lnTo>
                      <a:pt x="162" y="23"/>
                    </a:lnTo>
                    <a:lnTo>
                      <a:pt x="165" y="24"/>
                    </a:lnTo>
                    <a:lnTo>
                      <a:pt x="169" y="24"/>
                    </a:lnTo>
                    <a:lnTo>
                      <a:pt x="172" y="25"/>
                    </a:lnTo>
                    <a:lnTo>
                      <a:pt x="176" y="28"/>
                    </a:lnTo>
                    <a:lnTo>
                      <a:pt x="179" y="29"/>
                    </a:lnTo>
                    <a:lnTo>
                      <a:pt x="182" y="27"/>
                    </a:lnTo>
                    <a:lnTo>
                      <a:pt x="185" y="27"/>
                    </a:lnTo>
                    <a:lnTo>
                      <a:pt x="189" y="25"/>
                    </a:lnTo>
                    <a:lnTo>
                      <a:pt x="192" y="25"/>
                    </a:lnTo>
                    <a:lnTo>
                      <a:pt x="195" y="22"/>
                    </a:lnTo>
                    <a:lnTo>
                      <a:pt x="199" y="24"/>
                    </a:lnTo>
                    <a:lnTo>
                      <a:pt x="202" y="23"/>
                    </a:lnTo>
                    <a:lnTo>
                      <a:pt x="205" y="23"/>
                    </a:lnTo>
                    <a:lnTo>
                      <a:pt x="209" y="22"/>
                    </a:lnTo>
                    <a:lnTo>
                      <a:pt x="212" y="20"/>
                    </a:lnTo>
                    <a:lnTo>
                      <a:pt x="215" y="19"/>
                    </a:lnTo>
                    <a:lnTo>
                      <a:pt x="219" y="17"/>
                    </a:lnTo>
                    <a:lnTo>
                      <a:pt x="222" y="16"/>
                    </a:lnTo>
                    <a:lnTo>
                      <a:pt x="225" y="12"/>
                    </a:lnTo>
                    <a:lnTo>
                      <a:pt x="229" y="12"/>
                    </a:lnTo>
                    <a:lnTo>
                      <a:pt x="232" y="11"/>
                    </a:lnTo>
                    <a:lnTo>
                      <a:pt x="235" y="6"/>
                    </a:lnTo>
                    <a:lnTo>
                      <a:pt x="238" y="6"/>
                    </a:lnTo>
                    <a:lnTo>
                      <a:pt x="242" y="6"/>
                    </a:lnTo>
                    <a:lnTo>
                      <a:pt x="245" y="5"/>
                    </a:lnTo>
                    <a:lnTo>
                      <a:pt x="248" y="4"/>
                    </a:lnTo>
                    <a:lnTo>
                      <a:pt x="252" y="4"/>
                    </a:lnTo>
                    <a:lnTo>
                      <a:pt x="255" y="3"/>
                    </a:lnTo>
                    <a:lnTo>
                      <a:pt x="258" y="4"/>
                    </a:lnTo>
                    <a:lnTo>
                      <a:pt x="262" y="2"/>
                    </a:lnTo>
                    <a:lnTo>
                      <a:pt x="265" y="1"/>
                    </a:lnTo>
                    <a:lnTo>
                      <a:pt x="268" y="2"/>
                    </a:lnTo>
                    <a:lnTo>
                      <a:pt x="272" y="1"/>
                    </a:lnTo>
                    <a:lnTo>
                      <a:pt x="275" y="1"/>
                    </a:lnTo>
                    <a:lnTo>
                      <a:pt x="278" y="1"/>
                    </a:lnTo>
                    <a:lnTo>
                      <a:pt x="281" y="2"/>
                    </a:lnTo>
                    <a:lnTo>
                      <a:pt x="285" y="4"/>
                    </a:lnTo>
                    <a:lnTo>
                      <a:pt x="288" y="3"/>
                    </a:lnTo>
                    <a:lnTo>
                      <a:pt x="291" y="4"/>
                    </a:lnTo>
                    <a:lnTo>
                      <a:pt x="295" y="2"/>
                    </a:lnTo>
                    <a:lnTo>
                      <a:pt x="298" y="7"/>
                    </a:lnTo>
                    <a:lnTo>
                      <a:pt x="301" y="2"/>
                    </a:lnTo>
                    <a:lnTo>
                      <a:pt x="305" y="4"/>
                    </a:lnTo>
                    <a:lnTo>
                      <a:pt x="308" y="2"/>
                    </a:lnTo>
                    <a:lnTo>
                      <a:pt x="311" y="0"/>
                    </a:lnTo>
                  </a:path>
                </a:pathLst>
              </a:custGeom>
              <a:noFill/>
              <a:ln w="12700" cap="rnd" cmpd="sng">
                <a:solidFill>
                  <a:schemeClr val="tx1"/>
                </a:solidFill>
                <a:prstDash val="solid"/>
                <a:round/>
                <a:headEnd/>
                <a:tailEnd/>
              </a:ln>
            </p:spPr>
            <p:txBody>
              <a:bodyPr/>
              <a:lstStyle/>
              <a:p>
                <a:pPr>
                  <a:defRPr/>
                </a:pPr>
                <a:endParaRPr lang="en-US"/>
              </a:p>
            </p:txBody>
          </p:sp>
          <p:sp>
            <p:nvSpPr>
              <p:cNvPr id="17488" name="Line 174"/>
              <p:cNvSpPr>
                <a:spLocks noChangeShapeType="1"/>
              </p:cNvSpPr>
              <p:nvPr/>
            </p:nvSpPr>
            <p:spPr bwMode="auto">
              <a:xfrm>
                <a:off x="1389" y="2902"/>
                <a:ext cx="462" cy="1"/>
              </a:xfrm>
              <a:prstGeom prst="line">
                <a:avLst/>
              </a:prstGeom>
              <a:noFill/>
              <a:ln w="4763" cap="rnd">
                <a:solidFill>
                  <a:srgbClr val="000000"/>
                </a:solidFill>
                <a:round/>
                <a:headEnd/>
                <a:tailEnd/>
              </a:ln>
            </p:spPr>
            <p:txBody>
              <a:bodyPr/>
              <a:lstStyle/>
              <a:p>
                <a:pPr>
                  <a:defRPr/>
                </a:pPr>
                <a:endParaRPr lang="en-US"/>
              </a:p>
            </p:txBody>
          </p:sp>
          <p:sp>
            <p:nvSpPr>
              <p:cNvPr id="17489" name="Line 175"/>
              <p:cNvSpPr>
                <a:spLocks noChangeShapeType="1"/>
              </p:cNvSpPr>
              <p:nvPr/>
            </p:nvSpPr>
            <p:spPr bwMode="auto">
              <a:xfrm>
                <a:off x="1439" y="2925"/>
                <a:ext cx="70" cy="2"/>
              </a:xfrm>
              <a:prstGeom prst="line">
                <a:avLst/>
              </a:prstGeom>
              <a:noFill/>
              <a:ln w="4763" cap="rnd">
                <a:solidFill>
                  <a:srgbClr val="000000"/>
                </a:solidFill>
                <a:round/>
                <a:headEnd/>
                <a:tailEnd/>
              </a:ln>
            </p:spPr>
            <p:txBody>
              <a:bodyPr/>
              <a:lstStyle/>
              <a:p>
                <a:pPr>
                  <a:defRPr/>
                </a:pPr>
                <a:endParaRPr lang="en-US"/>
              </a:p>
            </p:txBody>
          </p:sp>
          <p:sp>
            <p:nvSpPr>
              <p:cNvPr id="17490" name="Line 176"/>
              <p:cNvSpPr>
                <a:spLocks noChangeShapeType="1"/>
              </p:cNvSpPr>
              <p:nvPr/>
            </p:nvSpPr>
            <p:spPr bwMode="auto">
              <a:xfrm flipV="1">
                <a:off x="1509" y="2880"/>
                <a:ext cx="1" cy="45"/>
              </a:xfrm>
              <a:prstGeom prst="line">
                <a:avLst/>
              </a:prstGeom>
              <a:noFill/>
              <a:ln w="4763" cap="rnd">
                <a:solidFill>
                  <a:srgbClr val="000000"/>
                </a:solidFill>
                <a:round/>
                <a:headEnd/>
                <a:tailEnd/>
              </a:ln>
            </p:spPr>
            <p:txBody>
              <a:bodyPr/>
              <a:lstStyle/>
              <a:p>
                <a:pPr>
                  <a:defRPr/>
                </a:pPr>
                <a:endParaRPr lang="en-US"/>
              </a:p>
            </p:txBody>
          </p:sp>
          <p:sp>
            <p:nvSpPr>
              <p:cNvPr id="17491" name="Line 177"/>
              <p:cNvSpPr>
                <a:spLocks noChangeShapeType="1"/>
              </p:cNvSpPr>
              <p:nvPr/>
            </p:nvSpPr>
            <p:spPr bwMode="auto">
              <a:xfrm flipH="1">
                <a:off x="1439" y="2880"/>
                <a:ext cx="70" cy="2"/>
              </a:xfrm>
              <a:prstGeom prst="line">
                <a:avLst/>
              </a:prstGeom>
              <a:noFill/>
              <a:ln w="4763" cap="rnd">
                <a:solidFill>
                  <a:srgbClr val="000000"/>
                </a:solidFill>
                <a:round/>
                <a:headEnd/>
                <a:tailEnd/>
              </a:ln>
            </p:spPr>
            <p:txBody>
              <a:bodyPr/>
              <a:lstStyle/>
              <a:p>
                <a:pPr>
                  <a:defRPr/>
                </a:pPr>
                <a:endParaRPr lang="en-US"/>
              </a:p>
            </p:txBody>
          </p:sp>
          <p:sp>
            <p:nvSpPr>
              <p:cNvPr id="17492" name="Line 178"/>
              <p:cNvSpPr>
                <a:spLocks noChangeShapeType="1"/>
              </p:cNvSpPr>
              <p:nvPr/>
            </p:nvSpPr>
            <p:spPr bwMode="auto">
              <a:xfrm>
                <a:off x="1439" y="2880"/>
                <a:ext cx="1" cy="45"/>
              </a:xfrm>
              <a:prstGeom prst="line">
                <a:avLst/>
              </a:prstGeom>
              <a:noFill/>
              <a:ln w="4763" cap="rnd">
                <a:solidFill>
                  <a:srgbClr val="000000"/>
                </a:solidFill>
                <a:round/>
                <a:headEnd/>
                <a:tailEnd/>
              </a:ln>
            </p:spPr>
            <p:txBody>
              <a:bodyPr/>
              <a:lstStyle/>
              <a:p>
                <a:pPr>
                  <a:defRPr/>
                </a:pPr>
                <a:endParaRPr lang="en-US"/>
              </a:p>
            </p:txBody>
          </p:sp>
          <p:sp>
            <p:nvSpPr>
              <p:cNvPr id="17493" name="Freeform 179"/>
              <p:cNvSpPr/>
              <p:nvPr/>
            </p:nvSpPr>
            <p:spPr bwMode="auto">
              <a:xfrm>
                <a:off x="1389" y="2859"/>
                <a:ext cx="462" cy="63"/>
              </a:xfrm>
              <a:custGeom>
                <a:avLst/>
                <a:gdLst>
                  <a:gd name="T0" fmla="*/ 28 w 312"/>
                  <a:gd name="T1" fmla="*/ 352 h 41"/>
                  <a:gd name="T2" fmla="*/ 108 w 312"/>
                  <a:gd name="T3" fmla="*/ 352 h 41"/>
                  <a:gd name="T4" fmla="*/ 178 w 312"/>
                  <a:gd name="T5" fmla="*/ 352 h 41"/>
                  <a:gd name="T6" fmla="*/ 241 w 312"/>
                  <a:gd name="T7" fmla="*/ 395 h 41"/>
                  <a:gd name="T8" fmla="*/ 311 w 312"/>
                  <a:gd name="T9" fmla="*/ 395 h 41"/>
                  <a:gd name="T10" fmla="*/ 391 w 312"/>
                  <a:gd name="T11" fmla="*/ 413 h 41"/>
                  <a:gd name="T12" fmla="*/ 458 w 312"/>
                  <a:gd name="T13" fmla="*/ 466 h 41"/>
                  <a:gd name="T14" fmla="*/ 529 w 312"/>
                  <a:gd name="T15" fmla="*/ 541 h 41"/>
                  <a:gd name="T16" fmla="*/ 589 w 312"/>
                  <a:gd name="T17" fmla="*/ 541 h 41"/>
                  <a:gd name="T18" fmla="*/ 662 w 312"/>
                  <a:gd name="T19" fmla="*/ 512 h 41"/>
                  <a:gd name="T20" fmla="*/ 742 w 312"/>
                  <a:gd name="T21" fmla="*/ 475 h 41"/>
                  <a:gd name="T22" fmla="*/ 811 w 312"/>
                  <a:gd name="T23" fmla="*/ 466 h 41"/>
                  <a:gd name="T24" fmla="*/ 872 w 312"/>
                  <a:gd name="T25" fmla="*/ 466 h 41"/>
                  <a:gd name="T26" fmla="*/ 948 w 312"/>
                  <a:gd name="T27" fmla="*/ 466 h 41"/>
                  <a:gd name="T28" fmla="*/ 1011 w 312"/>
                  <a:gd name="T29" fmla="*/ 413 h 41"/>
                  <a:gd name="T30" fmla="*/ 1091 w 312"/>
                  <a:gd name="T31" fmla="*/ 413 h 41"/>
                  <a:gd name="T32" fmla="*/ 1159 w 312"/>
                  <a:gd name="T33" fmla="*/ 435 h 41"/>
                  <a:gd name="T34" fmla="*/ 1228 w 312"/>
                  <a:gd name="T35" fmla="*/ 395 h 41"/>
                  <a:gd name="T36" fmla="*/ 1291 w 312"/>
                  <a:gd name="T37" fmla="*/ 384 h 41"/>
                  <a:gd name="T38" fmla="*/ 1377 w 312"/>
                  <a:gd name="T39" fmla="*/ 418 h 41"/>
                  <a:gd name="T40" fmla="*/ 1432 w 312"/>
                  <a:gd name="T41" fmla="*/ 395 h 41"/>
                  <a:gd name="T42" fmla="*/ 1510 w 312"/>
                  <a:gd name="T43" fmla="*/ 340 h 41"/>
                  <a:gd name="T44" fmla="*/ 1581 w 312"/>
                  <a:gd name="T45" fmla="*/ 290 h 41"/>
                  <a:gd name="T46" fmla="*/ 1642 w 312"/>
                  <a:gd name="T47" fmla="*/ 250 h 41"/>
                  <a:gd name="T48" fmla="*/ 1716 w 312"/>
                  <a:gd name="T49" fmla="*/ 221 h 41"/>
                  <a:gd name="T50" fmla="*/ 1792 w 312"/>
                  <a:gd name="T51" fmla="*/ 269 h 41"/>
                  <a:gd name="T52" fmla="*/ 1857 w 312"/>
                  <a:gd name="T53" fmla="*/ 290 h 41"/>
                  <a:gd name="T54" fmla="*/ 1929 w 312"/>
                  <a:gd name="T55" fmla="*/ 250 h 41"/>
                  <a:gd name="T56" fmla="*/ 1999 w 312"/>
                  <a:gd name="T57" fmla="*/ 189 h 41"/>
                  <a:gd name="T58" fmla="*/ 2061 w 312"/>
                  <a:gd name="T59" fmla="*/ 189 h 41"/>
                  <a:gd name="T60" fmla="*/ 2143 w 312"/>
                  <a:gd name="T61" fmla="*/ 197 h 41"/>
                  <a:gd name="T62" fmla="*/ 2202 w 312"/>
                  <a:gd name="T63" fmla="*/ 211 h 41"/>
                  <a:gd name="T64" fmla="*/ 2279 w 312"/>
                  <a:gd name="T65" fmla="*/ 197 h 41"/>
                  <a:gd name="T66" fmla="*/ 2350 w 312"/>
                  <a:gd name="T67" fmla="*/ 175 h 41"/>
                  <a:gd name="T68" fmla="*/ 2412 w 312"/>
                  <a:gd name="T69" fmla="*/ 144 h 41"/>
                  <a:gd name="T70" fmla="*/ 2486 w 312"/>
                  <a:gd name="T71" fmla="*/ 128 h 41"/>
                  <a:gd name="T72" fmla="*/ 2562 w 312"/>
                  <a:gd name="T73" fmla="*/ 80 h 41"/>
                  <a:gd name="T74" fmla="*/ 2627 w 312"/>
                  <a:gd name="T75" fmla="*/ 28 h 41"/>
                  <a:gd name="T76" fmla="*/ 2699 w 312"/>
                  <a:gd name="T77" fmla="*/ 0 h 41"/>
                  <a:gd name="T78" fmla="*/ 2769 w 312"/>
                  <a:gd name="T79" fmla="*/ 28 h 41"/>
                  <a:gd name="T80" fmla="*/ 2831 w 312"/>
                  <a:gd name="T81" fmla="*/ 66 h 41"/>
                  <a:gd name="T82" fmla="*/ 2911 w 312"/>
                  <a:gd name="T83" fmla="*/ 101 h 41"/>
                  <a:gd name="T84" fmla="*/ 2978 w 312"/>
                  <a:gd name="T85" fmla="*/ 128 h 41"/>
                  <a:gd name="T86" fmla="*/ 3047 w 312"/>
                  <a:gd name="T87" fmla="*/ 144 h 41"/>
                  <a:gd name="T88" fmla="*/ 3120 w 312"/>
                  <a:gd name="T89" fmla="*/ 144 h 41"/>
                  <a:gd name="T90" fmla="*/ 3182 w 312"/>
                  <a:gd name="T91" fmla="*/ 128 h 41"/>
                  <a:gd name="T92" fmla="*/ 3261 w 312"/>
                  <a:gd name="T93" fmla="*/ 101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2"/>
                  <a:gd name="T142" fmla="*/ 0 h 41"/>
                  <a:gd name="T143" fmla="*/ 312 w 312"/>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2" h="41" fill="norm" stroke="1" extrusionOk="0">
                    <a:moveTo>
                      <a:pt x="0" y="28"/>
                    </a:moveTo>
                    <a:lnTo>
                      <a:pt x="3" y="27"/>
                    </a:lnTo>
                    <a:lnTo>
                      <a:pt x="7" y="27"/>
                    </a:lnTo>
                    <a:lnTo>
                      <a:pt x="10" y="27"/>
                    </a:lnTo>
                    <a:lnTo>
                      <a:pt x="13" y="26"/>
                    </a:lnTo>
                    <a:lnTo>
                      <a:pt x="17" y="27"/>
                    </a:lnTo>
                    <a:lnTo>
                      <a:pt x="20" y="28"/>
                    </a:lnTo>
                    <a:lnTo>
                      <a:pt x="23" y="30"/>
                    </a:lnTo>
                    <a:lnTo>
                      <a:pt x="27" y="30"/>
                    </a:lnTo>
                    <a:lnTo>
                      <a:pt x="30" y="30"/>
                    </a:lnTo>
                    <a:lnTo>
                      <a:pt x="33" y="30"/>
                    </a:lnTo>
                    <a:lnTo>
                      <a:pt x="37" y="31"/>
                    </a:lnTo>
                    <a:lnTo>
                      <a:pt x="40" y="33"/>
                    </a:lnTo>
                    <a:lnTo>
                      <a:pt x="43" y="35"/>
                    </a:lnTo>
                    <a:lnTo>
                      <a:pt x="47" y="39"/>
                    </a:lnTo>
                    <a:lnTo>
                      <a:pt x="50" y="41"/>
                    </a:lnTo>
                    <a:lnTo>
                      <a:pt x="53" y="41"/>
                    </a:lnTo>
                    <a:lnTo>
                      <a:pt x="56" y="41"/>
                    </a:lnTo>
                    <a:lnTo>
                      <a:pt x="60" y="40"/>
                    </a:lnTo>
                    <a:lnTo>
                      <a:pt x="63" y="39"/>
                    </a:lnTo>
                    <a:lnTo>
                      <a:pt x="67" y="37"/>
                    </a:lnTo>
                    <a:lnTo>
                      <a:pt x="70" y="36"/>
                    </a:lnTo>
                    <a:lnTo>
                      <a:pt x="73" y="35"/>
                    </a:lnTo>
                    <a:lnTo>
                      <a:pt x="77" y="35"/>
                    </a:lnTo>
                    <a:lnTo>
                      <a:pt x="80" y="35"/>
                    </a:lnTo>
                    <a:lnTo>
                      <a:pt x="83" y="35"/>
                    </a:lnTo>
                    <a:lnTo>
                      <a:pt x="86" y="35"/>
                    </a:lnTo>
                    <a:lnTo>
                      <a:pt x="90" y="35"/>
                    </a:lnTo>
                    <a:lnTo>
                      <a:pt x="93" y="33"/>
                    </a:lnTo>
                    <a:lnTo>
                      <a:pt x="96" y="31"/>
                    </a:lnTo>
                    <a:lnTo>
                      <a:pt x="100" y="30"/>
                    </a:lnTo>
                    <a:lnTo>
                      <a:pt x="103" y="31"/>
                    </a:lnTo>
                    <a:lnTo>
                      <a:pt x="106" y="32"/>
                    </a:lnTo>
                    <a:lnTo>
                      <a:pt x="110" y="33"/>
                    </a:lnTo>
                    <a:lnTo>
                      <a:pt x="113" y="32"/>
                    </a:lnTo>
                    <a:lnTo>
                      <a:pt x="116" y="30"/>
                    </a:lnTo>
                    <a:lnTo>
                      <a:pt x="120" y="29"/>
                    </a:lnTo>
                    <a:lnTo>
                      <a:pt x="123" y="29"/>
                    </a:lnTo>
                    <a:lnTo>
                      <a:pt x="126" y="31"/>
                    </a:lnTo>
                    <a:lnTo>
                      <a:pt x="130" y="32"/>
                    </a:lnTo>
                    <a:lnTo>
                      <a:pt x="133" y="31"/>
                    </a:lnTo>
                    <a:lnTo>
                      <a:pt x="136" y="30"/>
                    </a:lnTo>
                    <a:lnTo>
                      <a:pt x="140" y="29"/>
                    </a:lnTo>
                    <a:lnTo>
                      <a:pt x="143" y="26"/>
                    </a:lnTo>
                    <a:lnTo>
                      <a:pt x="146" y="24"/>
                    </a:lnTo>
                    <a:lnTo>
                      <a:pt x="150" y="22"/>
                    </a:lnTo>
                    <a:lnTo>
                      <a:pt x="153" y="21"/>
                    </a:lnTo>
                    <a:lnTo>
                      <a:pt x="156" y="19"/>
                    </a:lnTo>
                    <a:lnTo>
                      <a:pt x="159" y="18"/>
                    </a:lnTo>
                    <a:lnTo>
                      <a:pt x="163" y="17"/>
                    </a:lnTo>
                    <a:lnTo>
                      <a:pt x="166" y="18"/>
                    </a:lnTo>
                    <a:lnTo>
                      <a:pt x="170" y="20"/>
                    </a:lnTo>
                    <a:lnTo>
                      <a:pt x="173" y="22"/>
                    </a:lnTo>
                    <a:lnTo>
                      <a:pt x="176" y="22"/>
                    </a:lnTo>
                    <a:lnTo>
                      <a:pt x="179" y="22"/>
                    </a:lnTo>
                    <a:lnTo>
                      <a:pt x="183" y="19"/>
                    </a:lnTo>
                    <a:lnTo>
                      <a:pt x="186" y="16"/>
                    </a:lnTo>
                    <a:lnTo>
                      <a:pt x="190" y="14"/>
                    </a:lnTo>
                    <a:lnTo>
                      <a:pt x="193" y="13"/>
                    </a:lnTo>
                    <a:lnTo>
                      <a:pt x="196" y="14"/>
                    </a:lnTo>
                    <a:lnTo>
                      <a:pt x="199" y="15"/>
                    </a:lnTo>
                    <a:lnTo>
                      <a:pt x="203" y="15"/>
                    </a:lnTo>
                    <a:lnTo>
                      <a:pt x="206" y="16"/>
                    </a:lnTo>
                    <a:lnTo>
                      <a:pt x="209" y="16"/>
                    </a:lnTo>
                    <a:lnTo>
                      <a:pt x="213" y="15"/>
                    </a:lnTo>
                    <a:lnTo>
                      <a:pt x="216" y="15"/>
                    </a:lnTo>
                    <a:lnTo>
                      <a:pt x="219" y="14"/>
                    </a:lnTo>
                    <a:lnTo>
                      <a:pt x="223" y="13"/>
                    </a:lnTo>
                    <a:lnTo>
                      <a:pt x="226" y="12"/>
                    </a:lnTo>
                    <a:lnTo>
                      <a:pt x="229" y="11"/>
                    </a:lnTo>
                    <a:lnTo>
                      <a:pt x="233" y="11"/>
                    </a:lnTo>
                    <a:lnTo>
                      <a:pt x="236" y="10"/>
                    </a:lnTo>
                    <a:lnTo>
                      <a:pt x="239" y="9"/>
                    </a:lnTo>
                    <a:lnTo>
                      <a:pt x="243" y="6"/>
                    </a:lnTo>
                    <a:lnTo>
                      <a:pt x="246" y="3"/>
                    </a:lnTo>
                    <a:lnTo>
                      <a:pt x="249" y="2"/>
                    </a:lnTo>
                    <a:lnTo>
                      <a:pt x="253" y="0"/>
                    </a:lnTo>
                    <a:lnTo>
                      <a:pt x="256" y="0"/>
                    </a:lnTo>
                    <a:lnTo>
                      <a:pt x="259" y="1"/>
                    </a:lnTo>
                    <a:lnTo>
                      <a:pt x="263" y="2"/>
                    </a:lnTo>
                    <a:lnTo>
                      <a:pt x="266" y="4"/>
                    </a:lnTo>
                    <a:lnTo>
                      <a:pt x="269" y="5"/>
                    </a:lnTo>
                    <a:lnTo>
                      <a:pt x="272" y="6"/>
                    </a:lnTo>
                    <a:lnTo>
                      <a:pt x="276" y="8"/>
                    </a:lnTo>
                    <a:lnTo>
                      <a:pt x="279" y="9"/>
                    </a:lnTo>
                    <a:lnTo>
                      <a:pt x="282" y="10"/>
                    </a:lnTo>
                    <a:lnTo>
                      <a:pt x="286" y="10"/>
                    </a:lnTo>
                    <a:lnTo>
                      <a:pt x="289" y="11"/>
                    </a:lnTo>
                    <a:lnTo>
                      <a:pt x="293" y="11"/>
                    </a:lnTo>
                    <a:lnTo>
                      <a:pt x="296" y="11"/>
                    </a:lnTo>
                    <a:lnTo>
                      <a:pt x="299" y="11"/>
                    </a:lnTo>
                    <a:lnTo>
                      <a:pt x="302" y="10"/>
                    </a:lnTo>
                    <a:lnTo>
                      <a:pt x="306" y="9"/>
                    </a:lnTo>
                    <a:lnTo>
                      <a:pt x="309" y="8"/>
                    </a:lnTo>
                    <a:lnTo>
                      <a:pt x="312" y="8"/>
                    </a:lnTo>
                  </a:path>
                </a:pathLst>
              </a:custGeom>
              <a:noFill/>
              <a:ln w="12700" cap="rnd" cmpd="sng">
                <a:solidFill>
                  <a:schemeClr val="tx1"/>
                </a:solidFill>
                <a:prstDash val="solid"/>
                <a:round/>
                <a:headEnd/>
                <a:tailEnd/>
              </a:ln>
            </p:spPr>
            <p:txBody>
              <a:bodyPr/>
              <a:lstStyle/>
              <a:p>
                <a:pPr>
                  <a:defRPr/>
                </a:pPr>
                <a:endParaRPr lang="en-US"/>
              </a:p>
            </p:txBody>
          </p:sp>
          <p:sp>
            <p:nvSpPr>
              <p:cNvPr id="17494" name="Line 180"/>
              <p:cNvSpPr>
                <a:spLocks noChangeShapeType="1"/>
              </p:cNvSpPr>
              <p:nvPr/>
            </p:nvSpPr>
            <p:spPr bwMode="auto">
              <a:xfrm>
                <a:off x="669" y="1832"/>
                <a:ext cx="407" cy="1"/>
              </a:xfrm>
              <a:prstGeom prst="line">
                <a:avLst/>
              </a:prstGeom>
              <a:noFill/>
              <a:ln w="4763" cap="rnd">
                <a:solidFill>
                  <a:srgbClr val="000000"/>
                </a:solidFill>
                <a:round/>
                <a:headEnd/>
                <a:tailEnd/>
              </a:ln>
            </p:spPr>
            <p:txBody>
              <a:bodyPr/>
              <a:lstStyle/>
              <a:p>
                <a:pPr>
                  <a:defRPr/>
                </a:pPr>
                <a:endParaRPr lang="en-US"/>
              </a:p>
            </p:txBody>
          </p:sp>
          <p:sp>
            <p:nvSpPr>
              <p:cNvPr id="17495" name="Line 181"/>
              <p:cNvSpPr>
                <a:spLocks noChangeShapeType="1"/>
              </p:cNvSpPr>
              <p:nvPr/>
            </p:nvSpPr>
            <p:spPr bwMode="auto">
              <a:xfrm>
                <a:off x="713" y="1854"/>
                <a:ext cx="63" cy="1"/>
              </a:xfrm>
              <a:prstGeom prst="line">
                <a:avLst/>
              </a:prstGeom>
              <a:noFill/>
              <a:ln w="4763" cap="rnd">
                <a:solidFill>
                  <a:srgbClr val="000000"/>
                </a:solidFill>
                <a:round/>
                <a:headEnd/>
                <a:tailEnd/>
              </a:ln>
            </p:spPr>
            <p:txBody>
              <a:bodyPr/>
              <a:lstStyle/>
              <a:p>
                <a:pPr>
                  <a:defRPr/>
                </a:pPr>
                <a:endParaRPr lang="en-US"/>
              </a:p>
            </p:txBody>
          </p:sp>
          <p:sp>
            <p:nvSpPr>
              <p:cNvPr id="17496" name="Line 182"/>
              <p:cNvSpPr>
                <a:spLocks noChangeShapeType="1"/>
              </p:cNvSpPr>
              <p:nvPr/>
            </p:nvSpPr>
            <p:spPr bwMode="auto">
              <a:xfrm flipV="1">
                <a:off x="776" y="1809"/>
                <a:ext cx="3" cy="45"/>
              </a:xfrm>
              <a:prstGeom prst="line">
                <a:avLst/>
              </a:prstGeom>
              <a:noFill/>
              <a:ln w="4763" cap="rnd">
                <a:solidFill>
                  <a:srgbClr val="000000"/>
                </a:solidFill>
                <a:round/>
                <a:headEnd/>
                <a:tailEnd/>
              </a:ln>
            </p:spPr>
            <p:txBody>
              <a:bodyPr/>
              <a:lstStyle/>
              <a:p>
                <a:pPr>
                  <a:defRPr/>
                </a:pPr>
                <a:endParaRPr lang="en-US"/>
              </a:p>
            </p:txBody>
          </p:sp>
          <p:sp>
            <p:nvSpPr>
              <p:cNvPr id="17497" name="Line 183"/>
              <p:cNvSpPr>
                <a:spLocks noChangeShapeType="1"/>
              </p:cNvSpPr>
              <p:nvPr/>
            </p:nvSpPr>
            <p:spPr bwMode="auto">
              <a:xfrm flipH="1">
                <a:off x="713" y="1809"/>
                <a:ext cx="63" cy="2"/>
              </a:xfrm>
              <a:prstGeom prst="line">
                <a:avLst/>
              </a:prstGeom>
              <a:noFill/>
              <a:ln w="4763" cap="rnd">
                <a:solidFill>
                  <a:srgbClr val="000000"/>
                </a:solidFill>
                <a:round/>
                <a:headEnd/>
                <a:tailEnd/>
              </a:ln>
            </p:spPr>
            <p:txBody>
              <a:bodyPr/>
              <a:lstStyle/>
              <a:p>
                <a:pPr>
                  <a:defRPr/>
                </a:pPr>
                <a:endParaRPr lang="en-US"/>
              </a:p>
            </p:txBody>
          </p:sp>
          <p:sp>
            <p:nvSpPr>
              <p:cNvPr id="17498" name="Line 184"/>
              <p:cNvSpPr>
                <a:spLocks noChangeShapeType="1"/>
              </p:cNvSpPr>
              <p:nvPr/>
            </p:nvSpPr>
            <p:spPr bwMode="auto">
              <a:xfrm>
                <a:off x="713" y="1809"/>
                <a:ext cx="2" cy="45"/>
              </a:xfrm>
              <a:prstGeom prst="line">
                <a:avLst/>
              </a:prstGeom>
              <a:noFill/>
              <a:ln w="4763" cap="rnd">
                <a:solidFill>
                  <a:srgbClr val="000000"/>
                </a:solidFill>
                <a:round/>
                <a:headEnd/>
                <a:tailEnd/>
              </a:ln>
            </p:spPr>
            <p:txBody>
              <a:bodyPr/>
              <a:lstStyle/>
              <a:p>
                <a:pPr>
                  <a:defRPr/>
                </a:pPr>
                <a:endParaRPr lang="en-US"/>
              </a:p>
            </p:txBody>
          </p:sp>
          <p:sp>
            <p:nvSpPr>
              <p:cNvPr id="17499" name="Freeform 185"/>
              <p:cNvSpPr/>
              <p:nvPr/>
            </p:nvSpPr>
            <p:spPr bwMode="auto">
              <a:xfrm>
                <a:off x="669" y="1815"/>
                <a:ext cx="407" cy="29"/>
              </a:xfrm>
              <a:custGeom>
                <a:avLst/>
                <a:gdLst>
                  <a:gd name="T0" fmla="*/ 19 w 275"/>
                  <a:gd name="T1" fmla="*/ 96 h 19"/>
                  <a:gd name="T2" fmla="*/ 87 w 275"/>
                  <a:gd name="T3" fmla="*/ 124 h 19"/>
                  <a:gd name="T4" fmla="*/ 149 w 275"/>
                  <a:gd name="T5" fmla="*/ 147 h 19"/>
                  <a:gd name="T6" fmla="*/ 210 w 275"/>
                  <a:gd name="T7" fmla="*/ 147 h 19"/>
                  <a:gd name="T8" fmla="*/ 269 w 275"/>
                  <a:gd name="T9" fmla="*/ 142 h 19"/>
                  <a:gd name="T10" fmla="*/ 337 w 275"/>
                  <a:gd name="T11" fmla="*/ 142 h 19"/>
                  <a:gd name="T12" fmla="*/ 398 w 275"/>
                  <a:gd name="T13" fmla="*/ 124 h 19"/>
                  <a:gd name="T14" fmla="*/ 460 w 275"/>
                  <a:gd name="T15" fmla="*/ 124 h 19"/>
                  <a:gd name="T16" fmla="*/ 519 w 275"/>
                  <a:gd name="T17" fmla="*/ 114 h 19"/>
                  <a:gd name="T18" fmla="*/ 576 w 275"/>
                  <a:gd name="T19" fmla="*/ 114 h 19"/>
                  <a:gd name="T20" fmla="*/ 639 w 275"/>
                  <a:gd name="T21" fmla="*/ 147 h 19"/>
                  <a:gd name="T22" fmla="*/ 707 w 275"/>
                  <a:gd name="T23" fmla="*/ 189 h 19"/>
                  <a:gd name="T24" fmla="*/ 768 w 275"/>
                  <a:gd name="T25" fmla="*/ 174 h 19"/>
                  <a:gd name="T26" fmla="*/ 830 w 275"/>
                  <a:gd name="T27" fmla="*/ 174 h 19"/>
                  <a:gd name="T28" fmla="*/ 891 w 275"/>
                  <a:gd name="T29" fmla="*/ 198 h 19"/>
                  <a:gd name="T30" fmla="*/ 946 w 275"/>
                  <a:gd name="T31" fmla="*/ 198 h 19"/>
                  <a:gd name="T32" fmla="*/ 1021 w 275"/>
                  <a:gd name="T33" fmla="*/ 174 h 19"/>
                  <a:gd name="T34" fmla="*/ 1069 w 275"/>
                  <a:gd name="T35" fmla="*/ 217 h 19"/>
                  <a:gd name="T36" fmla="*/ 1137 w 275"/>
                  <a:gd name="T37" fmla="*/ 198 h 19"/>
                  <a:gd name="T38" fmla="*/ 1200 w 275"/>
                  <a:gd name="T39" fmla="*/ 142 h 19"/>
                  <a:gd name="T40" fmla="*/ 1261 w 275"/>
                  <a:gd name="T41" fmla="*/ 75 h 19"/>
                  <a:gd name="T42" fmla="*/ 1319 w 275"/>
                  <a:gd name="T43" fmla="*/ 49 h 19"/>
                  <a:gd name="T44" fmla="*/ 1387 w 275"/>
                  <a:gd name="T45" fmla="*/ 49 h 19"/>
                  <a:gd name="T46" fmla="*/ 1450 w 275"/>
                  <a:gd name="T47" fmla="*/ 27 h 19"/>
                  <a:gd name="T48" fmla="*/ 1507 w 275"/>
                  <a:gd name="T49" fmla="*/ 0 h 19"/>
                  <a:gd name="T50" fmla="*/ 1569 w 275"/>
                  <a:gd name="T51" fmla="*/ 0 h 19"/>
                  <a:gd name="T52" fmla="*/ 1628 w 275"/>
                  <a:gd name="T53" fmla="*/ 27 h 19"/>
                  <a:gd name="T54" fmla="*/ 1689 w 275"/>
                  <a:gd name="T55" fmla="*/ 49 h 19"/>
                  <a:gd name="T56" fmla="*/ 1757 w 275"/>
                  <a:gd name="T57" fmla="*/ 41 h 19"/>
                  <a:gd name="T58" fmla="*/ 1817 w 275"/>
                  <a:gd name="T59" fmla="*/ 49 h 19"/>
                  <a:gd name="T60" fmla="*/ 1880 w 275"/>
                  <a:gd name="T61" fmla="*/ 63 h 19"/>
                  <a:gd name="T62" fmla="*/ 1948 w 275"/>
                  <a:gd name="T63" fmla="*/ 75 h 19"/>
                  <a:gd name="T64" fmla="*/ 1998 w 275"/>
                  <a:gd name="T65" fmla="*/ 93 h 19"/>
                  <a:gd name="T66" fmla="*/ 2059 w 275"/>
                  <a:gd name="T67" fmla="*/ 96 h 19"/>
                  <a:gd name="T68" fmla="*/ 2127 w 275"/>
                  <a:gd name="T69" fmla="*/ 96 h 19"/>
                  <a:gd name="T70" fmla="*/ 2189 w 275"/>
                  <a:gd name="T71" fmla="*/ 114 h 19"/>
                  <a:gd name="T72" fmla="*/ 2250 w 275"/>
                  <a:gd name="T73" fmla="*/ 147 h 19"/>
                  <a:gd name="T74" fmla="*/ 2310 w 275"/>
                  <a:gd name="T75" fmla="*/ 174 h 19"/>
                  <a:gd name="T76" fmla="*/ 2369 w 275"/>
                  <a:gd name="T77" fmla="*/ 168 h 19"/>
                  <a:gd name="T78" fmla="*/ 2429 w 275"/>
                  <a:gd name="T79" fmla="*/ 168 h 19"/>
                  <a:gd name="T80" fmla="*/ 2491 w 275"/>
                  <a:gd name="T81" fmla="*/ 142 h 19"/>
                  <a:gd name="T82" fmla="*/ 2559 w 275"/>
                  <a:gd name="T83" fmla="*/ 114 h 19"/>
                  <a:gd name="T84" fmla="*/ 2620 w 275"/>
                  <a:gd name="T85" fmla="*/ 96 h 19"/>
                  <a:gd name="T86" fmla="*/ 2677 w 275"/>
                  <a:gd name="T87" fmla="*/ 75 h 19"/>
                  <a:gd name="T88" fmla="*/ 2739 w 275"/>
                  <a:gd name="T89" fmla="*/ 41 h 19"/>
                  <a:gd name="T90" fmla="*/ 2808 w 275"/>
                  <a:gd name="T91" fmla="*/ 49 h 19"/>
                  <a:gd name="T92" fmla="*/ 2870 w 275"/>
                  <a:gd name="T93" fmla="*/ 75 h 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5"/>
                  <a:gd name="T142" fmla="*/ 0 h 19"/>
                  <a:gd name="T143" fmla="*/ 275 w 275"/>
                  <a:gd name="T144" fmla="*/ 19 h 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5" h="19" fill="norm" stroke="1" extrusionOk="0">
                    <a:moveTo>
                      <a:pt x="0" y="9"/>
                    </a:moveTo>
                    <a:lnTo>
                      <a:pt x="2" y="8"/>
                    </a:lnTo>
                    <a:lnTo>
                      <a:pt x="5" y="10"/>
                    </a:lnTo>
                    <a:lnTo>
                      <a:pt x="8" y="10"/>
                    </a:lnTo>
                    <a:lnTo>
                      <a:pt x="11" y="12"/>
                    </a:lnTo>
                    <a:lnTo>
                      <a:pt x="14" y="12"/>
                    </a:lnTo>
                    <a:lnTo>
                      <a:pt x="17" y="14"/>
                    </a:lnTo>
                    <a:lnTo>
                      <a:pt x="20" y="12"/>
                    </a:lnTo>
                    <a:lnTo>
                      <a:pt x="23" y="12"/>
                    </a:lnTo>
                    <a:lnTo>
                      <a:pt x="26" y="11"/>
                    </a:lnTo>
                    <a:lnTo>
                      <a:pt x="29" y="12"/>
                    </a:lnTo>
                    <a:lnTo>
                      <a:pt x="32" y="11"/>
                    </a:lnTo>
                    <a:lnTo>
                      <a:pt x="35" y="11"/>
                    </a:lnTo>
                    <a:lnTo>
                      <a:pt x="38" y="10"/>
                    </a:lnTo>
                    <a:lnTo>
                      <a:pt x="41" y="12"/>
                    </a:lnTo>
                    <a:lnTo>
                      <a:pt x="44" y="10"/>
                    </a:lnTo>
                    <a:lnTo>
                      <a:pt x="47" y="10"/>
                    </a:lnTo>
                    <a:lnTo>
                      <a:pt x="49" y="9"/>
                    </a:lnTo>
                    <a:lnTo>
                      <a:pt x="52" y="11"/>
                    </a:lnTo>
                    <a:lnTo>
                      <a:pt x="55" y="9"/>
                    </a:lnTo>
                    <a:lnTo>
                      <a:pt x="58" y="11"/>
                    </a:lnTo>
                    <a:lnTo>
                      <a:pt x="61" y="12"/>
                    </a:lnTo>
                    <a:lnTo>
                      <a:pt x="64" y="15"/>
                    </a:lnTo>
                    <a:lnTo>
                      <a:pt x="67" y="15"/>
                    </a:lnTo>
                    <a:lnTo>
                      <a:pt x="70" y="16"/>
                    </a:lnTo>
                    <a:lnTo>
                      <a:pt x="73" y="14"/>
                    </a:lnTo>
                    <a:lnTo>
                      <a:pt x="76" y="16"/>
                    </a:lnTo>
                    <a:lnTo>
                      <a:pt x="79" y="14"/>
                    </a:lnTo>
                    <a:lnTo>
                      <a:pt x="82" y="15"/>
                    </a:lnTo>
                    <a:lnTo>
                      <a:pt x="85" y="16"/>
                    </a:lnTo>
                    <a:lnTo>
                      <a:pt x="88" y="18"/>
                    </a:lnTo>
                    <a:lnTo>
                      <a:pt x="90" y="16"/>
                    </a:lnTo>
                    <a:lnTo>
                      <a:pt x="93" y="16"/>
                    </a:lnTo>
                    <a:lnTo>
                      <a:pt x="97" y="14"/>
                    </a:lnTo>
                    <a:lnTo>
                      <a:pt x="99" y="17"/>
                    </a:lnTo>
                    <a:lnTo>
                      <a:pt x="102" y="17"/>
                    </a:lnTo>
                    <a:lnTo>
                      <a:pt x="105" y="19"/>
                    </a:lnTo>
                    <a:lnTo>
                      <a:pt x="108" y="16"/>
                    </a:lnTo>
                    <a:lnTo>
                      <a:pt x="111" y="15"/>
                    </a:lnTo>
                    <a:lnTo>
                      <a:pt x="114" y="11"/>
                    </a:lnTo>
                    <a:lnTo>
                      <a:pt x="117" y="8"/>
                    </a:lnTo>
                    <a:lnTo>
                      <a:pt x="120" y="6"/>
                    </a:lnTo>
                    <a:lnTo>
                      <a:pt x="123" y="6"/>
                    </a:lnTo>
                    <a:lnTo>
                      <a:pt x="126" y="4"/>
                    </a:lnTo>
                    <a:lnTo>
                      <a:pt x="129" y="5"/>
                    </a:lnTo>
                    <a:lnTo>
                      <a:pt x="132" y="4"/>
                    </a:lnTo>
                    <a:lnTo>
                      <a:pt x="135" y="4"/>
                    </a:lnTo>
                    <a:lnTo>
                      <a:pt x="138" y="2"/>
                    </a:lnTo>
                    <a:lnTo>
                      <a:pt x="141" y="1"/>
                    </a:lnTo>
                    <a:lnTo>
                      <a:pt x="143" y="0"/>
                    </a:lnTo>
                    <a:lnTo>
                      <a:pt x="146" y="1"/>
                    </a:lnTo>
                    <a:lnTo>
                      <a:pt x="149" y="0"/>
                    </a:lnTo>
                    <a:lnTo>
                      <a:pt x="152" y="2"/>
                    </a:lnTo>
                    <a:lnTo>
                      <a:pt x="155" y="2"/>
                    </a:lnTo>
                    <a:lnTo>
                      <a:pt x="158" y="5"/>
                    </a:lnTo>
                    <a:lnTo>
                      <a:pt x="161" y="4"/>
                    </a:lnTo>
                    <a:lnTo>
                      <a:pt x="164" y="5"/>
                    </a:lnTo>
                    <a:lnTo>
                      <a:pt x="167" y="3"/>
                    </a:lnTo>
                    <a:lnTo>
                      <a:pt x="170" y="5"/>
                    </a:lnTo>
                    <a:lnTo>
                      <a:pt x="173" y="4"/>
                    </a:lnTo>
                    <a:lnTo>
                      <a:pt x="176" y="5"/>
                    </a:lnTo>
                    <a:lnTo>
                      <a:pt x="179" y="5"/>
                    </a:lnTo>
                    <a:lnTo>
                      <a:pt x="182" y="8"/>
                    </a:lnTo>
                    <a:lnTo>
                      <a:pt x="185" y="6"/>
                    </a:lnTo>
                    <a:lnTo>
                      <a:pt x="187" y="8"/>
                    </a:lnTo>
                    <a:lnTo>
                      <a:pt x="190" y="7"/>
                    </a:lnTo>
                    <a:lnTo>
                      <a:pt x="193" y="9"/>
                    </a:lnTo>
                    <a:lnTo>
                      <a:pt x="196" y="8"/>
                    </a:lnTo>
                    <a:lnTo>
                      <a:pt x="199" y="9"/>
                    </a:lnTo>
                    <a:lnTo>
                      <a:pt x="202" y="8"/>
                    </a:lnTo>
                    <a:lnTo>
                      <a:pt x="205" y="9"/>
                    </a:lnTo>
                    <a:lnTo>
                      <a:pt x="208" y="9"/>
                    </a:lnTo>
                    <a:lnTo>
                      <a:pt x="211" y="11"/>
                    </a:lnTo>
                    <a:lnTo>
                      <a:pt x="214" y="12"/>
                    </a:lnTo>
                    <a:lnTo>
                      <a:pt x="217" y="15"/>
                    </a:lnTo>
                    <a:lnTo>
                      <a:pt x="220" y="14"/>
                    </a:lnTo>
                    <a:lnTo>
                      <a:pt x="223" y="15"/>
                    </a:lnTo>
                    <a:lnTo>
                      <a:pt x="226" y="13"/>
                    </a:lnTo>
                    <a:lnTo>
                      <a:pt x="229" y="15"/>
                    </a:lnTo>
                    <a:lnTo>
                      <a:pt x="231" y="13"/>
                    </a:lnTo>
                    <a:lnTo>
                      <a:pt x="234" y="12"/>
                    </a:lnTo>
                    <a:lnTo>
                      <a:pt x="237" y="11"/>
                    </a:lnTo>
                    <a:lnTo>
                      <a:pt x="240" y="11"/>
                    </a:lnTo>
                    <a:lnTo>
                      <a:pt x="243" y="9"/>
                    </a:lnTo>
                    <a:lnTo>
                      <a:pt x="246" y="9"/>
                    </a:lnTo>
                    <a:lnTo>
                      <a:pt x="249" y="8"/>
                    </a:lnTo>
                    <a:lnTo>
                      <a:pt x="252" y="9"/>
                    </a:lnTo>
                    <a:lnTo>
                      <a:pt x="255" y="6"/>
                    </a:lnTo>
                    <a:lnTo>
                      <a:pt x="258" y="6"/>
                    </a:lnTo>
                    <a:lnTo>
                      <a:pt x="261" y="3"/>
                    </a:lnTo>
                    <a:lnTo>
                      <a:pt x="264" y="5"/>
                    </a:lnTo>
                    <a:lnTo>
                      <a:pt x="267" y="4"/>
                    </a:lnTo>
                    <a:lnTo>
                      <a:pt x="270" y="6"/>
                    </a:lnTo>
                    <a:lnTo>
                      <a:pt x="273" y="6"/>
                    </a:lnTo>
                    <a:lnTo>
                      <a:pt x="275" y="6"/>
                    </a:lnTo>
                  </a:path>
                </a:pathLst>
              </a:custGeom>
              <a:noFill/>
              <a:ln w="3175" cap="rnd">
                <a:solidFill>
                  <a:srgbClr val="000000"/>
                </a:solidFill>
                <a:prstDash val="solid"/>
                <a:round/>
                <a:headEnd/>
                <a:tailEnd/>
              </a:ln>
            </p:spPr>
            <p:txBody>
              <a:bodyPr/>
              <a:lstStyle/>
              <a:p>
                <a:pPr>
                  <a:defRPr/>
                </a:pPr>
                <a:endParaRPr lang="en-US"/>
              </a:p>
            </p:txBody>
          </p:sp>
          <p:sp>
            <p:nvSpPr>
              <p:cNvPr id="17500" name="Line 186"/>
              <p:cNvSpPr>
                <a:spLocks noChangeShapeType="1"/>
              </p:cNvSpPr>
              <p:nvPr/>
            </p:nvSpPr>
            <p:spPr bwMode="auto">
              <a:xfrm>
                <a:off x="1524" y="1832"/>
                <a:ext cx="408" cy="1"/>
              </a:xfrm>
              <a:prstGeom prst="line">
                <a:avLst/>
              </a:prstGeom>
              <a:noFill/>
              <a:ln w="4763" cap="rnd">
                <a:solidFill>
                  <a:srgbClr val="000000"/>
                </a:solidFill>
                <a:round/>
                <a:headEnd/>
                <a:tailEnd/>
              </a:ln>
            </p:spPr>
            <p:txBody>
              <a:bodyPr/>
              <a:lstStyle/>
              <a:p>
                <a:pPr>
                  <a:defRPr/>
                </a:pPr>
                <a:endParaRPr lang="en-US"/>
              </a:p>
            </p:txBody>
          </p:sp>
          <p:sp>
            <p:nvSpPr>
              <p:cNvPr id="17501" name="Line 187"/>
              <p:cNvSpPr>
                <a:spLocks noChangeShapeType="1"/>
              </p:cNvSpPr>
              <p:nvPr/>
            </p:nvSpPr>
            <p:spPr bwMode="auto">
              <a:xfrm>
                <a:off x="1566" y="1854"/>
                <a:ext cx="64" cy="1"/>
              </a:xfrm>
              <a:prstGeom prst="line">
                <a:avLst/>
              </a:prstGeom>
              <a:noFill/>
              <a:ln w="4763" cap="rnd">
                <a:solidFill>
                  <a:srgbClr val="000000"/>
                </a:solidFill>
                <a:round/>
                <a:headEnd/>
                <a:tailEnd/>
              </a:ln>
            </p:spPr>
            <p:txBody>
              <a:bodyPr/>
              <a:lstStyle/>
              <a:p>
                <a:pPr>
                  <a:defRPr/>
                </a:pPr>
                <a:endParaRPr lang="en-US"/>
              </a:p>
            </p:txBody>
          </p:sp>
          <p:sp>
            <p:nvSpPr>
              <p:cNvPr id="17502" name="Line 188"/>
              <p:cNvSpPr>
                <a:spLocks noChangeShapeType="1"/>
              </p:cNvSpPr>
              <p:nvPr/>
            </p:nvSpPr>
            <p:spPr bwMode="auto">
              <a:xfrm flipV="1">
                <a:off x="1630" y="1809"/>
                <a:ext cx="1" cy="45"/>
              </a:xfrm>
              <a:prstGeom prst="line">
                <a:avLst/>
              </a:prstGeom>
              <a:noFill/>
              <a:ln w="4763" cap="rnd">
                <a:solidFill>
                  <a:srgbClr val="000000"/>
                </a:solidFill>
                <a:round/>
                <a:headEnd/>
                <a:tailEnd/>
              </a:ln>
            </p:spPr>
            <p:txBody>
              <a:bodyPr/>
              <a:lstStyle/>
              <a:p>
                <a:pPr>
                  <a:defRPr/>
                </a:pPr>
                <a:endParaRPr lang="en-US"/>
              </a:p>
            </p:txBody>
          </p:sp>
          <p:sp>
            <p:nvSpPr>
              <p:cNvPr id="17503" name="Line 189"/>
              <p:cNvSpPr>
                <a:spLocks noChangeShapeType="1"/>
              </p:cNvSpPr>
              <p:nvPr/>
            </p:nvSpPr>
            <p:spPr bwMode="auto">
              <a:xfrm flipH="1">
                <a:off x="1566" y="1809"/>
                <a:ext cx="64" cy="2"/>
              </a:xfrm>
              <a:prstGeom prst="line">
                <a:avLst/>
              </a:prstGeom>
              <a:noFill/>
              <a:ln w="4763" cap="rnd">
                <a:solidFill>
                  <a:srgbClr val="000000"/>
                </a:solidFill>
                <a:round/>
                <a:headEnd/>
                <a:tailEnd/>
              </a:ln>
            </p:spPr>
            <p:txBody>
              <a:bodyPr/>
              <a:lstStyle/>
              <a:p>
                <a:pPr>
                  <a:defRPr/>
                </a:pPr>
                <a:endParaRPr lang="en-US"/>
              </a:p>
            </p:txBody>
          </p:sp>
          <p:sp>
            <p:nvSpPr>
              <p:cNvPr id="17504" name="Line 190"/>
              <p:cNvSpPr>
                <a:spLocks noChangeShapeType="1"/>
              </p:cNvSpPr>
              <p:nvPr/>
            </p:nvSpPr>
            <p:spPr bwMode="auto">
              <a:xfrm>
                <a:off x="1566" y="1809"/>
                <a:ext cx="2" cy="45"/>
              </a:xfrm>
              <a:prstGeom prst="line">
                <a:avLst/>
              </a:prstGeom>
              <a:noFill/>
              <a:ln w="4763" cap="rnd">
                <a:solidFill>
                  <a:srgbClr val="000000"/>
                </a:solidFill>
                <a:round/>
                <a:headEnd/>
                <a:tailEnd/>
              </a:ln>
            </p:spPr>
            <p:txBody>
              <a:bodyPr/>
              <a:lstStyle/>
              <a:p>
                <a:pPr>
                  <a:defRPr/>
                </a:pPr>
                <a:endParaRPr lang="en-US"/>
              </a:p>
            </p:txBody>
          </p:sp>
          <p:sp>
            <p:nvSpPr>
              <p:cNvPr id="17505" name="Line 191"/>
              <p:cNvSpPr>
                <a:spLocks noChangeShapeType="1"/>
              </p:cNvSpPr>
              <p:nvPr/>
            </p:nvSpPr>
            <p:spPr bwMode="auto">
              <a:xfrm flipV="1">
                <a:off x="1987" y="1734"/>
                <a:ext cx="2" cy="142"/>
              </a:xfrm>
              <a:prstGeom prst="line">
                <a:avLst/>
              </a:prstGeom>
              <a:noFill/>
              <a:ln w="4763" cap="rnd">
                <a:solidFill>
                  <a:srgbClr val="000000"/>
                </a:solidFill>
                <a:round/>
                <a:headEnd/>
                <a:tailEnd/>
              </a:ln>
            </p:spPr>
            <p:txBody>
              <a:bodyPr/>
              <a:lstStyle/>
              <a:p>
                <a:pPr>
                  <a:defRPr/>
                </a:pPr>
                <a:endParaRPr lang="en-US"/>
              </a:p>
            </p:txBody>
          </p:sp>
          <p:sp>
            <p:nvSpPr>
              <p:cNvPr id="17506" name="Rectangle 192"/>
              <p:cNvSpPr>
                <a:spLocks noChangeArrowheads="1"/>
              </p:cNvSpPr>
              <p:nvPr/>
            </p:nvSpPr>
            <p:spPr bwMode="auto">
              <a:xfrm>
                <a:off x="2017" y="1727"/>
                <a:ext cx="10" cy="38"/>
              </a:xfrm>
              <a:prstGeom prst="rect">
                <a:avLst/>
              </a:prstGeom>
              <a:noFill/>
              <a:ln w="9525">
                <a:noFill/>
                <a:miter lim="800000"/>
                <a:headEnd/>
                <a:tailEnd/>
              </a:ln>
            </p:spPr>
            <p:txBody>
              <a:bodyPr wrap="none" lIns="0" tIns="0" rIns="0" bIns="0">
                <a:spAutoFit/>
              </a:bodyPr>
              <a:lstStyle/>
              <a:p>
                <a:pPr>
                  <a:defRPr/>
                </a:pPr>
                <a:r>
                  <a:rPr lang="en-US" sz="400">
                    <a:solidFill>
                      <a:srgbClr val="000000"/>
                    </a:solidFill>
                    <a:latin typeface="Times New Roman"/>
                    <a:cs typeface="Arial"/>
                  </a:rPr>
                  <a:t>-</a:t>
                </a:r>
                <a:endParaRPr lang="en-US">
                  <a:cs typeface="Arial"/>
                </a:endParaRPr>
              </a:p>
            </p:txBody>
          </p:sp>
          <p:sp>
            <p:nvSpPr>
              <p:cNvPr id="17507" name="Rectangle 193"/>
              <p:cNvSpPr>
                <a:spLocks noChangeArrowheads="1"/>
              </p:cNvSpPr>
              <p:nvPr/>
            </p:nvSpPr>
            <p:spPr bwMode="auto">
              <a:xfrm>
                <a:off x="2017" y="1843"/>
                <a:ext cx="17" cy="38"/>
              </a:xfrm>
              <a:prstGeom prst="rect">
                <a:avLst/>
              </a:prstGeom>
              <a:noFill/>
              <a:ln w="9525">
                <a:noFill/>
                <a:miter lim="800000"/>
                <a:headEnd/>
                <a:tailEnd/>
              </a:ln>
            </p:spPr>
            <p:txBody>
              <a:bodyPr wrap="none" lIns="0" tIns="0" rIns="0" bIns="0">
                <a:spAutoFit/>
              </a:bodyPr>
              <a:lstStyle/>
              <a:p>
                <a:pPr>
                  <a:defRPr/>
                </a:pPr>
                <a:r>
                  <a:rPr lang="en-US" sz="400">
                    <a:solidFill>
                      <a:srgbClr val="000000"/>
                    </a:solidFill>
                    <a:latin typeface="Times New Roman"/>
                    <a:cs typeface="Arial"/>
                  </a:rPr>
                  <a:t>+</a:t>
                </a:r>
                <a:endParaRPr lang="en-US">
                  <a:cs typeface="Arial"/>
                </a:endParaRPr>
              </a:p>
            </p:txBody>
          </p:sp>
          <p:sp>
            <p:nvSpPr>
              <p:cNvPr id="17508" name="Line 194"/>
              <p:cNvSpPr>
                <a:spLocks noChangeShapeType="1"/>
              </p:cNvSpPr>
              <p:nvPr/>
            </p:nvSpPr>
            <p:spPr bwMode="auto">
              <a:xfrm>
                <a:off x="1902" y="1876"/>
                <a:ext cx="85" cy="3"/>
              </a:xfrm>
              <a:prstGeom prst="line">
                <a:avLst/>
              </a:prstGeom>
              <a:noFill/>
              <a:ln w="4763" cap="rnd">
                <a:solidFill>
                  <a:srgbClr val="000000"/>
                </a:solidFill>
                <a:round/>
                <a:headEnd/>
                <a:tailEnd/>
              </a:ln>
            </p:spPr>
            <p:txBody>
              <a:bodyPr/>
              <a:lstStyle/>
              <a:p>
                <a:pPr>
                  <a:defRPr/>
                </a:pPr>
                <a:endParaRPr lang="en-US"/>
              </a:p>
            </p:txBody>
          </p:sp>
          <p:sp>
            <p:nvSpPr>
              <p:cNvPr id="17509" name="Freeform 195"/>
              <p:cNvSpPr/>
              <p:nvPr/>
            </p:nvSpPr>
            <p:spPr bwMode="auto">
              <a:xfrm>
                <a:off x="1524" y="1824"/>
                <a:ext cx="408" cy="39"/>
              </a:xfrm>
              <a:custGeom>
                <a:avLst/>
                <a:gdLst>
                  <a:gd name="T0" fmla="*/ 28 w 276"/>
                  <a:gd name="T1" fmla="*/ 30 h 25"/>
                  <a:gd name="T2" fmla="*/ 90 w 276"/>
                  <a:gd name="T3" fmla="*/ 30 h 25"/>
                  <a:gd name="T4" fmla="*/ 149 w 276"/>
                  <a:gd name="T5" fmla="*/ 103 h 25"/>
                  <a:gd name="T6" fmla="*/ 210 w 276"/>
                  <a:gd name="T7" fmla="*/ 114 h 25"/>
                  <a:gd name="T8" fmla="*/ 269 w 276"/>
                  <a:gd name="T9" fmla="*/ 83 h 25"/>
                  <a:gd name="T10" fmla="*/ 330 w 276"/>
                  <a:gd name="T11" fmla="*/ 114 h 25"/>
                  <a:gd name="T12" fmla="*/ 398 w 276"/>
                  <a:gd name="T13" fmla="*/ 73 h 25"/>
                  <a:gd name="T14" fmla="*/ 458 w 276"/>
                  <a:gd name="T15" fmla="*/ 83 h 25"/>
                  <a:gd name="T16" fmla="*/ 520 w 276"/>
                  <a:gd name="T17" fmla="*/ 103 h 25"/>
                  <a:gd name="T18" fmla="*/ 572 w 276"/>
                  <a:gd name="T19" fmla="*/ 183 h 25"/>
                  <a:gd name="T20" fmla="*/ 636 w 276"/>
                  <a:gd name="T21" fmla="*/ 212 h 25"/>
                  <a:gd name="T22" fmla="*/ 698 w 276"/>
                  <a:gd name="T23" fmla="*/ 262 h 25"/>
                  <a:gd name="T24" fmla="*/ 764 w 276"/>
                  <a:gd name="T25" fmla="*/ 278 h 25"/>
                  <a:gd name="T26" fmla="*/ 826 w 276"/>
                  <a:gd name="T27" fmla="*/ 231 h 25"/>
                  <a:gd name="T28" fmla="*/ 890 w 276"/>
                  <a:gd name="T29" fmla="*/ 251 h 25"/>
                  <a:gd name="T30" fmla="*/ 956 w 276"/>
                  <a:gd name="T31" fmla="*/ 251 h 25"/>
                  <a:gd name="T32" fmla="*/ 1001 w 276"/>
                  <a:gd name="T33" fmla="*/ 278 h 25"/>
                  <a:gd name="T34" fmla="*/ 1066 w 276"/>
                  <a:gd name="T35" fmla="*/ 314 h 25"/>
                  <a:gd name="T36" fmla="*/ 1129 w 276"/>
                  <a:gd name="T37" fmla="*/ 314 h 25"/>
                  <a:gd name="T38" fmla="*/ 1196 w 276"/>
                  <a:gd name="T39" fmla="*/ 262 h 25"/>
                  <a:gd name="T40" fmla="*/ 1251 w 276"/>
                  <a:gd name="T41" fmla="*/ 183 h 25"/>
                  <a:gd name="T42" fmla="*/ 1316 w 276"/>
                  <a:gd name="T43" fmla="*/ 148 h 25"/>
                  <a:gd name="T44" fmla="*/ 1376 w 276"/>
                  <a:gd name="T45" fmla="*/ 178 h 25"/>
                  <a:gd name="T46" fmla="*/ 1440 w 276"/>
                  <a:gd name="T47" fmla="*/ 161 h 25"/>
                  <a:gd name="T48" fmla="*/ 1489 w 276"/>
                  <a:gd name="T49" fmla="*/ 178 h 25"/>
                  <a:gd name="T50" fmla="*/ 1552 w 276"/>
                  <a:gd name="T51" fmla="*/ 161 h 25"/>
                  <a:gd name="T52" fmla="*/ 1619 w 276"/>
                  <a:gd name="T53" fmla="*/ 212 h 25"/>
                  <a:gd name="T54" fmla="*/ 1681 w 276"/>
                  <a:gd name="T55" fmla="*/ 278 h 25"/>
                  <a:gd name="T56" fmla="*/ 1744 w 276"/>
                  <a:gd name="T57" fmla="*/ 231 h 25"/>
                  <a:gd name="T58" fmla="*/ 1805 w 276"/>
                  <a:gd name="T59" fmla="*/ 231 h 25"/>
                  <a:gd name="T60" fmla="*/ 1870 w 276"/>
                  <a:gd name="T61" fmla="*/ 201 h 25"/>
                  <a:gd name="T62" fmla="*/ 1919 w 276"/>
                  <a:gd name="T63" fmla="*/ 201 h 25"/>
                  <a:gd name="T64" fmla="*/ 1979 w 276"/>
                  <a:gd name="T65" fmla="*/ 183 h 25"/>
                  <a:gd name="T66" fmla="*/ 2047 w 276"/>
                  <a:gd name="T67" fmla="*/ 129 h 25"/>
                  <a:gd name="T68" fmla="*/ 2109 w 276"/>
                  <a:gd name="T69" fmla="*/ 103 h 25"/>
                  <a:gd name="T70" fmla="*/ 2167 w 276"/>
                  <a:gd name="T71" fmla="*/ 103 h 25"/>
                  <a:gd name="T72" fmla="*/ 2229 w 276"/>
                  <a:gd name="T73" fmla="*/ 129 h 25"/>
                  <a:gd name="T74" fmla="*/ 2294 w 276"/>
                  <a:gd name="T75" fmla="*/ 201 h 25"/>
                  <a:gd name="T76" fmla="*/ 2358 w 276"/>
                  <a:gd name="T77" fmla="*/ 183 h 25"/>
                  <a:gd name="T78" fmla="*/ 2407 w 276"/>
                  <a:gd name="T79" fmla="*/ 183 h 25"/>
                  <a:gd name="T80" fmla="*/ 2467 w 276"/>
                  <a:gd name="T81" fmla="*/ 53 h 25"/>
                  <a:gd name="T82" fmla="*/ 2535 w 276"/>
                  <a:gd name="T83" fmla="*/ 83 h 25"/>
                  <a:gd name="T84" fmla="*/ 2599 w 276"/>
                  <a:gd name="T85" fmla="*/ 83 h 25"/>
                  <a:gd name="T86" fmla="*/ 2659 w 276"/>
                  <a:gd name="T87" fmla="*/ 73 h 25"/>
                  <a:gd name="T88" fmla="*/ 2727 w 276"/>
                  <a:gd name="T89" fmla="*/ 30 h 25"/>
                  <a:gd name="T90" fmla="*/ 2788 w 276"/>
                  <a:gd name="T91" fmla="*/ 53 h 25"/>
                  <a:gd name="T92" fmla="*/ 2852 w 276"/>
                  <a:gd name="T93" fmla="*/ 47 h 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6"/>
                  <a:gd name="T142" fmla="*/ 0 h 25"/>
                  <a:gd name="T143" fmla="*/ 276 w 276"/>
                  <a:gd name="T144" fmla="*/ 25 h 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6" h="25" fill="norm" stroke="1" extrusionOk="0">
                    <a:moveTo>
                      <a:pt x="0" y="3"/>
                    </a:moveTo>
                    <a:lnTo>
                      <a:pt x="3" y="2"/>
                    </a:lnTo>
                    <a:lnTo>
                      <a:pt x="5" y="0"/>
                    </a:lnTo>
                    <a:lnTo>
                      <a:pt x="9" y="2"/>
                    </a:lnTo>
                    <a:lnTo>
                      <a:pt x="11" y="5"/>
                    </a:lnTo>
                    <a:lnTo>
                      <a:pt x="14" y="7"/>
                    </a:lnTo>
                    <a:lnTo>
                      <a:pt x="17" y="8"/>
                    </a:lnTo>
                    <a:lnTo>
                      <a:pt x="20" y="8"/>
                    </a:lnTo>
                    <a:lnTo>
                      <a:pt x="23" y="9"/>
                    </a:lnTo>
                    <a:lnTo>
                      <a:pt x="26" y="6"/>
                    </a:lnTo>
                    <a:lnTo>
                      <a:pt x="29" y="9"/>
                    </a:lnTo>
                    <a:lnTo>
                      <a:pt x="32" y="8"/>
                    </a:lnTo>
                    <a:lnTo>
                      <a:pt x="35" y="9"/>
                    </a:lnTo>
                    <a:lnTo>
                      <a:pt x="38" y="5"/>
                    </a:lnTo>
                    <a:lnTo>
                      <a:pt x="41" y="6"/>
                    </a:lnTo>
                    <a:lnTo>
                      <a:pt x="44" y="6"/>
                    </a:lnTo>
                    <a:lnTo>
                      <a:pt x="47" y="7"/>
                    </a:lnTo>
                    <a:lnTo>
                      <a:pt x="50" y="7"/>
                    </a:lnTo>
                    <a:lnTo>
                      <a:pt x="53" y="11"/>
                    </a:lnTo>
                    <a:lnTo>
                      <a:pt x="55" y="13"/>
                    </a:lnTo>
                    <a:lnTo>
                      <a:pt x="58" y="15"/>
                    </a:lnTo>
                    <a:lnTo>
                      <a:pt x="61" y="15"/>
                    </a:lnTo>
                    <a:lnTo>
                      <a:pt x="64" y="17"/>
                    </a:lnTo>
                    <a:lnTo>
                      <a:pt x="67" y="18"/>
                    </a:lnTo>
                    <a:lnTo>
                      <a:pt x="70" y="20"/>
                    </a:lnTo>
                    <a:lnTo>
                      <a:pt x="73" y="19"/>
                    </a:lnTo>
                    <a:lnTo>
                      <a:pt x="76" y="21"/>
                    </a:lnTo>
                    <a:lnTo>
                      <a:pt x="79" y="16"/>
                    </a:lnTo>
                    <a:lnTo>
                      <a:pt x="82" y="20"/>
                    </a:lnTo>
                    <a:lnTo>
                      <a:pt x="85" y="17"/>
                    </a:lnTo>
                    <a:lnTo>
                      <a:pt x="88" y="20"/>
                    </a:lnTo>
                    <a:lnTo>
                      <a:pt x="91" y="17"/>
                    </a:lnTo>
                    <a:lnTo>
                      <a:pt x="94" y="21"/>
                    </a:lnTo>
                    <a:lnTo>
                      <a:pt x="96" y="19"/>
                    </a:lnTo>
                    <a:lnTo>
                      <a:pt x="99" y="24"/>
                    </a:lnTo>
                    <a:lnTo>
                      <a:pt x="102" y="22"/>
                    </a:lnTo>
                    <a:lnTo>
                      <a:pt x="105" y="25"/>
                    </a:lnTo>
                    <a:lnTo>
                      <a:pt x="108" y="22"/>
                    </a:lnTo>
                    <a:lnTo>
                      <a:pt x="111" y="23"/>
                    </a:lnTo>
                    <a:lnTo>
                      <a:pt x="114" y="18"/>
                    </a:lnTo>
                    <a:lnTo>
                      <a:pt x="117" y="15"/>
                    </a:lnTo>
                    <a:lnTo>
                      <a:pt x="120" y="13"/>
                    </a:lnTo>
                    <a:lnTo>
                      <a:pt x="123" y="13"/>
                    </a:lnTo>
                    <a:lnTo>
                      <a:pt x="126" y="10"/>
                    </a:lnTo>
                    <a:lnTo>
                      <a:pt x="129" y="12"/>
                    </a:lnTo>
                    <a:lnTo>
                      <a:pt x="132" y="12"/>
                    </a:lnTo>
                    <a:lnTo>
                      <a:pt x="135" y="13"/>
                    </a:lnTo>
                    <a:lnTo>
                      <a:pt x="138" y="11"/>
                    </a:lnTo>
                    <a:lnTo>
                      <a:pt x="140" y="13"/>
                    </a:lnTo>
                    <a:lnTo>
                      <a:pt x="143" y="12"/>
                    </a:lnTo>
                    <a:lnTo>
                      <a:pt x="146" y="13"/>
                    </a:lnTo>
                    <a:lnTo>
                      <a:pt x="149" y="11"/>
                    </a:lnTo>
                    <a:lnTo>
                      <a:pt x="152" y="13"/>
                    </a:lnTo>
                    <a:lnTo>
                      <a:pt x="155" y="15"/>
                    </a:lnTo>
                    <a:lnTo>
                      <a:pt x="158" y="19"/>
                    </a:lnTo>
                    <a:lnTo>
                      <a:pt x="161" y="19"/>
                    </a:lnTo>
                    <a:lnTo>
                      <a:pt x="164" y="20"/>
                    </a:lnTo>
                    <a:lnTo>
                      <a:pt x="167" y="16"/>
                    </a:lnTo>
                    <a:lnTo>
                      <a:pt x="170" y="15"/>
                    </a:lnTo>
                    <a:lnTo>
                      <a:pt x="173" y="16"/>
                    </a:lnTo>
                    <a:lnTo>
                      <a:pt x="176" y="16"/>
                    </a:lnTo>
                    <a:lnTo>
                      <a:pt x="179" y="14"/>
                    </a:lnTo>
                    <a:lnTo>
                      <a:pt x="182" y="16"/>
                    </a:lnTo>
                    <a:lnTo>
                      <a:pt x="184" y="14"/>
                    </a:lnTo>
                    <a:lnTo>
                      <a:pt x="187" y="13"/>
                    </a:lnTo>
                    <a:lnTo>
                      <a:pt x="190" y="13"/>
                    </a:lnTo>
                    <a:lnTo>
                      <a:pt x="193" y="12"/>
                    </a:lnTo>
                    <a:lnTo>
                      <a:pt x="196" y="9"/>
                    </a:lnTo>
                    <a:lnTo>
                      <a:pt x="199" y="6"/>
                    </a:lnTo>
                    <a:lnTo>
                      <a:pt x="202" y="7"/>
                    </a:lnTo>
                    <a:lnTo>
                      <a:pt x="205" y="6"/>
                    </a:lnTo>
                    <a:lnTo>
                      <a:pt x="208" y="7"/>
                    </a:lnTo>
                    <a:lnTo>
                      <a:pt x="211" y="8"/>
                    </a:lnTo>
                    <a:lnTo>
                      <a:pt x="214" y="9"/>
                    </a:lnTo>
                    <a:lnTo>
                      <a:pt x="217" y="11"/>
                    </a:lnTo>
                    <a:lnTo>
                      <a:pt x="220" y="14"/>
                    </a:lnTo>
                    <a:lnTo>
                      <a:pt x="223" y="14"/>
                    </a:lnTo>
                    <a:lnTo>
                      <a:pt x="226" y="13"/>
                    </a:lnTo>
                    <a:lnTo>
                      <a:pt x="228" y="15"/>
                    </a:lnTo>
                    <a:lnTo>
                      <a:pt x="231" y="13"/>
                    </a:lnTo>
                    <a:lnTo>
                      <a:pt x="235" y="9"/>
                    </a:lnTo>
                    <a:lnTo>
                      <a:pt x="237" y="4"/>
                    </a:lnTo>
                    <a:lnTo>
                      <a:pt x="240" y="5"/>
                    </a:lnTo>
                    <a:lnTo>
                      <a:pt x="243" y="6"/>
                    </a:lnTo>
                    <a:lnTo>
                      <a:pt x="246" y="3"/>
                    </a:lnTo>
                    <a:lnTo>
                      <a:pt x="249" y="6"/>
                    </a:lnTo>
                    <a:lnTo>
                      <a:pt x="252" y="5"/>
                    </a:lnTo>
                    <a:lnTo>
                      <a:pt x="255" y="5"/>
                    </a:lnTo>
                    <a:lnTo>
                      <a:pt x="258" y="4"/>
                    </a:lnTo>
                    <a:lnTo>
                      <a:pt x="261" y="2"/>
                    </a:lnTo>
                    <a:lnTo>
                      <a:pt x="264" y="2"/>
                    </a:lnTo>
                    <a:lnTo>
                      <a:pt x="267" y="4"/>
                    </a:lnTo>
                    <a:lnTo>
                      <a:pt x="270" y="6"/>
                    </a:lnTo>
                    <a:lnTo>
                      <a:pt x="273" y="3"/>
                    </a:lnTo>
                    <a:lnTo>
                      <a:pt x="276" y="5"/>
                    </a:lnTo>
                  </a:path>
                </a:pathLst>
              </a:custGeom>
              <a:noFill/>
              <a:ln w="3175" cap="rnd">
                <a:solidFill>
                  <a:srgbClr val="000000"/>
                </a:solidFill>
                <a:prstDash val="solid"/>
                <a:round/>
                <a:headEnd/>
                <a:tailEnd/>
              </a:ln>
            </p:spPr>
            <p:txBody>
              <a:bodyPr/>
              <a:lstStyle/>
              <a:p>
                <a:pPr>
                  <a:defRPr/>
                </a:pPr>
                <a:endParaRPr lang="en-US"/>
              </a:p>
            </p:txBody>
          </p:sp>
          <p:sp>
            <p:nvSpPr>
              <p:cNvPr id="17510" name="Rectangle 196"/>
              <p:cNvSpPr>
                <a:spLocks noChangeArrowheads="1"/>
              </p:cNvSpPr>
              <p:nvPr/>
            </p:nvSpPr>
            <p:spPr bwMode="auto">
              <a:xfrm>
                <a:off x="2053" y="1771"/>
                <a:ext cx="87" cy="57"/>
              </a:xfrm>
              <a:prstGeom prst="rect">
                <a:avLst/>
              </a:prstGeom>
              <a:noFill/>
              <a:ln w="9525">
                <a:noFill/>
                <a:miter lim="800000"/>
                <a:headEnd/>
                <a:tailEnd/>
              </a:ln>
            </p:spPr>
            <p:txBody>
              <a:bodyPr wrap="none" lIns="0" tIns="0" rIns="0" bIns="0">
                <a:spAutoFit/>
              </a:bodyPr>
              <a:lstStyle/>
              <a:p>
                <a:pPr>
                  <a:defRPr/>
                </a:pPr>
                <a:r>
                  <a:rPr lang="en-US" sz="600">
                    <a:solidFill>
                      <a:srgbClr val="000000"/>
                    </a:solidFill>
                    <a:cs typeface="Arial"/>
                  </a:rPr>
                  <a:t>3µV</a:t>
                </a:r>
                <a:endParaRPr/>
              </a:p>
            </p:txBody>
          </p:sp>
          <p:sp>
            <p:nvSpPr>
              <p:cNvPr id="17511" name="Rectangle 197"/>
              <p:cNvSpPr>
                <a:spLocks noChangeArrowheads="1"/>
              </p:cNvSpPr>
              <p:nvPr/>
            </p:nvSpPr>
            <p:spPr bwMode="auto">
              <a:xfrm>
                <a:off x="1916" y="1900"/>
                <a:ext cx="192" cy="77"/>
              </a:xfrm>
              <a:prstGeom prst="rect">
                <a:avLst/>
              </a:prstGeom>
              <a:noFill/>
              <a:ln w="9525">
                <a:noFill/>
                <a:miter lim="800000"/>
                <a:headEnd/>
                <a:tailEnd/>
              </a:ln>
            </p:spPr>
            <p:txBody>
              <a:bodyPr wrap="none" lIns="0" tIns="0" rIns="0" bIns="0">
                <a:spAutoFit/>
              </a:bodyPr>
              <a:lstStyle/>
              <a:p>
                <a:pPr>
                  <a:defRPr/>
                </a:pPr>
                <a:r>
                  <a:rPr lang="en-US" sz="800">
                    <a:solidFill>
                      <a:srgbClr val="000000"/>
                    </a:solidFill>
                    <a:cs typeface="Arial"/>
                  </a:rPr>
                  <a:t>100ms</a:t>
                </a:r>
                <a:endParaRPr lang="en-US" sz="800">
                  <a:cs typeface="Arial"/>
                </a:endParaRPr>
              </a:p>
            </p:txBody>
          </p:sp>
          <p:sp>
            <p:nvSpPr>
              <p:cNvPr id="17512" name="Rectangle 198"/>
              <p:cNvSpPr>
                <a:spLocks noChangeArrowheads="1"/>
              </p:cNvSpPr>
              <p:nvPr/>
            </p:nvSpPr>
            <p:spPr bwMode="auto">
              <a:xfrm>
                <a:off x="628" y="1674"/>
                <a:ext cx="182"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EOGL</a:t>
                </a:r>
                <a:endParaRPr lang="en-US" sz="800" b="1">
                  <a:cs typeface="Arial"/>
                </a:endParaRPr>
              </a:p>
            </p:txBody>
          </p:sp>
          <p:sp>
            <p:nvSpPr>
              <p:cNvPr id="17513" name="Rectangle 199"/>
              <p:cNvSpPr>
                <a:spLocks noChangeArrowheads="1"/>
              </p:cNvSpPr>
              <p:nvPr/>
            </p:nvSpPr>
            <p:spPr bwMode="auto">
              <a:xfrm>
                <a:off x="1731" y="1654"/>
                <a:ext cx="188" cy="77"/>
              </a:xfrm>
              <a:prstGeom prst="rect">
                <a:avLst/>
              </a:prstGeom>
              <a:noFill/>
              <a:ln w="9525">
                <a:noFill/>
                <a:miter lim="800000"/>
                <a:headEnd/>
                <a:tailEnd/>
              </a:ln>
            </p:spPr>
            <p:txBody>
              <a:bodyPr wrap="none" lIns="0" tIns="0" rIns="0" bIns="0">
                <a:spAutoFit/>
              </a:bodyPr>
              <a:lstStyle/>
              <a:p>
                <a:pPr>
                  <a:defRPr/>
                </a:pPr>
                <a:r>
                  <a:rPr lang="en-US" sz="800" b="1">
                    <a:solidFill>
                      <a:srgbClr val="000000"/>
                    </a:solidFill>
                    <a:cs typeface="Arial"/>
                  </a:rPr>
                  <a:t>EOGR</a:t>
                </a:r>
                <a:endParaRPr lang="en-US" sz="800" b="1">
                  <a:cs typeface="Arial"/>
                </a:endParaRPr>
              </a:p>
            </p:txBody>
          </p:sp>
          <p:sp>
            <p:nvSpPr>
              <p:cNvPr id="17514" name="Line 200"/>
              <p:cNvSpPr>
                <a:spLocks noChangeAspect="1" noChangeShapeType="1"/>
              </p:cNvSpPr>
              <p:nvPr/>
            </p:nvSpPr>
            <p:spPr bwMode="auto">
              <a:xfrm>
                <a:off x="752" y="2166"/>
                <a:ext cx="464" cy="0"/>
              </a:xfrm>
              <a:prstGeom prst="line">
                <a:avLst/>
              </a:prstGeom>
              <a:noFill/>
              <a:ln w="4763">
                <a:solidFill>
                  <a:srgbClr val="000000"/>
                </a:solidFill>
                <a:round/>
                <a:headEnd/>
                <a:tailEnd/>
              </a:ln>
            </p:spPr>
            <p:txBody>
              <a:bodyPr/>
              <a:lstStyle/>
              <a:p>
                <a:pPr>
                  <a:defRPr/>
                </a:pPr>
                <a:endParaRPr lang="en-US"/>
              </a:p>
            </p:txBody>
          </p:sp>
          <p:sp>
            <p:nvSpPr>
              <p:cNvPr id="17515" name="Line 201"/>
              <p:cNvSpPr>
                <a:spLocks noChangeAspect="1" noChangeShapeType="1"/>
              </p:cNvSpPr>
              <p:nvPr/>
            </p:nvSpPr>
            <p:spPr bwMode="auto">
              <a:xfrm>
                <a:off x="830" y="2274"/>
                <a:ext cx="79" cy="0"/>
              </a:xfrm>
              <a:prstGeom prst="line">
                <a:avLst/>
              </a:prstGeom>
              <a:noFill/>
              <a:ln w="4763">
                <a:solidFill>
                  <a:srgbClr val="000000"/>
                </a:solidFill>
                <a:round/>
                <a:headEnd/>
                <a:tailEnd/>
              </a:ln>
            </p:spPr>
            <p:txBody>
              <a:bodyPr/>
              <a:lstStyle/>
              <a:p>
                <a:pPr>
                  <a:defRPr/>
                </a:pPr>
                <a:endParaRPr lang="en-US"/>
              </a:p>
            </p:txBody>
          </p:sp>
          <p:sp>
            <p:nvSpPr>
              <p:cNvPr id="17516" name="Line 202"/>
              <p:cNvSpPr>
                <a:spLocks noChangeAspect="1" noChangeShapeType="1"/>
              </p:cNvSpPr>
              <p:nvPr/>
            </p:nvSpPr>
            <p:spPr bwMode="auto">
              <a:xfrm flipV="1">
                <a:off x="909" y="2058"/>
                <a:ext cx="0" cy="216"/>
              </a:xfrm>
              <a:prstGeom prst="line">
                <a:avLst/>
              </a:prstGeom>
              <a:noFill/>
              <a:ln w="4763">
                <a:solidFill>
                  <a:srgbClr val="000000"/>
                </a:solidFill>
                <a:round/>
                <a:headEnd/>
                <a:tailEnd/>
              </a:ln>
            </p:spPr>
            <p:txBody>
              <a:bodyPr/>
              <a:lstStyle/>
              <a:p>
                <a:pPr>
                  <a:defRPr/>
                </a:pPr>
                <a:endParaRPr lang="en-US"/>
              </a:p>
            </p:txBody>
          </p:sp>
          <p:sp>
            <p:nvSpPr>
              <p:cNvPr id="17517" name="Line 203"/>
              <p:cNvSpPr>
                <a:spLocks noChangeAspect="1" noChangeShapeType="1"/>
              </p:cNvSpPr>
              <p:nvPr/>
            </p:nvSpPr>
            <p:spPr bwMode="auto">
              <a:xfrm flipH="1">
                <a:off x="830" y="2061"/>
                <a:ext cx="79" cy="0"/>
              </a:xfrm>
              <a:prstGeom prst="line">
                <a:avLst/>
              </a:prstGeom>
              <a:noFill/>
              <a:ln w="4763">
                <a:solidFill>
                  <a:srgbClr val="000000"/>
                </a:solidFill>
                <a:round/>
                <a:headEnd/>
                <a:tailEnd/>
              </a:ln>
            </p:spPr>
            <p:txBody>
              <a:bodyPr/>
              <a:lstStyle/>
              <a:p>
                <a:pPr>
                  <a:defRPr/>
                </a:pPr>
                <a:endParaRPr lang="en-US"/>
              </a:p>
            </p:txBody>
          </p:sp>
          <p:sp>
            <p:nvSpPr>
              <p:cNvPr id="17518" name="Line 204"/>
              <p:cNvSpPr>
                <a:spLocks noChangeAspect="1" noChangeShapeType="1"/>
              </p:cNvSpPr>
              <p:nvPr/>
            </p:nvSpPr>
            <p:spPr bwMode="auto">
              <a:xfrm>
                <a:off x="830" y="2058"/>
                <a:ext cx="0" cy="216"/>
              </a:xfrm>
              <a:prstGeom prst="line">
                <a:avLst/>
              </a:prstGeom>
              <a:noFill/>
              <a:ln w="4763">
                <a:solidFill>
                  <a:srgbClr val="000000"/>
                </a:solidFill>
                <a:round/>
                <a:headEnd/>
                <a:tailEnd/>
              </a:ln>
            </p:spPr>
            <p:txBody>
              <a:bodyPr/>
              <a:lstStyle/>
              <a:p>
                <a:pPr>
                  <a:defRPr/>
                </a:pPr>
                <a:endParaRPr lang="en-US"/>
              </a:p>
            </p:txBody>
          </p:sp>
          <p:sp>
            <p:nvSpPr>
              <p:cNvPr id="17519" name="Rectangle 205"/>
              <p:cNvSpPr>
                <a:spLocks noChangeArrowheads="1" noChangeAspect="1"/>
              </p:cNvSpPr>
              <p:nvPr/>
            </p:nvSpPr>
            <p:spPr bwMode="auto">
              <a:xfrm>
                <a:off x="685" y="2042"/>
                <a:ext cx="85" cy="87"/>
              </a:xfrm>
              <a:prstGeom prst="rect">
                <a:avLst/>
              </a:prstGeom>
              <a:noFill/>
              <a:ln w="9525">
                <a:noFill/>
                <a:miter lim="800000"/>
                <a:headEnd/>
                <a:tailEnd/>
              </a:ln>
            </p:spPr>
            <p:txBody>
              <a:bodyPr wrap="none" lIns="0" tIns="0" rIns="0" bIns="0">
                <a:spAutoFit/>
              </a:bodyPr>
              <a:lstStyle/>
              <a:p>
                <a:pPr>
                  <a:defRPr/>
                </a:pPr>
                <a:r>
                  <a:rPr lang="en-US" sz="900" b="1">
                    <a:solidFill>
                      <a:srgbClr val="000000"/>
                    </a:solidFill>
                    <a:cs typeface="Arial"/>
                  </a:rPr>
                  <a:t>F3</a:t>
                </a:r>
                <a:endParaRPr lang="en-US" sz="900" b="1">
                  <a:cs typeface="Arial"/>
                </a:endParaRPr>
              </a:p>
            </p:txBody>
          </p:sp>
          <p:sp>
            <p:nvSpPr>
              <p:cNvPr id="17520" name="Line 206"/>
              <p:cNvSpPr>
                <a:spLocks noChangeAspect="1" noChangeShapeType="1"/>
              </p:cNvSpPr>
              <p:nvPr/>
            </p:nvSpPr>
            <p:spPr bwMode="auto">
              <a:xfrm flipV="1">
                <a:off x="801" y="2133"/>
                <a:ext cx="0" cy="84"/>
              </a:xfrm>
              <a:prstGeom prst="line">
                <a:avLst/>
              </a:prstGeom>
              <a:noFill/>
              <a:ln w="4763">
                <a:solidFill>
                  <a:srgbClr val="000000"/>
                </a:solidFill>
                <a:round/>
                <a:headEnd/>
                <a:tailEnd/>
              </a:ln>
            </p:spPr>
            <p:txBody>
              <a:bodyPr/>
              <a:lstStyle/>
              <a:p>
                <a:pPr>
                  <a:defRPr/>
                </a:pPr>
                <a:endParaRPr lang="en-US"/>
              </a:p>
            </p:txBody>
          </p:sp>
          <p:sp>
            <p:nvSpPr>
              <p:cNvPr id="17521" name="Line 207"/>
              <p:cNvSpPr>
                <a:spLocks noChangeAspect="1" noChangeShapeType="1"/>
              </p:cNvSpPr>
              <p:nvPr/>
            </p:nvSpPr>
            <p:spPr bwMode="auto">
              <a:xfrm>
                <a:off x="1216" y="2166"/>
                <a:ext cx="0" cy="0"/>
              </a:xfrm>
              <a:prstGeom prst="line">
                <a:avLst/>
              </a:prstGeom>
              <a:noFill/>
              <a:ln w="4763">
                <a:solidFill>
                  <a:srgbClr val="000000"/>
                </a:solidFill>
                <a:round/>
                <a:headEnd/>
                <a:tailEnd/>
              </a:ln>
            </p:spPr>
            <p:txBody>
              <a:bodyPr/>
              <a:lstStyle/>
              <a:p>
                <a:pPr>
                  <a:defRPr/>
                </a:pPr>
                <a:endParaRPr lang="en-US"/>
              </a:p>
            </p:txBody>
          </p:sp>
          <p:sp>
            <p:nvSpPr>
              <p:cNvPr id="17522" name="Line 208"/>
              <p:cNvSpPr>
                <a:spLocks noChangeAspect="1" noChangeShapeType="1"/>
              </p:cNvSpPr>
              <p:nvPr/>
            </p:nvSpPr>
            <p:spPr bwMode="auto">
              <a:xfrm>
                <a:off x="1216" y="2166"/>
                <a:ext cx="0" cy="0"/>
              </a:xfrm>
              <a:prstGeom prst="line">
                <a:avLst/>
              </a:prstGeom>
              <a:noFill/>
              <a:ln w="4763">
                <a:solidFill>
                  <a:srgbClr val="000000"/>
                </a:solidFill>
                <a:round/>
                <a:headEnd/>
                <a:tailEnd/>
              </a:ln>
            </p:spPr>
            <p:txBody>
              <a:bodyPr/>
              <a:lstStyle/>
              <a:p>
                <a:pPr>
                  <a:defRPr/>
                </a:pPr>
                <a:endParaRPr lang="en-US"/>
              </a:p>
            </p:txBody>
          </p:sp>
          <p:sp>
            <p:nvSpPr>
              <p:cNvPr id="17523" name="Line 209"/>
              <p:cNvSpPr>
                <a:spLocks noChangeAspect="1" noChangeShapeType="1"/>
              </p:cNvSpPr>
              <p:nvPr/>
            </p:nvSpPr>
            <p:spPr bwMode="auto">
              <a:xfrm>
                <a:off x="1216" y="2166"/>
                <a:ext cx="0" cy="0"/>
              </a:xfrm>
              <a:prstGeom prst="line">
                <a:avLst/>
              </a:prstGeom>
              <a:noFill/>
              <a:ln w="4763">
                <a:solidFill>
                  <a:srgbClr val="000000"/>
                </a:solidFill>
                <a:round/>
                <a:headEnd/>
                <a:tailEnd/>
              </a:ln>
            </p:spPr>
            <p:txBody>
              <a:bodyPr/>
              <a:lstStyle/>
              <a:p>
                <a:pPr>
                  <a:defRPr/>
                </a:pPr>
                <a:endParaRPr lang="en-US"/>
              </a:p>
            </p:txBody>
          </p:sp>
          <p:sp>
            <p:nvSpPr>
              <p:cNvPr id="17524" name="Line 210"/>
              <p:cNvSpPr>
                <a:spLocks noChangeAspect="1" noChangeShapeType="1"/>
              </p:cNvSpPr>
              <p:nvPr/>
            </p:nvSpPr>
            <p:spPr bwMode="auto">
              <a:xfrm>
                <a:off x="1216" y="2166"/>
                <a:ext cx="0" cy="0"/>
              </a:xfrm>
              <a:prstGeom prst="line">
                <a:avLst/>
              </a:prstGeom>
              <a:noFill/>
              <a:ln w="4763">
                <a:solidFill>
                  <a:srgbClr val="000000"/>
                </a:solidFill>
                <a:round/>
                <a:headEnd/>
                <a:tailEnd/>
              </a:ln>
            </p:spPr>
            <p:txBody>
              <a:bodyPr/>
              <a:lstStyle/>
              <a:p>
                <a:pPr>
                  <a:defRPr/>
                </a:pPr>
                <a:endParaRPr lang="en-US"/>
              </a:p>
            </p:txBody>
          </p:sp>
          <p:sp>
            <p:nvSpPr>
              <p:cNvPr id="17525" name="Line 211"/>
              <p:cNvSpPr>
                <a:spLocks noChangeAspect="1" noChangeShapeType="1"/>
              </p:cNvSpPr>
              <p:nvPr/>
            </p:nvSpPr>
            <p:spPr bwMode="auto">
              <a:xfrm>
                <a:off x="1111" y="2276"/>
                <a:ext cx="103" cy="0"/>
              </a:xfrm>
              <a:prstGeom prst="line">
                <a:avLst/>
              </a:prstGeom>
              <a:noFill/>
              <a:ln w="4763">
                <a:solidFill>
                  <a:srgbClr val="000000"/>
                </a:solidFill>
                <a:round/>
                <a:headEnd/>
                <a:tailEnd/>
              </a:ln>
            </p:spPr>
            <p:txBody>
              <a:bodyPr/>
              <a:lstStyle/>
              <a:p>
                <a:pPr>
                  <a:defRPr/>
                </a:pPr>
                <a:endParaRPr lang="en-US"/>
              </a:p>
            </p:txBody>
          </p:sp>
          <p:sp>
            <p:nvSpPr>
              <p:cNvPr id="17526" name="Line 212"/>
              <p:cNvSpPr>
                <a:spLocks noChangeAspect="1" noChangeShapeType="1"/>
              </p:cNvSpPr>
              <p:nvPr/>
            </p:nvSpPr>
            <p:spPr bwMode="auto">
              <a:xfrm flipV="1">
                <a:off x="1214" y="2061"/>
                <a:ext cx="0" cy="215"/>
              </a:xfrm>
              <a:prstGeom prst="line">
                <a:avLst/>
              </a:prstGeom>
              <a:noFill/>
              <a:ln w="4763">
                <a:solidFill>
                  <a:srgbClr val="000000"/>
                </a:solidFill>
                <a:round/>
                <a:headEnd/>
                <a:tailEnd/>
              </a:ln>
            </p:spPr>
            <p:txBody>
              <a:bodyPr/>
              <a:lstStyle/>
              <a:p>
                <a:pPr>
                  <a:defRPr/>
                </a:pPr>
                <a:endParaRPr lang="en-US"/>
              </a:p>
            </p:txBody>
          </p:sp>
          <p:sp>
            <p:nvSpPr>
              <p:cNvPr id="17527" name="Line 213"/>
              <p:cNvSpPr>
                <a:spLocks noChangeAspect="1" noChangeShapeType="1"/>
              </p:cNvSpPr>
              <p:nvPr/>
            </p:nvSpPr>
            <p:spPr bwMode="auto">
              <a:xfrm flipH="1">
                <a:off x="1111" y="2061"/>
                <a:ext cx="103" cy="0"/>
              </a:xfrm>
              <a:prstGeom prst="line">
                <a:avLst/>
              </a:prstGeom>
              <a:noFill/>
              <a:ln w="4763">
                <a:solidFill>
                  <a:srgbClr val="000000"/>
                </a:solidFill>
                <a:round/>
                <a:headEnd/>
                <a:tailEnd/>
              </a:ln>
            </p:spPr>
            <p:txBody>
              <a:bodyPr/>
              <a:lstStyle/>
              <a:p>
                <a:pPr>
                  <a:defRPr/>
                </a:pPr>
                <a:endParaRPr lang="en-US"/>
              </a:p>
            </p:txBody>
          </p:sp>
          <p:sp>
            <p:nvSpPr>
              <p:cNvPr id="17528" name="Line 214"/>
              <p:cNvSpPr>
                <a:spLocks noChangeAspect="1" noChangeShapeType="1"/>
              </p:cNvSpPr>
              <p:nvPr/>
            </p:nvSpPr>
            <p:spPr bwMode="auto">
              <a:xfrm>
                <a:off x="1111" y="2061"/>
                <a:ext cx="0" cy="215"/>
              </a:xfrm>
              <a:prstGeom prst="line">
                <a:avLst/>
              </a:prstGeom>
              <a:noFill/>
              <a:ln w="4763">
                <a:solidFill>
                  <a:srgbClr val="000000"/>
                </a:solidFill>
                <a:round/>
                <a:headEnd/>
                <a:tailEnd/>
              </a:ln>
            </p:spPr>
            <p:txBody>
              <a:bodyPr/>
              <a:lstStyle/>
              <a:p>
                <a:pPr>
                  <a:defRPr/>
                </a:pPr>
                <a:endParaRPr lang="en-US"/>
              </a:p>
            </p:txBody>
          </p:sp>
          <p:sp>
            <p:nvSpPr>
              <p:cNvPr id="17529" name="Line 215"/>
              <p:cNvSpPr>
                <a:spLocks noChangeAspect="1" noChangeShapeType="1"/>
              </p:cNvSpPr>
              <p:nvPr/>
            </p:nvSpPr>
            <p:spPr bwMode="auto">
              <a:xfrm>
                <a:off x="951" y="2275"/>
                <a:ext cx="88" cy="0"/>
              </a:xfrm>
              <a:prstGeom prst="line">
                <a:avLst/>
              </a:prstGeom>
              <a:noFill/>
              <a:ln w="4763">
                <a:solidFill>
                  <a:srgbClr val="000000"/>
                </a:solidFill>
                <a:round/>
                <a:headEnd/>
                <a:tailEnd/>
              </a:ln>
            </p:spPr>
            <p:txBody>
              <a:bodyPr/>
              <a:lstStyle/>
              <a:p>
                <a:pPr>
                  <a:defRPr/>
                </a:pPr>
                <a:endParaRPr lang="en-US"/>
              </a:p>
            </p:txBody>
          </p:sp>
          <p:sp>
            <p:nvSpPr>
              <p:cNvPr id="17530" name="Line 216"/>
              <p:cNvSpPr>
                <a:spLocks noChangeAspect="1" noChangeShapeType="1"/>
              </p:cNvSpPr>
              <p:nvPr/>
            </p:nvSpPr>
            <p:spPr bwMode="auto">
              <a:xfrm flipV="1">
                <a:off x="1039" y="2059"/>
                <a:ext cx="0" cy="216"/>
              </a:xfrm>
              <a:prstGeom prst="line">
                <a:avLst/>
              </a:prstGeom>
              <a:noFill/>
              <a:ln w="4763">
                <a:solidFill>
                  <a:srgbClr val="000000"/>
                </a:solidFill>
                <a:round/>
                <a:headEnd/>
                <a:tailEnd/>
              </a:ln>
            </p:spPr>
            <p:txBody>
              <a:bodyPr/>
              <a:lstStyle/>
              <a:p>
                <a:pPr>
                  <a:defRPr/>
                </a:pPr>
                <a:endParaRPr lang="en-US"/>
              </a:p>
            </p:txBody>
          </p:sp>
          <p:sp>
            <p:nvSpPr>
              <p:cNvPr id="17531" name="Line 217"/>
              <p:cNvSpPr>
                <a:spLocks noChangeAspect="1" noChangeShapeType="1"/>
              </p:cNvSpPr>
              <p:nvPr/>
            </p:nvSpPr>
            <p:spPr bwMode="auto">
              <a:xfrm flipH="1">
                <a:off x="951" y="2059"/>
                <a:ext cx="88" cy="0"/>
              </a:xfrm>
              <a:prstGeom prst="line">
                <a:avLst/>
              </a:prstGeom>
              <a:noFill/>
              <a:ln w="4763">
                <a:solidFill>
                  <a:srgbClr val="000000"/>
                </a:solidFill>
                <a:round/>
                <a:headEnd/>
                <a:tailEnd/>
              </a:ln>
            </p:spPr>
            <p:txBody>
              <a:bodyPr/>
              <a:lstStyle/>
              <a:p>
                <a:pPr>
                  <a:defRPr/>
                </a:pPr>
                <a:endParaRPr lang="en-US"/>
              </a:p>
            </p:txBody>
          </p:sp>
          <p:sp>
            <p:nvSpPr>
              <p:cNvPr id="17532" name="Line 218"/>
              <p:cNvSpPr>
                <a:spLocks noChangeAspect="1" noChangeShapeType="1"/>
              </p:cNvSpPr>
              <p:nvPr/>
            </p:nvSpPr>
            <p:spPr bwMode="auto">
              <a:xfrm>
                <a:off x="951" y="2059"/>
                <a:ext cx="0" cy="216"/>
              </a:xfrm>
              <a:prstGeom prst="line">
                <a:avLst/>
              </a:prstGeom>
              <a:noFill/>
              <a:ln w="4763">
                <a:solidFill>
                  <a:srgbClr val="000000"/>
                </a:solidFill>
                <a:round/>
                <a:headEnd/>
                <a:tailEnd/>
              </a:ln>
            </p:spPr>
            <p:txBody>
              <a:bodyPr/>
              <a:lstStyle/>
              <a:p>
                <a:pPr>
                  <a:defRPr/>
                </a:pPr>
                <a:endParaRPr lang="en-US"/>
              </a:p>
            </p:txBody>
          </p:sp>
          <p:sp>
            <p:nvSpPr>
              <p:cNvPr id="17533" name="Text Box 219"/>
              <p:cNvSpPr txBox="1">
                <a:spLocks noChangeArrowheads="1"/>
              </p:cNvSpPr>
              <p:nvPr/>
            </p:nvSpPr>
            <p:spPr bwMode="auto">
              <a:xfrm>
                <a:off x="766" y="1921"/>
                <a:ext cx="757" cy="144"/>
              </a:xfrm>
              <a:prstGeom prst="rect">
                <a:avLst/>
              </a:prstGeom>
              <a:noFill/>
              <a:ln w="9525">
                <a:noFill/>
                <a:miter lim="800000"/>
                <a:headEnd/>
                <a:tailEnd/>
              </a:ln>
            </p:spPr>
            <p:txBody>
              <a:bodyPr>
                <a:spAutoFit/>
              </a:bodyPr>
              <a:lstStyle/>
              <a:p>
                <a:pPr>
                  <a:spcBef>
                    <a:spcPts val="0"/>
                  </a:spcBef>
                  <a:defRPr/>
                </a:pPr>
                <a:r>
                  <a:rPr lang="en-US" sz="900" b="1"/>
                  <a:t>PCA components</a:t>
                </a:r>
                <a:endParaRPr/>
              </a:p>
            </p:txBody>
          </p:sp>
          <p:sp>
            <p:nvSpPr>
              <p:cNvPr id="17534" name="Rectangle 220"/>
              <p:cNvSpPr>
                <a:spLocks noChangeArrowheads="1"/>
              </p:cNvSpPr>
              <p:nvPr/>
            </p:nvSpPr>
            <p:spPr bwMode="auto">
              <a:xfrm>
                <a:off x="828" y="2059"/>
                <a:ext cx="79" cy="213"/>
              </a:xfrm>
              <a:prstGeom prst="rect">
                <a:avLst/>
              </a:prstGeom>
              <a:solidFill>
                <a:srgbClr val="CCFFFF">
                  <a:alpha val="50195"/>
                </a:srgbClr>
              </a:solidFill>
              <a:ln w="12700">
                <a:solidFill>
                  <a:schemeClr val="tx1"/>
                </a:solidFill>
                <a:miter lim="800000"/>
                <a:headEnd/>
                <a:tailEnd/>
              </a:ln>
            </p:spPr>
            <p:txBody>
              <a:bodyPr wrap="none" anchor="ctr"/>
              <a:lstStyle/>
              <a:p>
                <a:pPr>
                  <a:defRPr/>
                </a:pPr>
                <a:endParaRPr lang="en-US"/>
              </a:p>
            </p:txBody>
          </p:sp>
          <p:sp>
            <p:nvSpPr>
              <p:cNvPr id="17535" name="Rectangle 221"/>
              <p:cNvSpPr>
                <a:spLocks noChangeArrowheads="1"/>
              </p:cNvSpPr>
              <p:nvPr/>
            </p:nvSpPr>
            <p:spPr bwMode="auto">
              <a:xfrm>
                <a:off x="950" y="2060"/>
                <a:ext cx="85" cy="213"/>
              </a:xfrm>
              <a:prstGeom prst="rect">
                <a:avLst/>
              </a:prstGeom>
              <a:solidFill>
                <a:srgbClr val="CCFFFF">
                  <a:alpha val="50195"/>
                </a:srgbClr>
              </a:solidFill>
              <a:ln w="12700">
                <a:solidFill>
                  <a:schemeClr val="tx1"/>
                </a:solidFill>
                <a:miter lim="800000"/>
                <a:headEnd/>
                <a:tailEnd/>
              </a:ln>
            </p:spPr>
            <p:txBody>
              <a:bodyPr wrap="none" anchor="ctr"/>
              <a:lstStyle/>
              <a:p>
                <a:pPr>
                  <a:defRPr/>
                </a:pPr>
                <a:endParaRPr lang="en-US"/>
              </a:p>
            </p:txBody>
          </p:sp>
          <p:sp>
            <p:nvSpPr>
              <p:cNvPr id="17536" name="Rectangle 222"/>
              <p:cNvSpPr>
                <a:spLocks noChangeArrowheads="1"/>
              </p:cNvSpPr>
              <p:nvPr/>
            </p:nvSpPr>
            <p:spPr bwMode="auto">
              <a:xfrm>
                <a:off x="1109" y="2056"/>
                <a:ext cx="105" cy="220"/>
              </a:xfrm>
              <a:prstGeom prst="rect">
                <a:avLst/>
              </a:prstGeom>
              <a:solidFill>
                <a:srgbClr val="CCFFFF">
                  <a:alpha val="50195"/>
                </a:srgbClr>
              </a:solidFill>
              <a:ln w="12700">
                <a:solidFill>
                  <a:schemeClr val="tx1"/>
                </a:solidFill>
                <a:miter lim="800000"/>
                <a:headEnd/>
                <a:tailEnd/>
              </a:ln>
            </p:spPr>
            <p:txBody>
              <a:bodyPr wrap="none" anchor="ctr"/>
              <a:lstStyle/>
              <a:p>
                <a:pPr>
                  <a:defRPr/>
                </a:pPr>
                <a:endParaRPr lang="en-US"/>
              </a:p>
            </p:txBody>
          </p:sp>
          <p:sp>
            <p:nvSpPr>
              <p:cNvPr id="17537" name="Text Box 223"/>
              <p:cNvSpPr txBox="1">
                <a:spLocks noChangeArrowheads="1"/>
              </p:cNvSpPr>
              <p:nvPr/>
            </p:nvSpPr>
            <p:spPr bwMode="auto">
              <a:xfrm>
                <a:off x="777" y="2143"/>
                <a:ext cx="544" cy="144"/>
              </a:xfrm>
              <a:prstGeom prst="rect">
                <a:avLst/>
              </a:prstGeom>
              <a:noFill/>
              <a:ln w="9525">
                <a:noFill/>
                <a:miter lim="800000"/>
                <a:headEnd/>
                <a:tailEnd/>
              </a:ln>
            </p:spPr>
            <p:txBody>
              <a:bodyPr>
                <a:spAutoFit/>
              </a:bodyPr>
              <a:lstStyle/>
              <a:p>
                <a:pPr>
                  <a:spcBef>
                    <a:spcPts val="0"/>
                  </a:spcBef>
                  <a:defRPr/>
                </a:pPr>
                <a:r>
                  <a:rPr lang="en-US" sz="900" b="1"/>
                  <a:t>1     2       3</a:t>
                </a:r>
                <a:endParaRPr/>
              </a:p>
            </p:txBody>
          </p:sp>
        </p:grpSp>
      </p:grpSp>
      <p:sp>
        <p:nvSpPr>
          <p:cNvPr id="17429" name="Text Box 225"/>
          <p:cNvSpPr txBox="1">
            <a:spLocks noChangeArrowheads="1"/>
          </p:cNvSpPr>
          <p:nvPr/>
        </p:nvSpPr>
        <p:spPr bwMode="auto">
          <a:xfrm>
            <a:off x="895350" y="1120775"/>
            <a:ext cx="1970088" cy="366713"/>
          </a:xfrm>
          <a:prstGeom prst="rect">
            <a:avLst/>
          </a:prstGeom>
          <a:noFill/>
          <a:ln w="9525">
            <a:noFill/>
            <a:miter lim="800000"/>
            <a:headEnd/>
            <a:tailEnd/>
          </a:ln>
        </p:spPr>
        <p:txBody>
          <a:bodyPr>
            <a:spAutoFit/>
          </a:bodyPr>
          <a:lstStyle/>
          <a:p>
            <a:pPr>
              <a:spcBef>
                <a:spcPts val="0"/>
              </a:spcBef>
              <a:defRPr/>
            </a:pPr>
            <a:r>
              <a:rPr lang="en-US" b="1"/>
              <a:t>MMN-paradigm</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7986"/>
                                        </p:tgtEl>
                                        <p:attrNameLst>
                                          <p:attrName>style.visibility</p:attrName>
                                        </p:attrNameLst>
                                      </p:cBhvr>
                                      <p:to>
                                        <p:strVal val="visible"/>
                                      </p:to>
                                    </p:set>
                                    <p:animEffect transition="in" filter="dissolve">
                                      <p:cBhvr>
                                        <p:cTn id="12" dur="500"/>
                                        <p:tgtEl>
                                          <p:spTgt spid="1487986"/>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619522" name="Picture 2"/>
          <p:cNvPicPr>
            <a:picLocks noChangeAspect="1" noChangeArrowheads="1"/>
          </p:cNvPicPr>
          <p:nvPr/>
        </p:nvPicPr>
        <p:blipFill>
          <a:blip r:embed="rId3"/>
          <a:stretch/>
        </p:blipFill>
        <p:spPr bwMode="auto">
          <a:xfrm>
            <a:off x="8115300" y="190500"/>
            <a:ext cx="904875" cy="1076325"/>
          </a:xfrm>
          <a:prstGeom prst="rect">
            <a:avLst/>
          </a:prstGeom>
          <a:noFill/>
          <a:ln w="9525">
            <a:noFill/>
            <a:miter lim="800000"/>
            <a:headEnd/>
            <a:tailEnd/>
          </a:ln>
          <a:effectLst/>
        </p:spPr>
      </p:pic>
      <p:pic>
        <p:nvPicPr>
          <p:cNvPr id="619523" name="Picture 3" descr="Vauvaerp"/>
          <p:cNvPicPr>
            <a:picLocks noChangeAspect="1" noChangeArrowheads="1"/>
          </p:cNvPicPr>
          <p:nvPr/>
        </p:nvPicPr>
        <p:blipFill>
          <a:blip r:embed="rId4"/>
          <a:stretch/>
        </p:blipFill>
        <p:spPr bwMode="auto">
          <a:xfrm>
            <a:off x="1789113" y="1714500"/>
            <a:ext cx="5591175" cy="3925888"/>
          </a:xfrm>
          <a:prstGeom prst="rect">
            <a:avLst/>
          </a:prstGeom>
          <a:noFill/>
        </p:spPr>
      </p:pic>
      <p:sp>
        <p:nvSpPr>
          <p:cNvPr id="619524" name="Rectangle 4"/>
          <p:cNvSpPr>
            <a:spLocks noChangeArrowheads="1"/>
          </p:cNvSpPr>
          <p:nvPr/>
        </p:nvSpPr>
        <p:spPr bwMode="auto">
          <a:xfrm>
            <a:off x="292100" y="546100"/>
            <a:ext cx="7772400" cy="1143000"/>
          </a:xfrm>
          <a:prstGeom prst="rect">
            <a:avLst/>
          </a:prstGeom>
          <a:noFill/>
          <a:ln w="9525">
            <a:noFill/>
            <a:miter lim="800000"/>
            <a:headEnd/>
            <a:tailEnd/>
          </a:ln>
          <a:effectLst/>
        </p:spPr>
        <p:txBody>
          <a:bodyPr anchor="ctr"/>
          <a:lstStyle/>
          <a:p>
            <a:pPr algn="ctr">
              <a:defRPr/>
            </a:pPr>
            <a:r>
              <a:rPr lang="en-US" sz="3600">
                <a:solidFill>
                  <a:srgbClr val="265044"/>
                </a:solidFill>
                <a:latin typeface="Arial"/>
              </a:rPr>
              <a:t>ERP measurement for newborns</a:t>
            </a:r>
            <a:endParaRPr/>
          </a:p>
        </p:txBody>
      </p:sp>
      <p:sp>
        <p:nvSpPr>
          <p:cNvPr id="619525" name="AutoShape 5"/>
          <p:cNvSpPr>
            <a:spLocks noChangeArrowheads="1"/>
          </p:cNvSpPr>
          <p:nvPr/>
        </p:nvSpPr>
        <p:spPr bwMode="auto">
          <a:xfrm>
            <a:off x="304800" y="6324600"/>
            <a:ext cx="304800" cy="266700"/>
          </a:xfrm>
          <a:prstGeom prst="actionButtonBeginning">
            <a:avLst/>
          </a:prstGeom>
          <a:solidFill>
            <a:srgbClr val="F8F87A"/>
          </a:solidFill>
          <a:ln w="9525">
            <a:solidFill>
              <a:schemeClr val="tx1"/>
            </a:solidFill>
            <a:miter lim="800000"/>
            <a:headEnd/>
            <a:tailEnd/>
          </a:ln>
          <a:effectLst/>
        </p:spPr>
        <p:txBody>
          <a:bodyPr wrap="none" anchor="ctr"/>
          <a:lstStyle/>
          <a:p>
            <a:pPr>
              <a:defRPr/>
            </a:pPr>
            <a:endParaRPr lang="fi-FI"/>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2882" name="Line 2"/>
          <p:cNvSpPr>
            <a:spLocks noChangeShapeType="1"/>
          </p:cNvSpPr>
          <p:nvPr/>
        </p:nvSpPr>
        <p:spPr bwMode="auto">
          <a:xfrm flipV="1">
            <a:off x="3167062" y="2835275"/>
            <a:ext cx="6350" cy="3175"/>
          </a:xfrm>
          <a:prstGeom prst="line">
            <a:avLst/>
          </a:prstGeom>
          <a:noFill/>
          <a:ln w="14288">
            <a:solidFill>
              <a:srgbClr val="000000"/>
            </a:solidFill>
            <a:round/>
            <a:headEnd/>
            <a:tailEnd/>
          </a:ln>
        </p:spPr>
        <p:txBody>
          <a:bodyPr/>
          <a:lstStyle/>
          <a:p>
            <a:pPr>
              <a:defRPr/>
            </a:pPr>
            <a:endParaRPr lang="fi-FI"/>
          </a:p>
        </p:txBody>
      </p:sp>
      <p:sp>
        <p:nvSpPr>
          <p:cNvPr id="122883" name="Line 3"/>
          <p:cNvSpPr>
            <a:spLocks noChangeShapeType="1"/>
          </p:cNvSpPr>
          <p:nvPr/>
        </p:nvSpPr>
        <p:spPr bwMode="auto">
          <a:xfrm flipV="1">
            <a:off x="3194050" y="2817813"/>
            <a:ext cx="6350" cy="4762"/>
          </a:xfrm>
          <a:prstGeom prst="line">
            <a:avLst/>
          </a:prstGeom>
          <a:noFill/>
          <a:ln w="14288">
            <a:solidFill>
              <a:srgbClr val="000000"/>
            </a:solidFill>
            <a:round/>
            <a:headEnd/>
            <a:tailEnd/>
          </a:ln>
        </p:spPr>
        <p:txBody>
          <a:bodyPr/>
          <a:lstStyle/>
          <a:p>
            <a:pPr>
              <a:defRPr/>
            </a:pPr>
            <a:endParaRPr lang="fi-FI"/>
          </a:p>
        </p:txBody>
      </p:sp>
      <p:sp>
        <p:nvSpPr>
          <p:cNvPr id="122884" name="Line 4"/>
          <p:cNvSpPr>
            <a:spLocks noChangeShapeType="1"/>
          </p:cNvSpPr>
          <p:nvPr/>
        </p:nvSpPr>
        <p:spPr bwMode="auto">
          <a:xfrm flipV="1">
            <a:off x="3221038" y="2801938"/>
            <a:ext cx="6350" cy="4762"/>
          </a:xfrm>
          <a:prstGeom prst="line">
            <a:avLst/>
          </a:prstGeom>
          <a:noFill/>
          <a:ln w="14288">
            <a:solidFill>
              <a:srgbClr val="000000"/>
            </a:solidFill>
            <a:round/>
            <a:headEnd/>
            <a:tailEnd/>
          </a:ln>
        </p:spPr>
        <p:txBody>
          <a:bodyPr/>
          <a:lstStyle/>
          <a:p>
            <a:pPr>
              <a:defRPr/>
            </a:pPr>
            <a:endParaRPr lang="fi-FI"/>
          </a:p>
        </p:txBody>
      </p:sp>
      <p:sp>
        <p:nvSpPr>
          <p:cNvPr id="122885" name="Line 5"/>
          <p:cNvSpPr>
            <a:spLocks noChangeShapeType="1"/>
          </p:cNvSpPr>
          <p:nvPr/>
        </p:nvSpPr>
        <p:spPr bwMode="auto">
          <a:xfrm flipV="1">
            <a:off x="3246438" y="2786063"/>
            <a:ext cx="9525" cy="3175"/>
          </a:xfrm>
          <a:prstGeom prst="line">
            <a:avLst/>
          </a:prstGeom>
          <a:noFill/>
          <a:ln w="14288">
            <a:solidFill>
              <a:srgbClr val="000000"/>
            </a:solidFill>
            <a:round/>
            <a:headEnd/>
            <a:tailEnd/>
          </a:ln>
        </p:spPr>
        <p:txBody>
          <a:bodyPr/>
          <a:lstStyle/>
          <a:p>
            <a:pPr>
              <a:defRPr/>
            </a:pPr>
            <a:endParaRPr lang="fi-FI"/>
          </a:p>
        </p:txBody>
      </p:sp>
      <p:sp>
        <p:nvSpPr>
          <p:cNvPr id="122886" name="Line 6"/>
          <p:cNvSpPr>
            <a:spLocks noChangeShapeType="1"/>
          </p:cNvSpPr>
          <p:nvPr/>
        </p:nvSpPr>
        <p:spPr bwMode="auto">
          <a:xfrm flipV="1">
            <a:off x="3275013" y="2770188"/>
            <a:ext cx="6350" cy="3175"/>
          </a:xfrm>
          <a:prstGeom prst="line">
            <a:avLst/>
          </a:prstGeom>
          <a:noFill/>
          <a:ln w="14288">
            <a:solidFill>
              <a:srgbClr val="000000"/>
            </a:solidFill>
            <a:round/>
            <a:headEnd/>
            <a:tailEnd/>
          </a:ln>
        </p:spPr>
        <p:txBody>
          <a:bodyPr/>
          <a:lstStyle/>
          <a:p>
            <a:pPr>
              <a:defRPr/>
            </a:pPr>
            <a:endParaRPr lang="fi-FI"/>
          </a:p>
        </p:txBody>
      </p:sp>
      <p:sp>
        <p:nvSpPr>
          <p:cNvPr id="122887" name="Line 7"/>
          <p:cNvSpPr>
            <a:spLocks noChangeShapeType="1"/>
          </p:cNvSpPr>
          <p:nvPr/>
        </p:nvSpPr>
        <p:spPr bwMode="auto">
          <a:xfrm flipV="1">
            <a:off x="3300413" y="2752725"/>
            <a:ext cx="6350" cy="4763"/>
          </a:xfrm>
          <a:prstGeom prst="line">
            <a:avLst/>
          </a:prstGeom>
          <a:noFill/>
          <a:ln w="14288">
            <a:solidFill>
              <a:srgbClr val="000000"/>
            </a:solidFill>
            <a:round/>
            <a:headEnd/>
            <a:tailEnd/>
          </a:ln>
        </p:spPr>
        <p:txBody>
          <a:bodyPr/>
          <a:lstStyle/>
          <a:p>
            <a:pPr>
              <a:defRPr/>
            </a:pPr>
            <a:endParaRPr lang="fi-FI"/>
          </a:p>
        </p:txBody>
      </p:sp>
      <p:sp>
        <p:nvSpPr>
          <p:cNvPr id="122888" name="Line 8"/>
          <p:cNvSpPr>
            <a:spLocks noChangeShapeType="1"/>
          </p:cNvSpPr>
          <p:nvPr/>
        </p:nvSpPr>
        <p:spPr bwMode="auto">
          <a:xfrm flipV="1">
            <a:off x="3325813" y="2736850"/>
            <a:ext cx="7937" cy="4763"/>
          </a:xfrm>
          <a:prstGeom prst="line">
            <a:avLst/>
          </a:prstGeom>
          <a:noFill/>
          <a:ln w="14288">
            <a:solidFill>
              <a:srgbClr val="000000"/>
            </a:solidFill>
            <a:round/>
            <a:headEnd/>
            <a:tailEnd/>
          </a:ln>
        </p:spPr>
        <p:txBody>
          <a:bodyPr/>
          <a:lstStyle/>
          <a:p>
            <a:pPr>
              <a:defRPr/>
            </a:pPr>
            <a:endParaRPr lang="fi-FI"/>
          </a:p>
        </p:txBody>
      </p:sp>
      <p:sp>
        <p:nvSpPr>
          <p:cNvPr id="122889" name="Line 9"/>
          <p:cNvSpPr>
            <a:spLocks noChangeShapeType="1"/>
          </p:cNvSpPr>
          <p:nvPr/>
        </p:nvSpPr>
        <p:spPr bwMode="auto">
          <a:xfrm flipV="1">
            <a:off x="3352800" y="2720975"/>
            <a:ext cx="6350" cy="4763"/>
          </a:xfrm>
          <a:prstGeom prst="line">
            <a:avLst/>
          </a:prstGeom>
          <a:noFill/>
          <a:ln w="14288">
            <a:solidFill>
              <a:srgbClr val="000000"/>
            </a:solidFill>
            <a:round/>
            <a:headEnd/>
            <a:tailEnd/>
          </a:ln>
        </p:spPr>
        <p:txBody>
          <a:bodyPr/>
          <a:lstStyle/>
          <a:p>
            <a:pPr>
              <a:defRPr/>
            </a:pPr>
            <a:endParaRPr lang="fi-FI"/>
          </a:p>
        </p:txBody>
      </p:sp>
      <p:sp>
        <p:nvSpPr>
          <p:cNvPr id="122890" name="Line 10"/>
          <p:cNvSpPr>
            <a:spLocks noChangeShapeType="1"/>
          </p:cNvSpPr>
          <p:nvPr/>
        </p:nvSpPr>
        <p:spPr bwMode="auto">
          <a:xfrm flipV="1">
            <a:off x="3378200" y="2705100"/>
            <a:ext cx="7938" cy="3175"/>
          </a:xfrm>
          <a:prstGeom prst="line">
            <a:avLst/>
          </a:prstGeom>
          <a:noFill/>
          <a:ln w="14288">
            <a:solidFill>
              <a:srgbClr val="000000"/>
            </a:solidFill>
            <a:round/>
            <a:headEnd/>
            <a:tailEnd/>
          </a:ln>
        </p:spPr>
        <p:txBody>
          <a:bodyPr/>
          <a:lstStyle/>
          <a:p>
            <a:pPr>
              <a:defRPr/>
            </a:pPr>
            <a:endParaRPr lang="fi-FI"/>
          </a:p>
        </p:txBody>
      </p:sp>
      <p:sp>
        <p:nvSpPr>
          <p:cNvPr id="122891" name="Freeform 11"/>
          <p:cNvSpPr/>
          <p:nvPr/>
        </p:nvSpPr>
        <p:spPr bwMode="auto">
          <a:xfrm flipV="1">
            <a:off x="3405188" y="2690813"/>
            <a:ext cx="3175" cy="1587"/>
          </a:xfrm>
          <a:custGeom>
            <a:avLst/>
            <a:gdLst/>
            <a:ahLst/>
            <a:cxnLst>
              <a:cxn ang="0">
                <a:pos x="0" y="0"/>
              </a:cxn>
              <a:cxn ang="0">
                <a:pos x="0" y="0"/>
              </a:cxn>
              <a:cxn ang="0">
                <a:pos x="6" y="3"/>
              </a:cxn>
            </a:cxnLst>
            <a:rect l="0" t="0" r="r" b="b"/>
            <a:pathLst>
              <a:path w="6" h="3" fill="norm" stroke="1" extrusionOk="0">
                <a:moveTo>
                  <a:pt x="0" y="0"/>
                </a:moveTo>
                <a:lnTo>
                  <a:pt x="0" y="0"/>
                </a:lnTo>
                <a:lnTo>
                  <a:pt x="6" y="3"/>
                </a:lnTo>
              </a:path>
            </a:pathLst>
          </a:custGeom>
          <a:noFill/>
          <a:ln w="14288">
            <a:solidFill>
              <a:srgbClr val="000000"/>
            </a:solidFill>
            <a:prstDash val="solid"/>
            <a:round/>
            <a:headEnd/>
            <a:tailEnd/>
          </a:ln>
        </p:spPr>
        <p:txBody>
          <a:bodyPr/>
          <a:lstStyle/>
          <a:p>
            <a:pPr>
              <a:defRPr/>
            </a:pPr>
            <a:endParaRPr lang="fi-FI"/>
          </a:p>
        </p:txBody>
      </p:sp>
      <p:sp>
        <p:nvSpPr>
          <p:cNvPr id="122892" name="Line 12"/>
          <p:cNvSpPr>
            <a:spLocks noChangeShapeType="1"/>
          </p:cNvSpPr>
          <p:nvPr/>
        </p:nvSpPr>
        <p:spPr bwMode="auto">
          <a:xfrm>
            <a:off x="3414713" y="2689225"/>
            <a:ext cx="0" cy="1587"/>
          </a:xfrm>
          <a:prstGeom prst="line">
            <a:avLst/>
          </a:prstGeom>
          <a:noFill/>
          <a:ln w="14288">
            <a:solidFill>
              <a:srgbClr val="000000"/>
            </a:solidFill>
            <a:round/>
            <a:headEnd/>
            <a:tailEnd/>
          </a:ln>
        </p:spPr>
        <p:txBody>
          <a:bodyPr/>
          <a:lstStyle/>
          <a:p>
            <a:pPr>
              <a:defRPr/>
            </a:pPr>
            <a:endParaRPr lang="fi-FI"/>
          </a:p>
        </p:txBody>
      </p:sp>
      <p:sp>
        <p:nvSpPr>
          <p:cNvPr id="122893" name="Line 13"/>
          <p:cNvSpPr>
            <a:spLocks noChangeShapeType="1"/>
          </p:cNvSpPr>
          <p:nvPr/>
        </p:nvSpPr>
        <p:spPr bwMode="auto">
          <a:xfrm flipV="1">
            <a:off x="3433763" y="2678113"/>
            <a:ext cx="6350" cy="3175"/>
          </a:xfrm>
          <a:prstGeom prst="line">
            <a:avLst/>
          </a:prstGeom>
          <a:noFill/>
          <a:ln w="14288">
            <a:solidFill>
              <a:srgbClr val="000000"/>
            </a:solidFill>
            <a:round/>
            <a:headEnd/>
            <a:tailEnd/>
          </a:ln>
        </p:spPr>
        <p:txBody>
          <a:bodyPr/>
          <a:lstStyle/>
          <a:p>
            <a:pPr>
              <a:defRPr/>
            </a:pPr>
            <a:endParaRPr lang="fi-FI"/>
          </a:p>
        </p:txBody>
      </p:sp>
      <p:sp>
        <p:nvSpPr>
          <p:cNvPr id="122894" name="Line 14"/>
          <p:cNvSpPr>
            <a:spLocks noChangeShapeType="1"/>
          </p:cNvSpPr>
          <p:nvPr/>
        </p:nvSpPr>
        <p:spPr bwMode="auto">
          <a:xfrm flipV="1">
            <a:off x="3459163" y="2667000"/>
            <a:ext cx="6350" cy="3175"/>
          </a:xfrm>
          <a:prstGeom prst="line">
            <a:avLst/>
          </a:prstGeom>
          <a:noFill/>
          <a:ln w="14288">
            <a:solidFill>
              <a:srgbClr val="000000"/>
            </a:solidFill>
            <a:round/>
            <a:headEnd/>
            <a:tailEnd/>
          </a:ln>
        </p:spPr>
        <p:txBody>
          <a:bodyPr/>
          <a:lstStyle/>
          <a:p>
            <a:pPr>
              <a:defRPr/>
            </a:pPr>
            <a:endParaRPr lang="fi-FI"/>
          </a:p>
        </p:txBody>
      </p:sp>
      <p:sp>
        <p:nvSpPr>
          <p:cNvPr id="122895" name="Line 15"/>
          <p:cNvSpPr>
            <a:spLocks noChangeShapeType="1"/>
          </p:cNvSpPr>
          <p:nvPr/>
        </p:nvSpPr>
        <p:spPr bwMode="auto">
          <a:xfrm flipV="1">
            <a:off x="3484563" y="2655888"/>
            <a:ext cx="6350" cy="3175"/>
          </a:xfrm>
          <a:prstGeom prst="line">
            <a:avLst/>
          </a:prstGeom>
          <a:noFill/>
          <a:ln w="14288">
            <a:solidFill>
              <a:srgbClr val="000000"/>
            </a:solidFill>
            <a:round/>
            <a:headEnd/>
            <a:tailEnd/>
          </a:ln>
        </p:spPr>
        <p:txBody>
          <a:bodyPr/>
          <a:lstStyle/>
          <a:p>
            <a:pPr>
              <a:defRPr/>
            </a:pPr>
            <a:endParaRPr lang="fi-FI"/>
          </a:p>
        </p:txBody>
      </p:sp>
      <p:sp>
        <p:nvSpPr>
          <p:cNvPr id="122896" name="Line 16"/>
          <p:cNvSpPr>
            <a:spLocks noChangeShapeType="1"/>
          </p:cNvSpPr>
          <p:nvPr/>
        </p:nvSpPr>
        <p:spPr bwMode="auto">
          <a:xfrm flipV="1">
            <a:off x="3509963" y="2644775"/>
            <a:ext cx="7937" cy="3175"/>
          </a:xfrm>
          <a:prstGeom prst="line">
            <a:avLst/>
          </a:prstGeom>
          <a:noFill/>
          <a:ln w="14288">
            <a:solidFill>
              <a:srgbClr val="000000"/>
            </a:solidFill>
            <a:round/>
            <a:headEnd/>
            <a:tailEnd/>
          </a:ln>
        </p:spPr>
        <p:txBody>
          <a:bodyPr/>
          <a:lstStyle/>
          <a:p>
            <a:pPr>
              <a:defRPr/>
            </a:pPr>
            <a:endParaRPr lang="fi-FI"/>
          </a:p>
        </p:txBody>
      </p:sp>
      <p:sp>
        <p:nvSpPr>
          <p:cNvPr id="122897" name="Line 17"/>
          <p:cNvSpPr>
            <a:spLocks noChangeShapeType="1"/>
          </p:cNvSpPr>
          <p:nvPr/>
        </p:nvSpPr>
        <p:spPr bwMode="auto">
          <a:xfrm flipV="1">
            <a:off x="3536950" y="2633663"/>
            <a:ext cx="7938" cy="3175"/>
          </a:xfrm>
          <a:prstGeom prst="line">
            <a:avLst/>
          </a:prstGeom>
          <a:noFill/>
          <a:ln w="14288">
            <a:solidFill>
              <a:srgbClr val="000000"/>
            </a:solidFill>
            <a:round/>
            <a:headEnd/>
            <a:tailEnd/>
          </a:ln>
        </p:spPr>
        <p:txBody>
          <a:bodyPr/>
          <a:lstStyle/>
          <a:p>
            <a:pPr>
              <a:defRPr/>
            </a:pPr>
            <a:endParaRPr lang="fi-FI"/>
          </a:p>
        </p:txBody>
      </p:sp>
      <p:sp>
        <p:nvSpPr>
          <p:cNvPr id="122898" name="Line 18"/>
          <p:cNvSpPr>
            <a:spLocks noChangeShapeType="1"/>
          </p:cNvSpPr>
          <p:nvPr/>
        </p:nvSpPr>
        <p:spPr bwMode="auto">
          <a:xfrm flipV="1">
            <a:off x="3563938" y="2622550"/>
            <a:ext cx="6350" cy="3175"/>
          </a:xfrm>
          <a:prstGeom prst="line">
            <a:avLst/>
          </a:prstGeom>
          <a:noFill/>
          <a:ln w="14288">
            <a:solidFill>
              <a:srgbClr val="000000"/>
            </a:solidFill>
            <a:round/>
            <a:headEnd/>
            <a:tailEnd/>
          </a:ln>
        </p:spPr>
        <p:txBody>
          <a:bodyPr/>
          <a:lstStyle/>
          <a:p>
            <a:pPr>
              <a:defRPr/>
            </a:pPr>
            <a:endParaRPr lang="fi-FI"/>
          </a:p>
        </p:txBody>
      </p:sp>
      <p:sp>
        <p:nvSpPr>
          <p:cNvPr id="122899" name="Line 19"/>
          <p:cNvSpPr>
            <a:spLocks noChangeShapeType="1"/>
          </p:cNvSpPr>
          <p:nvPr/>
        </p:nvSpPr>
        <p:spPr bwMode="auto">
          <a:xfrm flipV="1">
            <a:off x="3589338" y="2611438"/>
            <a:ext cx="9525" cy="3175"/>
          </a:xfrm>
          <a:prstGeom prst="line">
            <a:avLst/>
          </a:prstGeom>
          <a:noFill/>
          <a:ln w="14288">
            <a:solidFill>
              <a:srgbClr val="000000"/>
            </a:solidFill>
            <a:round/>
            <a:headEnd/>
            <a:tailEnd/>
          </a:ln>
        </p:spPr>
        <p:txBody>
          <a:bodyPr/>
          <a:lstStyle/>
          <a:p>
            <a:pPr>
              <a:defRPr/>
            </a:pPr>
            <a:endParaRPr lang="fi-FI"/>
          </a:p>
        </p:txBody>
      </p:sp>
      <p:sp>
        <p:nvSpPr>
          <p:cNvPr id="122900" name="Line 20"/>
          <p:cNvSpPr>
            <a:spLocks noChangeShapeType="1"/>
          </p:cNvSpPr>
          <p:nvPr/>
        </p:nvSpPr>
        <p:spPr bwMode="auto">
          <a:xfrm flipV="1">
            <a:off x="3617913" y="2600325"/>
            <a:ext cx="6350" cy="3175"/>
          </a:xfrm>
          <a:prstGeom prst="line">
            <a:avLst/>
          </a:prstGeom>
          <a:noFill/>
          <a:ln w="14288">
            <a:solidFill>
              <a:srgbClr val="000000"/>
            </a:solidFill>
            <a:round/>
            <a:headEnd/>
            <a:tailEnd/>
          </a:ln>
        </p:spPr>
        <p:txBody>
          <a:bodyPr/>
          <a:lstStyle/>
          <a:p>
            <a:pPr>
              <a:defRPr/>
            </a:pPr>
            <a:endParaRPr lang="fi-FI"/>
          </a:p>
        </p:txBody>
      </p:sp>
      <p:sp>
        <p:nvSpPr>
          <p:cNvPr id="122901" name="Freeform 21"/>
          <p:cNvSpPr/>
          <p:nvPr/>
        </p:nvSpPr>
        <p:spPr bwMode="auto">
          <a:xfrm flipV="1">
            <a:off x="3643313" y="2587625"/>
            <a:ext cx="12700" cy="4763"/>
          </a:xfrm>
          <a:custGeom>
            <a:avLst/>
            <a:gdLst/>
            <a:ahLst/>
            <a:cxnLst>
              <a:cxn ang="0">
                <a:pos x="0" y="0"/>
              </a:cxn>
              <a:cxn ang="0">
                <a:pos x="17" y="7"/>
              </a:cxn>
              <a:cxn ang="0">
                <a:pos x="28" y="11"/>
              </a:cxn>
            </a:cxnLst>
            <a:rect l="0" t="0" r="r" b="b"/>
            <a:pathLst>
              <a:path w="28" h="11" fill="norm" stroke="1" extrusionOk="0">
                <a:moveTo>
                  <a:pt x="0" y="0"/>
                </a:moveTo>
                <a:lnTo>
                  <a:pt x="17" y="7"/>
                </a:lnTo>
                <a:lnTo>
                  <a:pt x="28" y="11"/>
                </a:lnTo>
              </a:path>
            </a:pathLst>
          </a:custGeom>
          <a:noFill/>
          <a:ln w="14288">
            <a:solidFill>
              <a:srgbClr val="000000"/>
            </a:solidFill>
            <a:prstDash val="solid"/>
            <a:round/>
            <a:headEnd/>
            <a:tailEnd/>
          </a:ln>
        </p:spPr>
        <p:txBody>
          <a:bodyPr/>
          <a:lstStyle/>
          <a:p>
            <a:pPr>
              <a:defRPr/>
            </a:pPr>
            <a:endParaRPr lang="fi-FI"/>
          </a:p>
        </p:txBody>
      </p:sp>
      <p:sp>
        <p:nvSpPr>
          <p:cNvPr id="122902" name="Line 22"/>
          <p:cNvSpPr>
            <a:spLocks noChangeShapeType="1"/>
          </p:cNvSpPr>
          <p:nvPr/>
        </p:nvSpPr>
        <p:spPr bwMode="auto">
          <a:xfrm flipV="1">
            <a:off x="3668713" y="2582863"/>
            <a:ext cx="7937" cy="1587"/>
          </a:xfrm>
          <a:prstGeom prst="line">
            <a:avLst/>
          </a:prstGeom>
          <a:noFill/>
          <a:ln w="14288">
            <a:solidFill>
              <a:srgbClr val="000000"/>
            </a:solidFill>
            <a:round/>
            <a:headEnd/>
            <a:tailEnd/>
          </a:ln>
        </p:spPr>
        <p:txBody>
          <a:bodyPr/>
          <a:lstStyle/>
          <a:p>
            <a:pPr>
              <a:defRPr/>
            </a:pPr>
            <a:endParaRPr lang="fi-FI"/>
          </a:p>
        </p:txBody>
      </p:sp>
      <p:sp>
        <p:nvSpPr>
          <p:cNvPr id="122903" name="Line 23"/>
          <p:cNvSpPr>
            <a:spLocks noChangeShapeType="1"/>
          </p:cNvSpPr>
          <p:nvPr/>
        </p:nvSpPr>
        <p:spPr bwMode="auto">
          <a:xfrm>
            <a:off x="3695700" y="2578100"/>
            <a:ext cx="6350" cy="1587"/>
          </a:xfrm>
          <a:prstGeom prst="line">
            <a:avLst/>
          </a:prstGeom>
          <a:noFill/>
          <a:ln w="14288">
            <a:solidFill>
              <a:srgbClr val="000000"/>
            </a:solidFill>
            <a:round/>
            <a:headEnd/>
            <a:tailEnd/>
          </a:ln>
        </p:spPr>
        <p:txBody>
          <a:bodyPr/>
          <a:lstStyle/>
          <a:p>
            <a:pPr>
              <a:defRPr/>
            </a:pPr>
            <a:endParaRPr lang="fi-FI"/>
          </a:p>
        </p:txBody>
      </p:sp>
      <p:sp>
        <p:nvSpPr>
          <p:cNvPr id="122904" name="Line 24"/>
          <p:cNvSpPr>
            <a:spLocks noChangeShapeType="1"/>
          </p:cNvSpPr>
          <p:nvPr/>
        </p:nvSpPr>
        <p:spPr bwMode="auto">
          <a:xfrm flipV="1">
            <a:off x="3721100" y="2571750"/>
            <a:ext cx="7938" cy="1587"/>
          </a:xfrm>
          <a:prstGeom prst="line">
            <a:avLst/>
          </a:prstGeom>
          <a:noFill/>
          <a:ln w="14288">
            <a:solidFill>
              <a:srgbClr val="000000"/>
            </a:solidFill>
            <a:round/>
            <a:headEnd/>
            <a:tailEnd/>
          </a:ln>
        </p:spPr>
        <p:txBody>
          <a:bodyPr/>
          <a:lstStyle/>
          <a:p>
            <a:pPr>
              <a:defRPr/>
            </a:pPr>
            <a:endParaRPr lang="fi-FI"/>
          </a:p>
        </p:txBody>
      </p:sp>
      <p:sp>
        <p:nvSpPr>
          <p:cNvPr id="122905" name="Line 25"/>
          <p:cNvSpPr>
            <a:spLocks noChangeShapeType="1"/>
          </p:cNvSpPr>
          <p:nvPr/>
        </p:nvSpPr>
        <p:spPr bwMode="auto">
          <a:xfrm>
            <a:off x="3748088" y="2566988"/>
            <a:ext cx="9525" cy="1587"/>
          </a:xfrm>
          <a:prstGeom prst="line">
            <a:avLst/>
          </a:prstGeom>
          <a:noFill/>
          <a:ln w="14288">
            <a:solidFill>
              <a:srgbClr val="000000"/>
            </a:solidFill>
            <a:round/>
            <a:headEnd/>
            <a:tailEnd/>
          </a:ln>
        </p:spPr>
        <p:txBody>
          <a:bodyPr/>
          <a:lstStyle/>
          <a:p>
            <a:pPr>
              <a:defRPr/>
            </a:pPr>
            <a:endParaRPr lang="fi-FI"/>
          </a:p>
        </p:txBody>
      </p:sp>
      <p:sp>
        <p:nvSpPr>
          <p:cNvPr id="122906" name="Line 26"/>
          <p:cNvSpPr>
            <a:spLocks noChangeShapeType="1"/>
          </p:cNvSpPr>
          <p:nvPr/>
        </p:nvSpPr>
        <p:spPr bwMode="auto">
          <a:xfrm flipV="1">
            <a:off x="3776663" y="2560638"/>
            <a:ext cx="6350" cy="1587"/>
          </a:xfrm>
          <a:prstGeom prst="line">
            <a:avLst/>
          </a:prstGeom>
          <a:noFill/>
          <a:ln w="14288">
            <a:solidFill>
              <a:srgbClr val="000000"/>
            </a:solidFill>
            <a:round/>
            <a:headEnd/>
            <a:tailEnd/>
          </a:ln>
        </p:spPr>
        <p:txBody>
          <a:bodyPr/>
          <a:lstStyle/>
          <a:p>
            <a:pPr>
              <a:defRPr/>
            </a:pPr>
            <a:endParaRPr lang="fi-FI"/>
          </a:p>
        </p:txBody>
      </p:sp>
      <p:sp>
        <p:nvSpPr>
          <p:cNvPr id="122907" name="Line 27"/>
          <p:cNvSpPr>
            <a:spLocks noChangeShapeType="1"/>
          </p:cNvSpPr>
          <p:nvPr/>
        </p:nvSpPr>
        <p:spPr bwMode="auto">
          <a:xfrm flipV="1">
            <a:off x="3802063" y="2554288"/>
            <a:ext cx="6350" cy="3175"/>
          </a:xfrm>
          <a:prstGeom prst="line">
            <a:avLst/>
          </a:prstGeom>
          <a:noFill/>
          <a:ln w="14288">
            <a:solidFill>
              <a:srgbClr val="000000"/>
            </a:solidFill>
            <a:round/>
            <a:headEnd/>
            <a:tailEnd/>
          </a:ln>
        </p:spPr>
        <p:txBody>
          <a:bodyPr/>
          <a:lstStyle/>
          <a:p>
            <a:pPr>
              <a:defRPr/>
            </a:pPr>
            <a:endParaRPr lang="fi-FI"/>
          </a:p>
        </p:txBody>
      </p:sp>
      <p:sp>
        <p:nvSpPr>
          <p:cNvPr id="122908" name="Line 28"/>
          <p:cNvSpPr>
            <a:spLocks noChangeShapeType="1"/>
          </p:cNvSpPr>
          <p:nvPr/>
        </p:nvSpPr>
        <p:spPr bwMode="auto">
          <a:xfrm flipV="1">
            <a:off x="3829050" y="2549525"/>
            <a:ext cx="6350" cy="1587"/>
          </a:xfrm>
          <a:prstGeom prst="line">
            <a:avLst/>
          </a:prstGeom>
          <a:noFill/>
          <a:ln w="14288">
            <a:solidFill>
              <a:srgbClr val="000000"/>
            </a:solidFill>
            <a:round/>
            <a:headEnd/>
            <a:tailEnd/>
          </a:ln>
        </p:spPr>
        <p:txBody>
          <a:bodyPr/>
          <a:lstStyle/>
          <a:p>
            <a:pPr>
              <a:defRPr/>
            </a:pPr>
            <a:endParaRPr lang="fi-FI"/>
          </a:p>
        </p:txBody>
      </p:sp>
      <p:sp>
        <p:nvSpPr>
          <p:cNvPr id="122909" name="Line 29"/>
          <p:cNvSpPr>
            <a:spLocks noChangeShapeType="1"/>
          </p:cNvSpPr>
          <p:nvPr/>
        </p:nvSpPr>
        <p:spPr bwMode="auto">
          <a:xfrm flipV="1">
            <a:off x="3854450" y="2544762"/>
            <a:ext cx="6350" cy="1587"/>
          </a:xfrm>
          <a:prstGeom prst="line">
            <a:avLst/>
          </a:prstGeom>
          <a:noFill/>
          <a:ln w="14288">
            <a:solidFill>
              <a:srgbClr val="000000"/>
            </a:solidFill>
            <a:round/>
            <a:headEnd/>
            <a:tailEnd/>
          </a:ln>
        </p:spPr>
        <p:txBody>
          <a:bodyPr/>
          <a:lstStyle/>
          <a:p>
            <a:pPr>
              <a:defRPr/>
            </a:pPr>
            <a:endParaRPr lang="fi-FI"/>
          </a:p>
        </p:txBody>
      </p:sp>
      <p:sp>
        <p:nvSpPr>
          <p:cNvPr id="122910" name="Line 30"/>
          <p:cNvSpPr>
            <a:spLocks noChangeShapeType="1"/>
          </p:cNvSpPr>
          <p:nvPr/>
        </p:nvSpPr>
        <p:spPr bwMode="auto">
          <a:xfrm flipV="1">
            <a:off x="3881437" y="2538413"/>
            <a:ext cx="6350" cy="1587"/>
          </a:xfrm>
          <a:prstGeom prst="line">
            <a:avLst/>
          </a:prstGeom>
          <a:noFill/>
          <a:ln w="14288">
            <a:solidFill>
              <a:srgbClr val="000000"/>
            </a:solidFill>
            <a:round/>
            <a:headEnd/>
            <a:tailEnd/>
          </a:ln>
        </p:spPr>
        <p:txBody>
          <a:bodyPr/>
          <a:lstStyle/>
          <a:p>
            <a:pPr>
              <a:defRPr/>
            </a:pPr>
            <a:endParaRPr lang="fi-FI"/>
          </a:p>
        </p:txBody>
      </p:sp>
      <p:sp>
        <p:nvSpPr>
          <p:cNvPr id="122911" name="Line 31"/>
          <p:cNvSpPr>
            <a:spLocks noChangeShapeType="1"/>
          </p:cNvSpPr>
          <p:nvPr/>
        </p:nvSpPr>
        <p:spPr bwMode="auto">
          <a:xfrm>
            <a:off x="3910013" y="2535238"/>
            <a:ext cx="3175" cy="1587"/>
          </a:xfrm>
          <a:prstGeom prst="line">
            <a:avLst/>
          </a:prstGeom>
          <a:noFill/>
          <a:ln w="14288">
            <a:solidFill>
              <a:srgbClr val="000000"/>
            </a:solidFill>
            <a:round/>
            <a:headEnd/>
            <a:tailEnd/>
          </a:ln>
        </p:spPr>
        <p:txBody>
          <a:bodyPr/>
          <a:lstStyle/>
          <a:p>
            <a:pPr>
              <a:defRPr/>
            </a:pPr>
            <a:endParaRPr lang="fi-FI"/>
          </a:p>
        </p:txBody>
      </p:sp>
      <p:sp>
        <p:nvSpPr>
          <p:cNvPr id="122912" name="Line 32"/>
          <p:cNvSpPr>
            <a:spLocks noChangeShapeType="1"/>
          </p:cNvSpPr>
          <p:nvPr/>
        </p:nvSpPr>
        <p:spPr bwMode="auto">
          <a:xfrm flipV="1">
            <a:off x="3935413" y="2533650"/>
            <a:ext cx="6350" cy="1587"/>
          </a:xfrm>
          <a:prstGeom prst="line">
            <a:avLst/>
          </a:prstGeom>
          <a:noFill/>
          <a:ln w="14288">
            <a:solidFill>
              <a:srgbClr val="000000"/>
            </a:solidFill>
            <a:round/>
            <a:headEnd/>
            <a:tailEnd/>
          </a:ln>
        </p:spPr>
        <p:txBody>
          <a:bodyPr/>
          <a:lstStyle/>
          <a:p>
            <a:pPr>
              <a:defRPr/>
            </a:pPr>
            <a:endParaRPr lang="fi-FI"/>
          </a:p>
        </p:txBody>
      </p:sp>
      <p:sp>
        <p:nvSpPr>
          <p:cNvPr id="122913" name="Line 33"/>
          <p:cNvSpPr>
            <a:spLocks noChangeShapeType="1"/>
          </p:cNvSpPr>
          <p:nvPr/>
        </p:nvSpPr>
        <p:spPr bwMode="auto">
          <a:xfrm flipV="1">
            <a:off x="3960813" y="2532063"/>
            <a:ext cx="6350" cy="1587"/>
          </a:xfrm>
          <a:prstGeom prst="line">
            <a:avLst/>
          </a:prstGeom>
          <a:noFill/>
          <a:ln w="14288">
            <a:solidFill>
              <a:srgbClr val="000000"/>
            </a:solidFill>
            <a:round/>
            <a:headEnd/>
            <a:tailEnd/>
          </a:ln>
        </p:spPr>
        <p:txBody>
          <a:bodyPr/>
          <a:lstStyle/>
          <a:p>
            <a:pPr>
              <a:defRPr/>
            </a:pPr>
            <a:endParaRPr lang="fi-FI"/>
          </a:p>
        </p:txBody>
      </p:sp>
      <p:sp>
        <p:nvSpPr>
          <p:cNvPr id="122914" name="Line 34"/>
          <p:cNvSpPr>
            <a:spLocks noChangeShapeType="1"/>
          </p:cNvSpPr>
          <p:nvPr/>
        </p:nvSpPr>
        <p:spPr bwMode="auto">
          <a:xfrm>
            <a:off x="3987800" y="2532063"/>
            <a:ext cx="4763" cy="1587"/>
          </a:xfrm>
          <a:prstGeom prst="line">
            <a:avLst/>
          </a:prstGeom>
          <a:noFill/>
          <a:ln w="14288">
            <a:solidFill>
              <a:srgbClr val="000000"/>
            </a:solidFill>
            <a:round/>
            <a:headEnd/>
            <a:tailEnd/>
          </a:ln>
        </p:spPr>
        <p:txBody>
          <a:bodyPr/>
          <a:lstStyle/>
          <a:p>
            <a:pPr>
              <a:defRPr/>
            </a:pPr>
            <a:endParaRPr lang="fi-FI"/>
          </a:p>
        </p:txBody>
      </p:sp>
      <p:sp>
        <p:nvSpPr>
          <p:cNvPr id="122915" name="Line 35"/>
          <p:cNvSpPr>
            <a:spLocks noChangeShapeType="1"/>
          </p:cNvSpPr>
          <p:nvPr/>
        </p:nvSpPr>
        <p:spPr bwMode="auto">
          <a:xfrm>
            <a:off x="4013200" y="2530475"/>
            <a:ext cx="6350" cy="1587"/>
          </a:xfrm>
          <a:prstGeom prst="line">
            <a:avLst/>
          </a:prstGeom>
          <a:noFill/>
          <a:ln w="14288">
            <a:solidFill>
              <a:srgbClr val="000000"/>
            </a:solidFill>
            <a:round/>
            <a:headEnd/>
            <a:tailEnd/>
          </a:ln>
        </p:spPr>
        <p:txBody>
          <a:bodyPr/>
          <a:lstStyle/>
          <a:p>
            <a:pPr>
              <a:defRPr/>
            </a:pPr>
            <a:endParaRPr lang="fi-FI"/>
          </a:p>
        </p:txBody>
      </p:sp>
      <p:sp>
        <p:nvSpPr>
          <p:cNvPr id="122916" name="Line 36"/>
          <p:cNvSpPr>
            <a:spLocks noChangeShapeType="1"/>
          </p:cNvSpPr>
          <p:nvPr/>
        </p:nvSpPr>
        <p:spPr bwMode="auto">
          <a:xfrm>
            <a:off x="4040188" y="2528888"/>
            <a:ext cx="6350" cy="1587"/>
          </a:xfrm>
          <a:prstGeom prst="line">
            <a:avLst/>
          </a:prstGeom>
          <a:noFill/>
          <a:ln w="14288">
            <a:solidFill>
              <a:srgbClr val="000000"/>
            </a:solidFill>
            <a:round/>
            <a:headEnd/>
            <a:tailEnd/>
          </a:ln>
        </p:spPr>
        <p:txBody>
          <a:bodyPr/>
          <a:lstStyle/>
          <a:p>
            <a:pPr>
              <a:defRPr/>
            </a:pPr>
            <a:endParaRPr lang="fi-FI"/>
          </a:p>
        </p:txBody>
      </p:sp>
      <p:sp>
        <p:nvSpPr>
          <p:cNvPr id="122917" name="Line 37"/>
          <p:cNvSpPr>
            <a:spLocks noChangeShapeType="1"/>
          </p:cNvSpPr>
          <p:nvPr/>
        </p:nvSpPr>
        <p:spPr bwMode="auto">
          <a:xfrm>
            <a:off x="4065588" y="2527300"/>
            <a:ext cx="6350" cy="1587"/>
          </a:xfrm>
          <a:prstGeom prst="line">
            <a:avLst/>
          </a:prstGeom>
          <a:noFill/>
          <a:ln w="14288">
            <a:solidFill>
              <a:srgbClr val="000000"/>
            </a:solidFill>
            <a:round/>
            <a:headEnd/>
            <a:tailEnd/>
          </a:ln>
        </p:spPr>
        <p:txBody>
          <a:bodyPr/>
          <a:lstStyle/>
          <a:p>
            <a:pPr>
              <a:defRPr/>
            </a:pPr>
            <a:endParaRPr lang="fi-FI"/>
          </a:p>
        </p:txBody>
      </p:sp>
      <p:sp>
        <p:nvSpPr>
          <p:cNvPr id="122918" name="Line 38"/>
          <p:cNvSpPr>
            <a:spLocks noChangeShapeType="1"/>
          </p:cNvSpPr>
          <p:nvPr/>
        </p:nvSpPr>
        <p:spPr bwMode="auto">
          <a:xfrm>
            <a:off x="4094163" y="2525713"/>
            <a:ext cx="6350" cy="1587"/>
          </a:xfrm>
          <a:prstGeom prst="line">
            <a:avLst/>
          </a:prstGeom>
          <a:noFill/>
          <a:ln w="14288">
            <a:solidFill>
              <a:srgbClr val="000000"/>
            </a:solidFill>
            <a:round/>
            <a:headEnd/>
            <a:tailEnd/>
          </a:ln>
        </p:spPr>
        <p:txBody>
          <a:bodyPr/>
          <a:lstStyle/>
          <a:p>
            <a:pPr>
              <a:defRPr/>
            </a:pPr>
            <a:endParaRPr lang="fi-FI"/>
          </a:p>
        </p:txBody>
      </p:sp>
      <p:sp>
        <p:nvSpPr>
          <p:cNvPr id="122919" name="Line 39"/>
          <p:cNvSpPr>
            <a:spLocks noChangeShapeType="1"/>
          </p:cNvSpPr>
          <p:nvPr/>
        </p:nvSpPr>
        <p:spPr bwMode="auto">
          <a:xfrm flipV="1">
            <a:off x="4119563" y="2524125"/>
            <a:ext cx="6350" cy="1587"/>
          </a:xfrm>
          <a:prstGeom prst="line">
            <a:avLst/>
          </a:prstGeom>
          <a:noFill/>
          <a:ln w="14288">
            <a:solidFill>
              <a:srgbClr val="000000"/>
            </a:solidFill>
            <a:round/>
            <a:headEnd/>
            <a:tailEnd/>
          </a:ln>
        </p:spPr>
        <p:txBody>
          <a:bodyPr/>
          <a:lstStyle/>
          <a:p>
            <a:pPr>
              <a:defRPr/>
            </a:pPr>
            <a:endParaRPr lang="fi-FI"/>
          </a:p>
        </p:txBody>
      </p:sp>
      <p:sp>
        <p:nvSpPr>
          <p:cNvPr id="122920" name="Freeform 40"/>
          <p:cNvSpPr/>
          <p:nvPr/>
        </p:nvSpPr>
        <p:spPr bwMode="auto">
          <a:xfrm>
            <a:off x="4144963" y="2524125"/>
            <a:ext cx="1587" cy="1587"/>
          </a:xfrm>
          <a:custGeom>
            <a:avLst/>
            <a:gdLst/>
            <a:ahLst/>
            <a:cxnLst>
              <a:cxn ang="0">
                <a:pos x="0" y="0"/>
              </a:cxn>
              <a:cxn ang="0">
                <a:pos x="0" y="0"/>
              </a:cxn>
              <a:cxn ang="0">
                <a:pos x="3" y="0"/>
              </a:cxn>
            </a:cxnLst>
            <a:rect l="0" t="0" r="r" b="b"/>
            <a:pathLst>
              <a:path w="3" fill="norm" stroke="1" extrusionOk="0">
                <a:moveTo>
                  <a:pt x="0" y="0"/>
                </a:moveTo>
                <a:lnTo>
                  <a:pt x="0" y="0"/>
                </a:lnTo>
                <a:lnTo>
                  <a:pt x="3" y="0"/>
                </a:lnTo>
              </a:path>
            </a:pathLst>
          </a:custGeom>
          <a:noFill/>
          <a:ln w="14288">
            <a:solidFill>
              <a:srgbClr val="000000"/>
            </a:solidFill>
            <a:prstDash val="solid"/>
            <a:round/>
            <a:headEnd/>
            <a:tailEnd/>
          </a:ln>
        </p:spPr>
        <p:txBody>
          <a:bodyPr/>
          <a:lstStyle/>
          <a:p>
            <a:pPr>
              <a:defRPr/>
            </a:pPr>
            <a:endParaRPr lang="fi-FI"/>
          </a:p>
        </p:txBody>
      </p:sp>
      <p:sp>
        <p:nvSpPr>
          <p:cNvPr id="122921" name="Line 41"/>
          <p:cNvSpPr>
            <a:spLocks noChangeShapeType="1"/>
          </p:cNvSpPr>
          <p:nvPr/>
        </p:nvSpPr>
        <p:spPr bwMode="auto">
          <a:xfrm>
            <a:off x="4148138" y="2517775"/>
            <a:ext cx="3175" cy="1587"/>
          </a:xfrm>
          <a:prstGeom prst="line">
            <a:avLst/>
          </a:prstGeom>
          <a:noFill/>
          <a:ln w="14288">
            <a:solidFill>
              <a:srgbClr val="000000"/>
            </a:solidFill>
            <a:round/>
            <a:headEnd/>
            <a:tailEnd/>
          </a:ln>
        </p:spPr>
        <p:txBody>
          <a:bodyPr/>
          <a:lstStyle/>
          <a:p>
            <a:pPr>
              <a:defRPr/>
            </a:pPr>
            <a:endParaRPr lang="fi-FI"/>
          </a:p>
        </p:txBody>
      </p:sp>
      <p:sp>
        <p:nvSpPr>
          <p:cNvPr id="122922" name="Line 42"/>
          <p:cNvSpPr>
            <a:spLocks noChangeShapeType="1"/>
          </p:cNvSpPr>
          <p:nvPr/>
        </p:nvSpPr>
        <p:spPr bwMode="auto">
          <a:xfrm flipV="1">
            <a:off x="4160838" y="2489200"/>
            <a:ext cx="3175" cy="7938"/>
          </a:xfrm>
          <a:prstGeom prst="line">
            <a:avLst/>
          </a:prstGeom>
          <a:noFill/>
          <a:ln w="14288">
            <a:solidFill>
              <a:srgbClr val="000000"/>
            </a:solidFill>
            <a:round/>
            <a:headEnd/>
            <a:tailEnd/>
          </a:ln>
        </p:spPr>
        <p:txBody>
          <a:bodyPr/>
          <a:lstStyle/>
          <a:p>
            <a:pPr>
              <a:defRPr/>
            </a:pPr>
            <a:endParaRPr lang="fi-FI"/>
          </a:p>
        </p:txBody>
      </p:sp>
      <p:sp>
        <p:nvSpPr>
          <p:cNvPr id="122923" name="Line 43"/>
          <p:cNvSpPr>
            <a:spLocks noChangeShapeType="1"/>
          </p:cNvSpPr>
          <p:nvPr/>
        </p:nvSpPr>
        <p:spPr bwMode="auto">
          <a:xfrm flipV="1">
            <a:off x="4173538" y="2460625"/>
            <a:ext cx="4762" cy="7938"/>
          </a:xfrm>
          <a:prstGeom prst="line">
            <a:avLst/>
          </a:prstGeom>
          <a:noFill/>
          <a:ln w="14288">
            <a:solidFill>
              <a:srgbClr val="000000"/>
            </a:solidFill>
            <a:round/>
            <a:headEnd/>
            <a:tailEnd/>
          </a:ln>
        </p:spPr>
        <p:txBody>
          <a:bodyPr/>
          <a:lstStyle/>
          <a:p>
            <a:pPr>
              <a:defRPr/>
            </a:pPr>
            <a:endParaRPr lang="fi-FI"/>
          </a:p>
        </p:txBody>
      </p:sp>
      <p:sp>
        <p:nvSpPr>
          <p:cNvPr id="122924" name="Line 44"/>
          <p:cNvSpPr>
            <a:spLocks noChangeShapeType="1"/>
          </p:cNvSpPr>
          <p:nvPr/>
        </p:nvSpPr>
        <p:spPr bwMode="auto">
          <a:xfrm flipV="1">
            <a:off x="4186238" y="2432050"/>
            <a:ext cx="4762" cy="7938"/>
          </a:xfrm>
          <a:prstGeom prst="line">
            <a:avLst/>
          </a:prstGeom>
          <a:noFill/>
          <a:ln w="14288">
            <a:solidFill>
              <a:srgbClr val="000000"/>
            </a:solidFill>
            <a:round/>
            <a:headEnd/>
            <a:tailEnd/>
          </a:ln>
        </p:spPr>
        <p:txBody>
          <a:bodyPr/>
          <a:lstStyle/>
          <a:p>
            <a:pPr>
              <a:defRPr/>
            </a:pPr>
            <a:endParaRPr lang="fi-FI"/>
          </a:p>
        </p:txBody>
      </p:sp>
      <p:sp>
        <p:nvSpPr>
          <p:cNvPr id="122925" name="Line 45"/>
          <p:cNvSpPr>
            <a:spLocks noChangeShapeType="1"/>
          </p:cNvSpPr>
          <p:nvPr/>
        </p:nvSpPr>
        <p:spPr bwMode="auto">
          <a:xfrm flipV="1">
            <a:off x="4202113" y="2403475"/>
            <a:ext cx="1587" cy="7938"/>
          </a:xfrm>
          <a:prstGeom prst="line">
            <a:avLst/>
          </a:prstGeom>
          <a:noFill/>
          <a:ln w="14288">
            <a:solidFill>
              <a:srgbClr val="000000"/>
            </a:solidFill>
            <a:round/>
            <a:headEnd/>
            <a:tailEnd/>
          </a:ln>
        </p:spPr>
        <p:txBody>
          <a:bodyPr/>
          <a:lstStyle/>
          <a:p>
            <a:pPr>
              <a:defRPr/>
            </a:pPr>
            <a:endParaRPr lang="fi-FI"/>
          </a:p>
        </p:txBody>
      </p:sp>
      <p:sp>
        <p:nvSpPr>
          <p:cNvPr id="122926" name="Line 46"/>
          <p:cNvSpPr>
            <a:spLocks noChangeShapeType="1"/>
          </p:cNvSpPr>
          <p:nvPr/>
        </p:nvSpPr>
        <p:spPr bwMode="auto">
          <a:xfrm flipV="1">
            <a:off x="4214813" y="2374900"/>
            <a:ext cx="3175" cy="7938"/>
          </a:xfrm>
          <a:prstGeom prst="line">
            <a:avLst/>
          </a:prstGeom>
          <a:noFill/>
          <a:ln w="14288">
            <a:solidFill>
              <a:srgbClr val="000000"/>
            </a:solidFill>
            <a:round/>
            <a:headEnd/>
            <a:tailEnd/>
          </a:ln>
        </p:spPr>
        <p:txBody>
          <a:bodyPr/>
          <a:lstStyle/>
          <a:p>
            <a:pPr>
              <a:defRPr/>
            </a:pPr>
            <a:endParaRPr lang="fi-FI"/>
          </a:p>
        </p:txBody>
      </p:sp>
      <p:sp>
        <p:nvSpPr>
          <p:cNvPr id="122927" name="Line 47"/>
          <p:cNvSpPr>
            <a:spLocks noChangeShapeType="1"/>
          </p:cNvSpPr>
          <p:nvPr/>
        </p:nvSpPr>
        <p:spPr bwMode="auto">
          <a:xfrm flipV="1">
            <a:off x="4229100" y="2346325"/>
            <a:ext cx="4763" cy="7938"/>
          </a:xfrm>
          <a:prstGeom prst="line">
            <a:avLst/>
          </a:prstGeom>
          <a:noFill/>
          <a:ln w="14288">
            <a:solidFill>
              <a:srgbClr val="000000"/>
            </a:solidFill>
            <a:round/>
            <a:headEnd/>
            <a:tailEnd/>
          </a:ln>
        </p:spPr>
        <p:txBody>
          <a:bodyPr/>
          <a:lstStyle/>
          <a:p>
            <a:pPr>
              <a:defRPr/>
            </a:pPr>
            <a:endParaRPr lang="fi-FI"/>
          </a:p>
        </p:txBody>
      </p:sp>
      <p:sp>
        <p:nvSpPr>
          <p:cNvPr id="122928" name="Line 48"/>
          <p:cNvSpPr>
            <a:spLocks noChangeShapeType="1"/>
          </p:cNvSpPr>
          <p:nvPr/>
        </p:nvSpPr>
        <p:spPr bwMode="auto">
          <a:xfrm flipV="1">
            <a:off x="4241800" y="2317750"/>
            <a:ext cx="4763" cy="6350"/>
          </a:xfrm>
          <a:prstGeom prst="line">
            <a:avLst/>
          </a:prstGeom>
          <a:noFill/>
          <a:ln w="14288">
            <a:solidFill>
              <a:srgbClr val="000000"/>
            </a:solidFill>
            <a:round/>
            <a:headEnd/>
            <a:tailEnd/>
          </a:ln>
        </p:spPr>
        <p:txBody>
          <a:bodyPr/>
          <a:lstStyle/>
          <a:p>
            <a:pPr>
              <a:defRPr/>
            </a:pPr>
            <a:endParaRPr lang="fi-FI"/>
          </a:p>
        </p:txBody>
      </p:sp>
      <p:sp>
        <p:nvSpPr>
          <p:cNvPr id="122929" name="Line 49"/>
          <p:cNvSpPr>
            <a:spLocks noChangeShapeType="1"/>
          </p:cNvSpPr>
          <p:nvPr/>
        </p:nvSpPr>
        <p:spPr bwMode="auto">
          <a:xfrm flipV="1">
            <a:off x="4256088" y="2289175"/>
            <a:ext cx="3175" cy="6350"/>
          </a:xfrm>
          <a:prstGeom prst="line">
            <a:avLst/>
          </a:prstGeom>
          <a:noFill/>
          <a:ln w="14288">
            <a:solidFill>
              <a:srgbClr val="000000"/>
            </a:solidFill>
            <a:round/>
            <a:headEnd/>
            <a:tailEnd/>
          </a:ln>
        </p:spPr>
        <p:txBody>
          <a:bodyPr/>
          <a:lstStyle/>
          <a:p>
            <a:pPr>
              <a:defRPr/>
            </a:pPr>
            <a:endParaRPr lang="fi-FI"/>
          </a:p>
        </p:txBody>
      </p:sp>
      <p:sp>
        <p:nvSpPr>
          <p:cNvPr id="122930" name="Line 50"/>
          <p:cNvSpPr>
            <a:spLocks noChangeShapeType="1"/>
          </p:cNvSpPr>
          <p:nvPr/>
        </p:nvSpPr>
        <p:spPr bwMode="auto">
          <a:xfrm flipV="1">
            <a:off x="4271963" y="2260600"/>
            <a:ext cx="3175" cy="6350"/>
          </a:xfrm>
          <a:prstGeom prst="line">
            <a:avLst/>
          </a:prstGeom>
          <a:noFill/>
          <a:ln w="14288">
            <a:solidFill>
              <a:srgbClr val="000000"/>
            </a:solidFill>
            <a:round/>
            <a:headEnd/>
            <a:tailEnd/>
          </a:ln>
        </p:spPr>
        <p:txBody>
          <a:bodyPr/>
          <a:lstStyle/>
          <a:p>
            <a:pPr>
              <a:defRPr/>
            </a:pPr>
            <a:endParaRPr lang="fi-FI"/>
          </a:p>
        </p:txBody>
      </p:sp>
      <p:sp>
        <p:nvSpPr>
          <p:cNvPr id="122931" name="Line 51"/>
          <p:cNvSpPr>
            <a:spLocks noChangeShapeType="1"/>
          </p:cNvSpPr>
          <p:nvPr/>
        </p:nvSpPr>
        <p:spPr bwMode="auto">
          <a:xfrm flipV="1">
            <a:off x="4284663" y="2232025"/>
            <a:ext cx="3175" cy="6350"/>
          </a:xfrm>
          <a:prstGeom prst="line">
            <a:avLst/>
          </a:prstGeom>
          <a:noFill/>
          <a:ln w="14288">
            <a:solidFill>
              <a:srgbClr val="000000"/>
            </a:solidFill>
            <a:round/>
            <a:headEnd/>
            <a:tailEnd/>
          </a:ln>
        </p:spPr>
        <p:txBody>
          <a:bodyPr/>
          <a:lstStyle/>
          <a:p>
            <a:pPr>
              <a:defRPr/>
            </a:pPr>
            <a:endParaRPr lang="fi-FI"/>
          </a:p>
        </p:txBody>
      </p:sp>
      <p:sp>
        <p:nvSpPr>
          <p:cNvPr id="122932" name="Line 52"/>
          <p:cNvSpPr>
            <a:spLocks noChangeShapeType="1"/>
          </p:cNvSpPr>
          <p:nvPr/>
        </p:nvSpPr>
        <p:spPr bwMode="auto">
          <a:xfrm flipV="1">
            <a:off x="4297363" y="2203450"/>
            <a:ext cx="3175" cy="6350"/>
          </a:xfrm>
          <a:prstGeom prst="line">
            <a:avLst/>
          </a:prstGeom>
          <a:noFill/>
          <a:ln w="14288">
            <a:solidFill>
              <a:srgbClr val="000000"/>
            </a:solidFill>
            <a:round/>
            <a:headEnd/>
            <a:tailEnd/>
          </a:ln>
        </p:spPr>
        <p:txBody>
          <a:bodyPr/>
          <a:lstStyle/>
          <a:p>
            <a:pPr>
              <a:defRPr/>
            </a:pPr>
            <a:endParaRPr lang="fi-FI"/>
          </a:p>
        </p:txBody>
      </p:sp>
      <p:sp>
        <p:nvSpPr>
          <p:cNvPr id="122933" name="Line 53"/>
          <p:cNvSpPr>
            <a:spLocks noChangeShapeType="1"/>
          </p:cNvSpPr>
          <p:nvPr/>
        </p:nvSpPr>
        <p:spPr bwMode="auto">
          <a:xfrm flipV="1">
            <a:off x="4311650" y="2174875"/>
            <a:ext cx="4763" cy="6350"/>
          </a:xfrm>
          <a:prstGeom prst="line">
            <a:avLst/>
          </a:prstGeom>
          <a:noFill/>
          <a:ln w="14288">
            <a:solidFill>
              <a:srgbClr val="000000"/>
            </a:solidFill>
            <a:round/>
            <a:headEnd/>
            <a:tailEnd/>
          </a:ln>
        </p:spPr>
        <p:txBody>
          <a:bodyPr/>
          <a:lstStyle/>
          <a:p>
            <a:pPr>
              <a:defRPr/>
            </a:pPr>
            <a:endParaRPr lang="fi-FI"/>
          </a:p>
        </p:txBody>
      </p:sp>
      <p:sp>
        <p:nvSpPr>
          <p:cNvPr id="122934" name="Line 54"/>
          <p:cNvSpPr>
            <a:spLocks noChangeShapeType="1"/>
          </p:cNvSpPr>
          <p:nvPr/>
        </p:nvSpPr>
        <p:spPr bwMode="auto">
          <a:xfrm flipV="1">
            <a:off x="4325938" y="2146300"/>
            <a:ext cx="3175" cy="6350"/>
          </a:xfrm>
          <a:prstGeom prst="line">
            <a:avLst/>
          </a:prstGeom>
          <a:noFill/>
          <a:ln w="14288">
            <a:solidFill>
              <a:srgbClr val="000000"/>
            </a:solidFill>
            <a:round/>
            <a:headEnd/>
            <a:tailEnd/>
          </a:ln>
        </p:spPr>
        <p:txBody>
          <a:bodyPr/>
          <a:lstStyle/>
          <a:p>
            <a:pPr>
              <a:defRPr/>
            </a:pPr>
            <a:endParaRPr lang="fi-FI"/>
          </a:p>
        </p:txBody>
      </p:sp>
      <p:sp>
        <p:nvSpPr>
          <p:cNvPr id="122935" name="Line 55"/>
          <p:cNvSpPr>
            <a:spLocks noChangeShapeType="1"/>
          </p:cNvSpPr>
          <p:nvPr/>
        </p:nvSpPr>
        <p:spPr bwMode="auto">
          <a:xfrm flipV="1">
            <a:off x="4338638" y="2117725"/>
            <a:ext cx="4762" cy="6350"/>
          </a:xfrm>
          <a:prstGeom prst="line">
            <a:avLst/>
          </a:prstGeom>
          <a:noFill/>
          <a:ln w="14288">
            <a:solidFill>
              <a:srgbClr val="000000"/>
            </a:solidFill>
            <a:round/>
            <a:headEnd/>
            <a:tailEnd/>
          </a:ln>
        </p:spPr>
        <p:txBody>
          <a:bodyPr/>
          <a:lstStyle/>
          <a:p>
            <a:pPr>
              <a:defRPr/>
            </a:pPr>
            <a:endParaRPr lang="fi-FI"/>
          </a:p>
        </p:txBody>
      </p:sp>
      <p:sp>
        <p:nvSpPr>
          <p:cNvPr id="122936" name="Line 56"/>
          <p:cNvSpPr>
            <a:spLocks noChangeShapeType="1"/>
          </p:cNvSpPr>
          <p:nvPr/>
        </p:nvSpPr>
        <p:spPr bwMode="auto">
          <a:xfrm flipV="1">
            <a:off x="4354513" y="2089150"/>
            <a:ext cx="1587" cy="6350"/>
          </a:xfrm>
          <a:prstGeom prst="line">
            <a:avLst/>
          </a:prstGeom>
          <a:noFill/>
          <a:ln w="14288">
            <a:solidFill>
              <a:srgbClr val="000000"/>
            </a:solidFill>
            <a:round/>
            <a:headEnd/>
            <a:tailEnd/>
          </a:ln>
        </p:spPr>
        <p:txBody>
          <a:bodyPr/>
          <a:lstStyle/>
          <a:p>
            <a:pPr>
              <a:defRPr/>
            </a:pPr>
            <a:endParaRPr lang="fi-FI"/>
          </a:p>
        </p:txBody>
      </p:sp>
      <p:sp>
        <p:nvSpPr>
          <p:cNvPr id="122937" name="Line 57"/>
          <p:cNvSpPr>
            <a:spLocks noChangeShapeType="1"/>
          </p:cNvSpPr>
          <p:nvPr/>
        </p:nvSpPr>
        <p:spPr bwMode="auto">
          <a:xfrm flipV="1">
            <a:off x="4367213" y="2060575"/>
            <a:ext cx="3175" cy="6350"/>
          </a:xfrm>
          <a:prstGeom prst="line">
            <a:avLst/>
          </a:prstGeom>
          <a:noFill/>
          <a:ln w="14288">
            <a:solidFill>
              <a:srgbClr val="000000"/>
            </a:solidFill>
            <a:round/>
            <a:headEnd/>
            <a:tailEnd/>
          </a:ln>
        </p:spPr>
        <p:txBody>
          <a:bodyPr/>
          <a:lstStyle/>
          <a:p>
            <a:pPr>
              <a:defRPr/>
            </a:pPr>
            <a:endParaRPr lang="fi-FI"/>
          </a:p>
        </p:txBody>
      </p:sp>
      <p:sp>
        <p:nvSpPr>
          <p:cNvPr id="122938" name="Line 58"/>
          <p:cNvSpPr>
            <a:spLocks noChangeShapeType="1"/>
          </p:cNvSpPr>
          <p:nvPr/>
        </p:nvSpPr>
        <p:spPr bwMode="auto">
          <a:xfrm flipV="1">
            <a:off x="4381500" y="2032000"/>
            <a:ext cx="4763" cy="6350"/>
          </a:xfrm>
          <a:prstGeom prst="line">
            <a:avLst/>
          </a:prstGeom>
          <a:noFill/>
          <a:ln w="14288">
            <a:solidFill>
              <a:srgbClr val="000000"/>
            </a:solidFill>
            <a:round/>
            <a:headEnd/>
            <a:tailEnd/>
          </a:ln>
        </p:spPr>
        <p:txBody>
          <a:bodyPr/>
          <a:lstStyle/>
          <a:p>
            <a:pPr>
              <a:defRPr/>
            </a:pPr>
            <a:endParaRPr lang="fi-FI"/>
          </a:p>
        </p:txBody>
      </p:sp>
      <p:sp>
        <p:nvSpPr>
          <p:cNvPr id="122939" name="Line 59"/>
          <p:cNvSpPr>
            <a:spLocks noChangeShapeType="1"/>
          </p:cNvSpPr>
          <p:nvPr/>
        </p:nvSpPr>
        <p:spPr bwMode="auto">
          <a:xfrm flipV="1">
            <a:off x="4395788" y="2003425"/>
            <a:ext cx="4762" cy="6350"/>
          </a:xfrm>
          <a:prstGeom prst="line">
            <a:avLst/>
          </a:prstGeom>
          <a:noFill/>
          <a:ln w="14288">
            <a:solidFill>
              <a:srgbClr val="000000"/>
            </a:solidFill>
            <a:round/>
            <a:headEnd/>
            <a:tailEnd/>
          </a:ln>
        </p:spPr>
        <p:txBody>
          <a:bodyPr/>
          <a:lstStyle/>
          <a:p>
            <a:pPr>
              <a:defRPr/>
            </a:pPr>
            <a:endParaRPr lang="fi-FI"/>
          </a:p>
        </p:txBody>
      </p:sp>
      <p:sp>
        <p:nvSpPr>
          <p:cNvPr id="122940" name="Line 60"/>
          <p:cNvSpPr>
            <a:spLocks noChangeShapeType="1"/>
          </p:cNvSpPr>
          <p:nvPr/>
        </p:nvSpPr>
        <p:spPr bwMode="auto">
          <a:xfrm flipV="1">
            <a:off x="4418013" y="1974850"/>
            <a:ext cx="6350" cy="6350"/>
          </a:xfrm>
          <a:prstGeom prst="line">
            <a:avLst/>
          </a:prstGeom>
          <a:noFill/>
          <a:ln w="14288">
            <a:solidFill>
              <a:srgbClr val="000000"/>
            </a:solidFill>
            <a:round/>
            <a:headEnd/>
            <a:tailEnd/>
          </a:ln>
        </p:spPr>
        <p:txBody>
          <a:bodyPr/>
          <a:lstStyle/>
          <a:p>
            <a:pPr>
              <a:defRPr/>
            </a:pPr>
            <a:endParaRPr lang="fi-FI"/>
          </a:p>
        </p:txBody>
      </p:sp>
      <p:sp>
        <p:nvSpPr>
          <p:cNvPr id="122941" name="Line 61"/>
          <p:cNvSpPr>
            <a:spLocks noChangeShapeType="1"/>
          </p:cNvSpPr>
          <p:nvPr/>
        </p:nvSpPr>
        <p:spPr bwMode="auto">
          <a:xfrm flipV="1">
            <a:off x="4438650" y="1946275"/>
            <a:ext cx="6350" cy="6350"/>
          </a:xfrm>
          <a:prstGeom prst="line">
            <a:avLst/>
          </a:prstGeom>
          <a:noFill/>
          <a:ln w="14288">
            <a:solidFill>
              <a:srgbClr val="000000"/>
            </a:solidFill>
            <a:round/>
            <a:headEnd/>
            <a:tailEnd/>
          </a:ln>
        </p:spPr>
        <p:txBody>
          <a:bodyPr/>
          <a:lstStyle/>
          <a:p>
            <a:pPr>
              <a:defRPr/>
            </a:pPr>
            <a:endParaRPr lang="fi-FI"/>
          </a:p>
        </p:txBody>
      </p:sp>
      <p:sp>
        <p:nvSpPr>
          <p:cNvPr id="122942" name="Line 62"/>
          <p:cNvSpPr>
            <a:spLocks noChangeShapeType="1"/>
          </p:cNvSpPr>
          <p:nvPr/>
        </p:nvSpPr>
        <p:spPr bwMode="auto">
          <a:xfrm flipV="1">
            <a:off x="4459288" y="1917700"/>
            <a:ext cx="6350" cy="6350"/>
          </a:xfrm>
          <a:prstGeom prst="line">
            <a:avLst/>
          </a:prstGeom>
          <a:noFill/>
          <a:ln w="14288">
            <a:solidFill>
              <a:srgbClr val="000000"/>
            </a:solidFill>
            <a:round/>
            <a:headEnd/>
            <a:tailEnd/>
          </a:ln>
        </p:spPr>
        <p:txBody>
          <a:bodyPr/>
          <a:lstStyle/>
          <a:p>
            <a:pPr>
              <a:defRPr/>
            </a:pPr>
            <a:endParaRPr lang="fi-FI"/>
          </a:p>
        </p:txBody>
      </p:sp>
      <p:sp>
        <p:nvSpPr>
          <p:cNvPr id="122943" name="Line 63"/>
          <p:cNvSpPr>
            <a:spLocks noChangeShapeType="1"/>
          </p:cNvSpPr>
          <p:nvPr/>
        </p:nvSpPr>
        <p:spPr bwMode="auto">
          <a:xfrm flipV="1">
            <a:off x="4481513" y="1889125"/>
            <a:ext cx="6350" cy="6350"/>
          </a:xfrm>
          <a:prstGeom prst="line">
            <a:avLst/>
          </a:prstGeom>
          <a:noFill/>
          <a:ln w="14288">
            <a:solidFill>
              <a:srgbClr val="000000"/>
            </a:solidFill>
            <a:round/>
            <a:headEnd/>
            <a:tailEnd/>
          </a:ln>
        </p:spPr>
        <p:txBody>
          <a:bodyPr/>
          <a:lstStyle/>
          <a:p>
            <a:pPr>
              <a:defRPr/>
            </a:pPr>
            <a:endParaRPr lang="fi-FI"/>
          </a:p>
        </p:txBody>
      </p:sp>
      <p:sp>
        <p:nvSpPr>
          <p:cNvPr id="122944" name="Line 64"/>
          <p:cNvSpPr>
            <a:spLocks noChangeShapeType="1"/>
          </p:cNvSpPr>
          <p:nvPr/>
        </p:nvSpPr>
        <p:spPr bwMode="auto">
          <a:xfrm flipV="1">
            <a:off x="4502150" y="1860550"/>
            <a:ext cx="4763" cy="6350"/>
          </a:xfrm>
          <a:prstGeom prst="line">
            <a:avLst/>
          </a:prstGeom>
          <a:noFill/>
          <a:ln w="14288">
            <a:solidFill>
              <a:srgbClr val="000000"/>
            </a:solidFill>
            <a:round/>
            <a:headEnd/>
            <a:tailEnd/>
          </a:ln>
        </p:spPr>
        <p:txBody>
          <a:bodyPr/>
          <a:lstStyle/>
          <a:p>
            <a:pPr>
              <a:defRPr/>
            </a:pPr>
            <a:endParaRPr lang="fi-FI"/>
          </a:p>
        </p:txBody>
      </p:sp>
      <p:sp>
        <p:nvSpPr>
          <p:cNvPr id="122945" name="Line 65"/>
          <p:cNvSpPr>
            <a:spLocks noChangeShapeType="1"/>
          </p:cNvSpPr>
          <p:nvPr/>
        </p:nvSpPr>
        <p:spPr bwMode="auto">
          <a:xfrm flipV="1">
            <a:off x="4525963" y="1831975"/>
            <a:ext cx="1587" cy="6350"/>
          </a:xfrm>
          <a:prstGeom prst="line">
            <a:avLst/>
          </a:prstGeom>
          <a:noFill/>
          <a:ln w="14288">
            <a:solidFill>
              <a:srgbClr val="000000"/>
            </a:solidFill>
            <a:round/>
            <a:headEnd/>
            <a:tailEnd/>
          </a:ln>
        </p:spPr>
        <p:txBody>
          <a:bodyPr/>
          <a:lstStyle/>
          <a:p>
            <a:pPr>
              <a:defRPr/>
            </a:pPr>
            <a:endParaRPr lang="fi-FI"/>
          </a:p>
        </p:txBody>
      </p:sp>
      <p:sp>
        <p:nvSpPr>
          <p:cNvPr id="122946" name="Line 66"/>
          <p:cNvSpPr>
            <a:spLocks noChangeShapeType="1"/>
          </p:cNvSpPr>
          <p:nvPr/>
        </p:nvSpPr>
        <p:spPr bwMode="auto">
          <a:xfrm flipV="1">
            <a:off x="4545013" y="1803400"/>
            <a:ext cx="6350" cy="6350"/>
          </a:xfrm>
          <a:prstGeom prst="line">
            <a:avLst/>
          </a:prstGeom>
          <a:noFill/>
          <a:ln w="14288">
            <a:solidFill>
              <a:srgbClr val="000000"/>
            </a:solidFill>
            <a:round/>
            <a:headEnd/>
            <a:tailEnd/>
          </a:ln>
        </p:spPr>
        <p:txBody>
          <a:bodyPr/>
          <a:lstStyle/>
          <a:p>
            <a:pPr>
              <a:defRPr/>
            </a:pPr>
            <a:endParaRPr lang="fi-FI"/>
          </a:p>
        </p:txBody>
      </p:sp>
      <p:sp>
        <p:nvSpPr>
          <p:cNvPr id="122947" name="Line 67"/>
          <p:cNvSpPr>
            <a:spLocks noChangeShapeType="1"/>
          </p:cNvSpPr>
          <p:nvPr/>
        </p:nvSpPr>
        <p:spPr bwMode="auto">
          <a:xfrm flipV="1">
            <a:off x="4565650" y="1773238"/>
            <a:ext cx="4763" cy="7937"/>
          </a:xfrm>
          <a:prstGeom prst="line">
            <a:avLst/>
          </a:prstGeom>
          <a:noFill/>
          <a:ln w="14288">
            <a:solidFill>
              <a:srgbClr val="000000"/>
            </a:solidFill>
            <a:round/>
            <a:headEnd/>
            <a:tailEnd/>
          </a:ln>
        </p:spPr>
        <p:txBody>
          <a:bodyPr/>
          <a:lstStyle/>
          <a:p>
            <a:pPr>
              <a:defRPr/>
            </a:pPr>
            <a:endParaRPr lang="fi-FI"/>
          </a:p>
        </p:txBody>
      </p:sp>
      <p:sp>
        <p:nvSpPr>
          <p:cNvPr id="122948" name="Line 68"/>
          <p:cNvSpPr>
            <a:spLocks noChangeShapeType="1"/>
          </p:cNvSpPr>
          <p:nvPr/>
        </p:nvSpPr>
        <p:spPr bwMode="auto">
          <a:xfrm flipV="1">
            <a:off x="4586288" y="1744663"/>
            <a:ext cx="6350" cy="7937"/>
          </a:xfrm>
          <a:prstGeom prst="line">
            <a:avLst/>
          </a:prstGeom>
          <a:noFill/>
          <a:ln w="14288">
            <a:solidFill>
              <a:srgbClr val="000000"/>
            </a:solidFill>
            <a:round/>
            <a:headEnd/>
            <a:tailEnd/>
          </a:ln>
        </p:spPr>
        <p:txBody>
          <a:bodyPr/>
          <a:lstStyle/>
          <a:p>
            <a:pPr>
              <a:defRPr/>
            </a:pPr>
            <a:endParaRPr lang="fi-FI"/>
          </a:p>
        </p:txBody>
      </p:sp>
      <p:sp>
        <p:nvSpPr>
          <p:cNvPr id="122949" name="Line 69"/>
          <p:cNvSpPr>
            <a:spLocks noChangeShapeType="1"/>
          </p:cNvSpPr>
          <p:nvPr/>
        </p:nvSpPr>
        <p:spPr bwMode="auto">
          <a:xfrm flipV="1">
            <a:off x="4608513" y="1716088"/>
            <a:ext cx="6350" cy="7937"/>
          </a:xfrm>
          <a:prstGeom prst="line">
            <a:avLst/>
          </a:prstGeom>
          <a:noFill/>
          <a:ln w="14288">
            <a:solidFill>
              <a:srgbClr val="000000"/>
            </a:solidFill>
            <a:round/>
            <a:headEnd/>
            <a:tailEnd/>
          </a:ln>
        </p:spPr>
        <p:txBody>
          <a:bodyPr/>
          <a:lstStyle/>
          <a:p>
            <a:pPr>
              <a:defRPr/>
            </a:pPr>
            <a:endParaRPr lang="fi-FI"/>
          </a:p>
        </p:txBody>
      </p:sp>
      <p:sp>
        <p:nvSpPr>
          <p:cNvPr id="122950" name="Freeform 70"/>
          <p:cNvSpPr/>
          <p:nvPr/>
        </p:nvSpPr>
        <p:spPr bwMode="auto">
          <a:xfrm flipV="1">
            <a:off x="4629150" y="1682750"/>
            <a:ext cx="11113" cy="12700"/>
          </a:xfrm>
          <a:custGeom>
            <a:avLst/>
            <a:gdLst/>
            <a:ahLst/>
            <a:cxnLst>
              <a:cxn ang="0">
                <a:pos x="0" y="0"/>
              </a:cxn>
              <a:cxn ang="0">
                <a:pos x="13" y="17"/>
              </a:cxn>
              <a:cxn ang="0">
                <a:pos x="23" y="29"/>
              </a:cxn>
            </a:cxnLst>
            <a:rect l="0" t="0" r="r" b="b"/>
            <a:pathLst>
              <a:path w="23" h="29" fill="norm" stroke="1" extrusionOk="0">
                <a:moveTo>
                  <a:pt x="0" y="0"/>
                </a:moveTo>
                <a:lnTo>
                  <a:pt x="13" y="17"/>
                </a:lnTo>
                <a:lnTo>
                  <a:pt x="23" y="29"/>
                </a:lnTo>
              </a:path>
            </a:pathLst>
          </a:custGeom>
          <a:noFill/>
          <a:ln w="14288">
            <a:solidFill>
              <a:srgbClr val="000000"/>
            </a:solidFill>
            <a:prstDash val="solid"/>
            <a:round/>
            <a:headEnd/>
            <a:tailEnd/>
          </a:ln>
        </p:spPr>
        <p:txBody>
          <a:bodyPr/>
          <a:lstStyle/>
          <a:p>
            <a:pPr>
              <a:defRPr/>
            </a:pPr>
            <a:endParaRPr lang="fi-FI"/>
          </a:p>
        </p:txBody>
      </p:sp>
      <p:sp>
        <p:nvSpPr>
          <p:cNvPr id="122951" name="Line 71"/>
          <p:cNvSpPr>
            <a:spLocks noChangeShapeType="1"/>
          </p:cNvSpPr>
          <p:nvPr/>
        </p:nvSpPr>
        <p:spPr bwMode="auto">
          <a:xfrm flipV="1">
            <a:off x="4649788" y="1658938"/>
            <a:ext cx="4762" cy="7937"/>
          </a:xfrm>
          <a:prstGeom prst="line">
            <a:avLst/>
          </a:prstGeom>
          <a:noFill/>
          <a:ln w="14288">
            <a:solidFill>
              <a:srgbClr val="000000"/>
            </a:solidFill>
            <a:round/>
            <a:headEnd/>
            <a:tailEnd/>
          </a:ln>
        </p:spPr>
        <p:txBody>
          <a:bodyPr/>
          <a:lstStyle/>
          <a:p>
            <a:pPr>
              <a:defRPr/>
            </a:pPr>
            <a:endParaRPr lang="fi-FI"/>
          </a:p>
        </p:txBody>
      </p:sp>
      <p:sp>
        <p:nvSpPr>
          <p:cNvPr id="122952" name="Line 72"/>
          <p:cNvSpPr>
            <a:spLocks noChangeShapeType="1"/>
          </p:cNvSpPr>
          <p:nvPr/>
        </p:nvSpPr>
        <p:spPr bwMode="auto">
          <a:xfrm flipV="1">
            <a:off x="4668838" y="1630363"/>
            <a:ext cx="4762" cy="7937"/>
          </a:xfrm>
          <a:prstGeom prst="line">
            <a:avLst/>
          </a:prstGeom>
          <a:noFill/>
          <a:ln w="14288">
            <a:solidFill>
              <a:srgbClr val="000000"/>
            </a:solidFill>
            <a:round/>
            <a:headEnd/>
            <a:tailEnd/>
          </a:ln>
        </p:spPr>
        <p:txBody>
          <a:bodyPr/>
          <a:lstStyle/>
          <a:p>
            <a:pPr>
              <a:defRPr/>
            </a:pPr>
            <a:endParaRPr lang="fi-FI"/>
          </a:p>
        </p:txBody>
      </p:sp>
      <p:sp>
        <p:nvSpPr>
          <p:cNvPr id="122953" name="Line 73"/>
          <p:cNvSpPr>
            <a:spLocks noChangeShapeType="1"/>
          </p:cNvSpPr>
          <p:nvPr/>
        </p:nvSpPr>
        <p:spPr bwMode="auto">
          <a:xfrm flipV="1">
            <a:off x="4687888" y="1601788"/>
            <a:ext cx="4762" cy="7937"/>
          </a:xfrm>
          <a:prstGeom prst="line">
            <a:avLst/>
          </a:prstGeom>
          <a:noFill/>
          <a:ln w="14288">
            <a:solidFill>
              <a:srgbClr val="000000"/>
            </a:solidFill>
            <a:round/>
            <a:headEnd/>
            <a:tailEnd/>
          </a:ln>
        </p:spPr>
        <p:txBody>
          <a:bodyPr/>
          <a:lstStyle/>
          <a:p>
            <a:pPr>
              <a:defRPr/>
            </a:pPr>
            <a:endParaRPr lang="fi-FI"/>
          </a:p>
        </p:txBody>
      </p:sp>
      <p:sp>
        <p:nvSpPr>
          <p:cNvPr id="122954" name="Line 74"/>
          <p:cNvSpPr>
            <a:spLocks noChangeShapeType="1"/>
          </p:cNvSpPr>
          <p:nvPr/>
        </p:nvSpPr>
        <p:spPr bwMode="auto">
          <a:xfrm flipV="1">
            <a:off x="4705350" y="1573213"/>
            <a:ext cx="6350" cy="7937"/>
          </a:xfrm>
          <a:prstGeom prst="line">
            <a:avLst/>
          </a:prstGeom>
          <a:noFill/>
          <a:ln w="14288">
            <a:solidFill>
              <a:srgbClr val="000000"/>
            </a:solidFill>
            <a:round/>
            <a:headEnd/>
            <a:tailEnd/>
          </a:ln>
        </p:spPr>
        <p:txBody>
          <a:bodyPr/>
          <a:lstStyle/>
          <a:p>
            <a:pPr>
              <a:defRPr/>
            </a:pPr>
            <a:endParaRPr lang="fi-FI"/>
          </a:p>
        </p:txBody>
      </p:sp>
      <p:sp>
        <p:nvSpPr>
          <p:cNvPr id="122955" name="Line 75"/>
          <p:cNvSpPr>
            <a:spLocks noChangeShapeType="1"/>
          </p:cNvSpPr>
          <p:nvPr/>
        </p:nvSpPr>
        <p:spPr bwMode="auto">
          <a:xfrm flipV="1">
            <a:off x="4724399" y="1544638"/>
            <a:ext cx="4763" cy="7937"/>
          </a:xfrm>
          <a:prstGeom prst="line">
            <a:avLst/>
          </a:prstGeom>
          <a:noFill/>
          <a:ln w="14288">
            <a:solidFill>
              <a:srgbClr val="000000"/>
            </a:solidFill>
            <a:round/>
            <a:headEnd/>
            <a:tailEnd/>
          </a:ln>
        </p:spPr>
        <p:txBody>
          <a:bodyPr/>
          <a:lstStyle/>
          <a:p>
            <a:pPr>
              <a:defRPr/>
            </a:pPr>
            <a:endParaRPr lang="fi-FI"/>
          </a:p>
        </p:txBody>
      </p:sp>
      <p:sp>
        <p:nvSpPr>
          <p:cNvPr id="122956" name="Line 76"/>
          <p:cNvSpPr>
            <a:spLocks noChangeShapeType="1"/>
          </p:cNvSpPr>
          <p:nvPr/>
        </p:nvSpPr>
        <p:spPr bwMode="auto">
          <a:xfrm flipV="1">
            <a:off x="4743450" y="1516063"/>
            <a:ext cx="4763" cy="7937"/>
          </a:xfrm>
          <a:prstGeom prst="line">
            <a:avLst/>
          </a:prstGeom>
          <a:noFill/>
          <a:ln w="14288">
            <a:solidFill>
              <a:srgbClr val="000000"/>
            </a:solidFill>
            <a:round/>
            <a:headEnd/>
            <a:tailEnd/>
          </a:ln>
        </p:spPr>
        <p:txBody>
          <a:bodyPr/>
          <a:lstStyle/>
          <a:p>
            <a:pPr>
              <a:defRPr/>
            </a:pPr>
            <a:endParaRPr lang="fi-FI"/>
          </a:p>
        </p:txBody>
      </p:sp>
      <p:sp>
        <p:nvSpPr>
          <p:cNvPr id="122957" name="Line 77"/>
          <p:cNvSpPr>
            <a:spLocks noChangeShapeType="1"/>
          </p:cNvSpPr>
          <p:nvPr/>
        </p:nvSpPr>
        <p:spPr bwMode="auto">
          <a:xfrm flipV="1">
            <a:off x="4762500" y="1487488"/>
            <a:ext cx="4763" cy="7937"/>
          </a:xfrm>
          <a:prstGeom prst="line">
            <a:avLst/>
          </a:prstGeom>
          <a:noFill/>
          <a:ln w="14288">
            <a:solidFill>
              <a:srgbClr val="000000"/>
            </a:solidFill>
            <a:round/>
            <a:headEnd/>
            <a:tailEnd/>
          </a:ln>
        </p:spPr>
        <p:txBody>
          <a:bodyPr/>
          <a:lstStyle/>
          <a:p>
            <a:pPr>
              <a:defRPr/>
            </a:pPr>
            <a:endParaRPr lang="fi-FI"/>
          </a:p>
        </p:txBody>
      </p:sp>
      <p:sp>
        <p:nvSpPr>
          <p:cNvPr id="122958" name="Line 78"/>
          <p:cNvSpPr>
            <a:spLocks noChangeShapeType="1"/>
          </p:cNvSpPr>
          <p:nvPr/>
        </p:nvSpPr>
        <p:spPr bwMode="auto">
          <a:xfrm flipV="1">
            <a:off x="4781550" y="1458913"/>
            <a:ext cx="4763" cy="7937"/>
          </a:xfrm>
          <a:prstGeom prst="line">
            <a:avLst/>
          </a:prstGeom>
          <a:noFill/>
          <a:ln w="14288">
            <a:solidFill>
              <a:srgbClr val="000000"/>
            </a:solidFill>
            <a:round/>
            <a:headEnd/>
            <a:tailEnd/>
          </a:ln>
        </p:spPr>
        <p:txBody>
          <a:bodyPr/>
          <a:lstStyle/>
          <a:p>
            <a:pPr>
              <a:defRPr/>
            </a:pPr>
            <a:endParaRPr lang="fi-FI"/>
          </a:p>
        </p:txBody>
      </p:sp>
      <p:sp>
        <p:nvSpPr>
          <p:cNvPr id="122959" name="Line 79"/>
          <p:cNvSpPr>
            <a:spLocks noChangeShapeType="1"/>
          </p:cNvSpPr>
          <p:nvPr/>
        </p:nvSpPr>
        <p:spPr bwMode="auto">
          <a:xfrm flipV="1">
            <a:off x="4800600" y="1430338"/>
            <a:ext cx="4763" cy="7937"/>
          </a:xfrm>
          <a:prstGeom prst="line">
            <a:avLst/>
          </a:prstGeom>
          <a:noFill/>
          <a:ln w="14288">
            <a:solidFill>
              <a:srgbClr val="000000"/>
            </a:solidFill>
            <a:round/>
            <a:headEnd/>
            <a:tailEnd/>
          </a:ln>
        </p:spPr>
        <p:txBody>
          <a:bodyPr/>
          <a:lstStyle/>
          <a:p>
            <a:pPr>
              <a:defRPr/>
            </a:pPr>
            <a:endParaRPr lang="fi-FI"/>
          </a:p>
        </p:txBody>
      </p:sp>
      <p:sp>
        <p:nvSpPr>
          <p:cNvPr id="122960" name="Line 80"/>
          <p:cNvSpPr>
            <a:spLocks noChangeShapeType="1"/>
          </p:cNvSpPr>
          <p:nvPr/>
        </p:nvSpPr>
        <p:spPr bwMode="auto">
          <a:xfrm flipV="1">
            <a:off x="4819650" y="1401763"/>
            <a:ext cx="4763" cy="7937"/>
          </a:xfrm>
          <a:prstGeom prst="line">
            <a:avLst/>
          </a:prstGeom>
          <a:noFill/>
          <a:ln w="14288">
            <a:solidFill>
              <a:srgbClr val="000000"/>
            </a:solidFill>
            <a:round/>
            <a:headEnd/>
            <a:tailEnd/>
          </a:ln>
        </p:spPr>
        <p:txBody>
          <a:bodyPr/>
          <a:lstStyle/>
          <a:p>
            <a:pPr>
              <a:defRPr/>
            </a:pPr>
            <a:endParaRPr lang="fi-FI"/>
          </a:p>
        </p:txBody>
      </p:sp>
      <p:sp>
        <p:nvSpPr>
          <p:cNvPr id="122961" name="Line 81"/>
          <p:cNvSpPr>
            <a:spLocks noChangeShapeType="1"/>
          </p:cNvSpPr>
          <p:nvPr/>
        </p:nvSpPr>
        <p:spPr bwMode="auto">
          <a:xfrm flipV="1">
            <a:off x="4837113" y="1373188"/>
            <a:ext cx="6350" cy="7937"/>
          </a:xfrm>
          <a:prstGeom prst="line">
            <a:avLst/>
          </a:prstGeom>
          <a:noFill/>
          <a:ln w="14288">
            <a:solidFill>
              <a:srgbClr val="000000"/>
            </a:solidFill>
            <a:round/>
            <a:headEnd/>
            <a:tailEnd/>
          </a:ln>
        </p:spPr>
        <p:txBody>
          <a:bodyPr/>
          <a:lstStyle/>
          <a:p>
            <a:pPr>
              <a:defRPr/>
            </a:pPr>
            <a:endParaRPr lang="fi-FI"/>
          </a:p>
        </p:txBody>
      </p:sp>
      <p:sp>
        <p:nvSpPr>
          <p:cNvPr id="122962" name="Line 82"/>
          <p:cNvSpPr>
            <a:spLocks noChangeShapeType="1"/>
          </p:cNvSpPr>
          <p:nvPr/>
        </p:nvSpPr>
        <p:spPr bwMode="auto">
          <a:xfrm flipV="1">
            <a:off x="4856163" y="1344613"/>
            <a:ext cx="6350" cy="7937"/>
          </a:xfrm>
          <a:prstGeom prst="line">
            <a:avLst/>
          </a:prstGeom>
          <a:noFill/>
          <a:ln w="14288">
            <a:solidFill>
              <a:srgbClr val="000000"/>
            </a:solidFill>
            <a:round/>
            <a:headEnd/>
            <a:tailEnd/>
          </a:ln>
        </p:spPr>
        <p:txBody>
          <a:bodyPr/>
          <a:lstStyle/>
          <a:p>
            <a:pPr>
              <a:defRPr/>
            </a:pPr>
            <a:endParaRPr lang="fi-FI"/>
          </a:p>
        </p:txBody>
      </p:sp>
      <p:sp>
        <p:nvSpPr>
          <p:cNvPr id="122963" name="Freeform 83"/>
          <p:cNvSpPr/>
          <p:nvPr/>
        </p:nvSpPr>
        <p:spPr bwMode="auto">
          <a:xfrm flipV="1">
            <a:off x="4875213" y="1309688"/>
            <a:ext cx="9525" cy="14287"/>
          </a:xfrm>
          <a:custGeom>
            <a:avLst/>
            <a:gdLst/>
            <a:ahLst/>
            <a:cxnLst>
              <a:cxn ang="0">
                <a:pos x="0" y="0"/>
              </a:cxn>
              <a:cxn ang="0">
                <a:pos x="13" y="17"/>
              </a:cxn>
              <a:cxn ang="0">
                <a:pos x="24" y="33"/>
              </a:cxn>
            </a:cxnLst>
            <a:rect l="0" t="0" r="r" b="b"/>
            <a:pathLst>
              <a:path w="24" h="33" fill="norm" stroke="1" extrusionOk="0">
                <a:moveTo>
                  <a:pt x="0" y="0"/>
                </a:moveTo>
                <a:lnTo>
                  <a:pt x="13" y="17"/>
                </a:lnTo>
                <a:lnTo>
                  <a:pt x="24" y="33"/>
                </a:lnTo>
              </a:path>
            </a:pathLst>
          </a:custGeom>
          <a:noFill/>
          <a:ln w="14288">
            <a:solidFill>
              <a:srgbClr val="000000"/>
            </a:solidFill>
            <a:prstDash val="solid"/>
            <a:round/>
            <a:headEnd/>
            <a:tailEnd/>
          </a:ln>
        </p:spPr>
        <p:txBody>
          <a:bodyPr/>
          <a:lstStyle/>
          <a:p>
            <a:pPr>
              <a:defRPr/>
            </a:pPr>
            <a:endParaRPr lang="fi-FI"/>
          </a:p>
        </p:txBody>
      </p:sp>
      <p:sp>
        <p:nvSpPr>
          <p:cNvPr id="122964" name="Line 84"/>
          <p:cNvSpPr>
            <a:spLocks noChangeShapeType="1"/>
          </p:cNvSpPr>
          <p:nvPr/>
        </p:nvSpPr>
        <p:spPr bwMode="auto">
          <a:xfrm flipV="1">
            <a:off x="4900613" y="1298574"/>
            <a:ext cx="6350" cy="3175"/>
          </a:xfrm>
          <a:prstGeom prst="line">
            <a:avLst/>
          </a:prstGeom>
          <a:noFill/>
          <a:ln w="14288">
            <a:solidFill>
              <a:srgbClr val="000000"/>
            </a:solidFill>
            <a:round/>
            <a:headEnd/>
            <a:tailEnd/>
          </a:ln>
        </p:spPr>
        <p:txBody>
          <a:bodyPr/>
          <a:lstStyle/>
          <a:p>
            <a:pPr>
              <a:defRPr/>
            </a:pPr>
            <a:endParaRPr lang="fi-FI"/>
          </a:p>
        </p:txBody>
      </p:sp>
      <p:sp>
        <p:nvSpPr>
          <p:cNvPr id="122965" name="Line 85"/>
          <p:cNvSpPr>
            <a:spLocks noChangeShapeType="1"/>
          </p:cNvSpPr>
          <p:nvPr/>
        </p:nvSpPr>
        <p:spPr bwMode="auto">
          <a:xfrm flipV="1">
            <a:off x="4926013" y="1285875"/>
            <a:ext cx="6350" cy="3175"/>
          </a:xfrm>
          <a:prstGeom prst="line">
            <a:avLst/>
          </a:prstGeom>
          <a:noFill/>
          <a:ln w="14288">
            <a:solidFill>
              <a:srgbClr val="000000"/>
            </a:solidFill>
            <a:round/>
            <a:headEnd/>
            <a:tailEnd/>
          </a:ln>
        </p:spPr>
        <p:txBody>
          <a:bodyPr/>
          <a:lstStyle/>
          <a:p>
            <a:pPr>
              <a:defRPr/>
            </a:pPr>
            <a:endParaRPr lang="fi-FI"/>
          </a:p>
        </p:txBody>
      </p:sp>
      <p:sp>
        <p:nvSpPr>
          <p:cNvPr id="122966" name="Line 86"/>
          <p:cNvSpPr>
            <a:spLocks noChangeShapeType="1"/>
          </p:cNvSpPr>
          <p:nvPr/>
        </p:nvSpPr>
        <p:spPr bwMode="auto">
          <a:xfrm flipV="1">
            <a:off x="4951413" y="1271587"/>
            <a:ext cx="6350" cy="3175"/>
          </a:xfrm>
          <a:prstGeom prst="line">
            <a:avLst/>
          </a:prstGeom>
          <a:noFill/>
          <a:ln w="14288">
            <a:solidFill>
              <a:srgbClr val="000000"/>
            </a:solidFill>
            <a:round/>
            <a:headEnd/>
            <a:tailEnd/>
          </a:ln>
        </p:spPr>
        <p:txBody>
          <a:bodyPr/>
          <a:lstStyle/>
          <a:p>
            <a:pPr>
              <a:defRPr/>
            </a:pPr>
            <a:endParaRPr lang="fi-FI"/>
          </a:p>
        </p:txBody>
      </p:sp>
      <p:sp>
        <p:nvSpPr>
          <p:cNvPr id="122967" name="Line 87"/>
          <p:cNvSpPr>
            <a:spLocks noChangeShapeType="1"/>
          </p:cNvSpPr>
          <p:nvPr/>
        </p:nvSpPr>
        <p:spPr bwMode="auto">
          <a:xfrm flipV="1">
            <a:off x="4978400" y="1257300"/>
            <a:ext cx="4763" cy="4763"/>
          </a:xfrm>
          <a:prstGeom prst="line">
            <a:avLst/>
          </a:prstGeom>
          <a:noFill/>
          <a:ln w="14288">
            <a:solidFill>
              <a:srgbClr val="000000"/>
            </a:solidFill>
            <a:round/>
            <a:headEnd/>
            <a:tailEnd/>
          </a:ln>
        </p:spPr>
        <p:txBody>
          <a:bodyPr/>
          <a:lstStyle/>
          <a:p>
            <a:pPr>
              <a:defRPr/>
            </a:pPr>
            <a:endParaRPr lang="fi-FI"/>
          </a:p>
        </p:txBody>
      </p:sp>
      <p:sp>
        <p:nvSpPr>
          <p:cNvPr id="122968" name="Line 88"/>
          <p:cNvSpPr>
            <a:spLocks noChangeShapeType="1"/>
          </p:cNvSpPr>
          <p:nvPr/>
        </p:nvSpPr>
        <p:spPr bwMode="auto">
          <a:xfrm flipV="1">
            <a:off x="5003800" y="1244600"/>
            <a:ext cx="6350" cy="3175"/>
          </a:xfrm>
          <a:prstGeom prst="line">
            <a:avLst/>
          </a:prstGeom>
          <a:noFill/>
          <a:ln w="14288">
            <a:solidFill>
              <a:srgbClr val="000000"/>
            </a:solidFill>
            <a:round/>
            <a:headEnd/>
            <a:tailEnd/>
          </a:ln>
        </p:spPr>
        <p:txBody>
          <a:bodyPr/>
          <a:lstStyle/>
          <a:p>
            <a:pPr>
              <a:defRPr/>
            </a:pPr>
            <a:endParaRPr lang="fi-FI"/>
          </a:p>
        </p:txBody>
      </p:sp>
      <p:sp>
        <p:nvSpPr>
          <p:cNvPr id="122969" name="Line 89"/>
          <p:cNvSpPr>
            <a:spLocks noChangeShapeType="1"/>
          </p:cNvSpPr>
          <p:nvPr/>
        </p:nvSpPr>
        <p:spPr bwMode="auto">
          <a:xfrm flipV="1">
            <a:off x="5030788" y="1230313"/>
            <a:ext cx="6350" cy="3175"/>
          </a:xfrm>
          <a:prstGeom prst="line">
            <a:avLst/>
          </a:prstGeom>
          <a:noFill/>
          <a:ln w="14288">
            <a:solidFill>
              <a:srgbClr val="000000"/>
            </a:solidFill>
            <a:round/>
            <a:headEnd/>
            <a:tailEnd/>
          </a:ln>
        </p:spPr>
        <p:txBody>
          <a:bodyPr/>
          <a:lstStyle/>
          <a:p>
            <a:pPr>
              <a:defRPr/>
            </a:pPr>
            <a:endParaRPr lang="fi-FI"/>
          </a:p>
        </p:txBody>
      </p:sp>
      <p:sp>
        <p:nvSpPr>
          <p:cNvPr id="122970" name="Line 90"/>
          <p:cNvSpPr>
            <a:spLocks noChangeShapeType="1"/>
          </p:cNvSpPr>
          <p:nvPr/>
        </p:nvSpPr>
        <p:spPr bwMode="auto">
          <a:xfrm flipV="1">
            <a:off x="5059363" y="1216025"/>
            <a:ext cx="3175" cy="4763"/>
          </a:xfrm>
          <a:prstGeom prst="line">
            <a:avLst/>
          </a:prstGeom>
          <a:noFill/>
          <a:ln w="14288">
            <a:solidFill>
              <a:srgbClr val="000000"/>
            </a:solidFill>
            <a:round/>
            <a:headEnd/>
            <a:tailEnd/>
          </a:ln>
        </p:spPr>
        <p:txBody>
          <a:bodyPr/>
          <a:lstStyle/>
          <a:p>
            <a:pPr>
              <a:defRPr/>
            </a:pPr>
            <a:endParaRPr lang="fi-FI"/>
          </a:p>
        </p:txBody>
      </p:sp>
      <p:sp>
        <p:nvSpPr>
          <p:cNvPr id="122971" name="Line 91"/>
          <p:cNvSpPr>
            <a:spLocks noChangeShapeType="1"/>
          </p:cNvSpPr>
          <p:nvPr/>
        </p:nvSpPr>
        <p:spPr bwMode="auto">
          <a:xfrm flipV="1">
            <a:off x="5084763" y="1203325"/>
            <a:ext cx="6350" cy="3175"/>
          </a:xfrm>
          <a:prstGeom prst="line">
            <a:avLst/>
          </a:prstGeom>
          <a:noFill/>
          <a:ln w="14288">
            <a:solidFill>
              <a:srgbClr val="000000"/>
            </a:solidFill>
            <a:round/>
            <a:headEnd/>
            <a:tailEnd/>
          </a:ln>
        </p:spPr>
        <p:txBody>
          <a:bodyPr/>
          <a:lstStyle/>
          <a:p>
            <a:pPr>
              <a:defRPr/>
            </a:pPr>
            <a:endParaRPr lang="fi-FI"/>
          </a:p>
        </p:txBody>
      </p:sp>
      <p:sp>
        <p:nvSpPr>
          <p:cNvPr id="122972" name="Line 92"/>
          <p:cNvSpPr>
            <a:spLocks noChangeShapeType="1"/>
          </p:cNvSpPr>
          <p:nvPr/>
        </p:nvSpPr>
        <p:spPr bwMode="auto">
          <a:xfrm flipV="1">
            <a:off x="5110163" y="1189038"/>
            <a:ext cx="6350" cy="3175"/>
          </a:xfrm>
          <a:prstGeom prst="line">
            <a:avLst/>
          </a:prstGeom>
          <a:noFill/>
          <a:ln w="14288">
            <a:solidFill>
              <a:srgbClr val="000000"/>
            </a:solidFill>
            <a:round/>
            <a:headEnd/>
            <a:tailEnd/>
          </a:ln>
        </p:spPr>
        <p:txBody>
          <a:bodyPr/>
          <a:lstStyle/>
          <a:p>
            <a:pPr>
              <a:defRPr/>
            </a:pPr>
            <a:endParaRPr lang="fi-FI"/>
          </a:p>
        </p:txBody>
      </p:sp>
      <p:sp>
        <p:nvSpPr>
          <p:cNvPr id="122973" name="Line 93"/>
          <p:cNvSpPr>
            <a:spLocks noChangeShapeType="1"/>
          </p:cNvSpPr>
          <p:nvPr/>
        </p:nvSpPr>
        <p:spPr bwMode="auto">
          <a:xfrm flipV="1">
            <a:off x="5135563" y="1171575"/>
            <a:ext cx="6350" cy="6350"/>
          </a:xfrm>
          <a:prstGeom prst="line">
            <a:avLst/>
          </a:prstGeom>
          <a:noFill/>
          <a:ln w="14288">
            <a:solidFill>
              <a:srgbClr val="000000"/>
            </a:solidFill>
            <a:round/>
            <a:headEnd/>
            <a:tailEnd/>
          </a:ln>
        </p:spPr>
        <p:txBody>
          <a:bodyPr/>
          <a:lstStyle/>
          <a:p>
            <a:pPr>
              <a:defRPr/>
            </a:pPr>
            <a:endParaRPr lang="fi-FI"/>
          </a:p>
        </p:txBody>
      </p:sp>
      <p:sp>
        <p:nvSpPr>
          <p:cNvPr id="122974" name="Line 94"/>
          <p:cNvSpPr>
            <a:spLocks noChangeShapeType="1"/>
          </p:cNvSpPr>
          <p:nvPr/>
        </p:nvSpPr>
        <p:spPr bwMode="auto">
          <a:xfrm flipV="1">
            <a:off x="5162550" y="1149350"/>
            <a:ext cx="6350" cy="6350"/>
          </a:xfrm>
          <a:prstGeom prst="line">
            <a:avLst/>
          </a:prstGeom>
          <a:noFill/>
          <a:ln w="14288">
            <a:solidFill>
              <a:srgbClr val="000000"/>
            </a:solidFill>
            <a:round/>
            <a:headEnd/>
            <a:tailEnd/>
          </a:ln>
        </p:spPr>
        <p:txBody>
          <a:bodyPr/>
          <a:lstStyle/>
          <a:p>
            <a:pPr>
              <a:defRPr/>
            </a:pPr>
            <a:endParaRPr lang="fi-FI"/>
          </a:p>
        </p:txBody>
      </p:sp>
      <p:sp>
        <p:nvSpPr>
          <p:cNvPr id="122975" name="Line 95"/>
          <p:cNvSpPr>
            <a:spLocks noChangeShapeType="1"/>
          </p:cNvSpPr>
          <p:nvPr/>
        </p:nvSpPr>
        <p:spPr bwMode="auto">
          <a:xfrm flipV="1">
            <a:off x="5189538" y="1127125"/>
            <a:ext cx="4762" cy="6350"/>
          </a:xfrm>
          <a:prstGeom prst="line">
            <a:avLst/>
          </a:prstGeom>
          <a:noFill/>
          <a:ln w="14288">
            <a:solidFill>
              <a:srgbClr val="000000"/>
            </a:solidFill>
            <a:round/>
            <a:headEnd/>
            <a:tailEnd/>
          </a:ln>
        </p:spPr>
        <p:txBody>
          <a:bodyPr/>
          <a:lstStyle/>
          <a:p>
            <a:pPr>
              <a:defRPr/>
            </a:pPr>
            <a:endParaRPr lang="fi-FI"/>
          </a:p>
        </p:txBody>
      </p:sp>
      <p:sp>
        <p:nvSpPr>
          <p:cNvPr id="122976" name="Line 96"/>
          <p:cNvSpPr>
            <a:spLocks noChangeShapeType="1"/>
          </p:cNvSpPr>
          <p:nvPr/>
        </p:nvSpPr>
        <p:spPr bwMode="auto">
          <a:xfrm flipV="1">
            <a:off x="5214938" y="1104900"/>
            <a:ext cx="6350" cy="6350"/>
          </a:xfrm>
          <a:prstGeom prst="line">
            <a:avLst/>
          </a:prstGeom>
          <a:noFill/>
          <a:ln w="14288">
            <a:solidFill>
              <a:srgbClr val="000000"/>
            </a:solidFill>
            <a:round/>
            <a:headEnd/>
            <a:tailEnd/>
          </a:ln>
        </p:spPr>
        <p:txBody>
          <a:bodyPr/>
          <a:lstStyle/>
          <a:p>
            <a:pPr>
              <a:defRPr/>
            </a:pPr>
            <a:endParaRPr lang="fi-FI"/>
          </a:p>
        </p:txBody>
      </p:sp>
      <p:sp>
        <p:nvSpPr>
          <p:cNvPr id="122977" name="Line 97"/>
          <p:cNvSpPr>
            <a:spLocks noChangeShapeType="1"/>
          </p:cNvSpPr>
          <p:nvPr/>
        </p:nvSpPr>
        <p:spPr bwMode="auto">
          <a:xfrm flipV="1">
            <a:off x="5243513" y="1082675"/>
            <a:ext cx="6350" cy="6350"/>
          </a:xfrm>
          <a:prstGeom prst="line">
            <a:avLst/>
          </a:prstGeom>
          <a:noFill/>
          <a:ln w="14288">
            <a:solidFill>
              <a:srgbClr val="000000"/>
            </a:solidFill>
            <a:round/>
            <a:headEnd/>
            <a:tailEnd/>
          </a:ln>
        </p:spPr>
        <p:txBody>
          <a:bodyPr/>
          <a:lstStyle/>
          <a:p>
            <a:pPr>
              <a:defRPr/>
            </a:pPr>
            <a:endParaRPr lang="fi-FI"/>
          </a:p>
        </p:txBody>
      </p:sp>
      <p:sp>
        <p:nvSpPr>
          <p:cNvPr id="122978" name="Line 98"/>
          <p:cNvSpPr>
            <a:spLocks noChangeShapeType="1"/>
          </p:cNvSpPr>
          <p:nvPr/>
        </p:nvSpPr>
        <p:spPr bwMode="auto">
          <a:xfrm flipV="1">
            <a:off x="5268913" y="1060450"/>
            <a:ext cx="6350" cy="6350"/>
          </a:xfrm>
          <a:prstGeom prst="line">
            <a:avLst/>
          </a:prstGeom>
          <a:noFill/>
          <a:ln w="14288">
            <a:solidFill>
              <a:srgbClr val="000000"/>
            </a:solidFill>
            <a:round/>
            <a:headEnd/>
            <a:tailEnd/>
          </a:ln>
        </p:spPr>
        <p:txBody>
          <a:bodyPr/>
          <a:lstStyle/>
          <a:p>
            <a:pPr>
              <a:defRPr/>
            </a:pPr>
            <a:endParaRPr lang="fi-FI"/>
          </a:p>
        </p:txBody>
      </p:sp>
      <p:sp>
        <p:nvSpPr>
          <p:cNvPr id="122979" name="Line 99"/>
          <p:cNvSpPr>
            <a:spLocks noChangeShapeType="1"/>
          </p:cNvSpPr>
          <p:nvPr/>
        </p:nvSpPr>
        <p:spPr bwMode="auto">
          <a:xfrm flipV="1">
            <a:off x="5294312" y="1038225"/>
            <a:ext cx="7937" cy="6350"/>
          </a:xfrm>
          <a:prstGeom prst="line">
            <a:avLst/>
          </a:prstGeom>
          <a:noFill/>
          <a:ln w="14288">
            <a:solidFill>
              <a:srgbClr val="000000"/>
            </a:solidFill>
            <a:round/>
            <a:headEnd/>
            <a:tailEnd/>
          </a:ln>
        </p:spPr>
        <p:txBody>
          <a:bodyPr/>
          <a:lstStyle/>
          <a:p>
            <a:pPr>
              <a:defRPr/>
            </a:pPr>
            <a:endParaRPr lang="fi-FI"/>
          </a:p>
        </p:txBody>
      </p:sp>
      <p:sp>
        <p:nvSpPr>
          <p:cNvPr id="122980" name="Line 100"/>
          <p:cNvSpPr>
            <a:spLocks noChangeShapeType="1"/>
          </p:cNvSpPr>
          <p:nvPr/>
        </p:nvSpPr>
        <p:spPr bwMode="auto">
          <a:xfrm flipV="1">
            <a:off x="5321300" y="1016000"/>
            <a:ext cx="6350" cy="6350"/>
          </a:xfrm>
          <a:prstGeom prst="line">
            <a:avLst/>
          </a:prstGeom>
          <a:noFill/>
          <a:ln w="14288">
            <a:solidFill>
              <a:srgbClr val="000000"/>
            </a:solidFill>
            <a:round/>
            <a:headEnd/>
            <a:tailEnd/>
          </a:ln>
        </p:spPr>
        <p:txBody>
          <a:bodyPr/>
          <a:lstStyle/>
          <a:p>
            <a:pPr>
              <a:defRPr/>
            </a:pPr>
            <a:endParaRPr lang="fi-FI"/>
          </a:p>
        </p:txBody>
      </p:sp>
      <p:sp>
        <p:nvSpPr>
          <p:cNvPr id="122981" name="Line 101"/>
          <p:cNvSpPr>
            <a:spLocks noChangeShapeType="1"/>
          </p:cNvSpPr>
          <p:nvPr/>
        </p:nvSpPr>
        <p:spPr bwMode="auto">
          <a:xfrm flipV="1">
            <a:off x="5346700" y="993775"/>
            <a:ext cx="7938" cy="6350"/>
          </a:xfrm>
          <a:prstGeom prst="line">
            <a:avLst/>
          </a:prstGeom>
          <a:noFill/>
          <a:ln w="14288">
            <a:solidFill>
              <a:srgbClr val="000000"/>
            </a:solidFill>
            <a:round/>
            <a:headEnd/>
            <a:tailEnd/>
          </a:ln>
        </p:spPr>
        <p:txBody>
          <a:bodyPr/>
          <a:lstStyle/>
          <a:p>
            <a:pPr>
              <a:defRPr/>
            </a:pPr>
            <a:endParaRPr lang="fi-FI"/>
          </a:p>
        </p:txBody>
      </p:sp>
      <p:sp>
        <p:nvSpPr>
          <p:cNvPr id="122982" name="Freeform 102"/>
          <p:cNvSpPr/>
          <p:nvPr/>
        </p:nvSpPr>
        <p:spPr bwMode="auto">
          <a:xfrm flipV="1">
            <a:off x="5373688" y="974725"/>
            <a:ext cx="3175" cy="3175"/>
          </a:xfrm>
          <a:custGeom>
            <a:avLst/>
            <a:gdLst/>
            <a:ahLst/>
            <a:cxnLst>
              <a:cxn ang="0">
                <a:pos x="0" y="0"/>
              </a:cxn>
              <a:cxn ang="0">
                <a:pos x="0" y="0"/>
              </a:cxn>
              <a:cxn ang="0">
                <a:pos x="8" y="6"/>
              </a:cxn>
            </a:cxnLst>
            <a:rect l="0" t="0" r="r" b="b"/>
            <a:pathLst>
              <a:path w="8" h="6" fill="norm" stroke="1" extrusionOk="0">
                <a:moveTo>
                  <a:pt x="0" y="0"/>
                </a:moveTo>
                <a:lnTo>
                  <a:pt x="0" y="0"/>
                </a:lnTo>
                <a:lnTo>
                  <a:pt x="8" y="6"/>
                </a:lnTo>
              </a:path>
            </a:pathLst>
          </a:custGeom>
          <a:noFill/>
          <a:ln w="14288">
            <a:solidFill>
              <a:srgbClr val="000000"/>
            </a:solidFill>
            <a:prstDash val="solid"/>
            <a:round/>
            <a:headEnd/>
            <a:tailEnd/>
          </a:ln>
        </p:spPr>
        <p:txBody>
          <a:bodyPr/>
          <a:lstStyle/>
          <a:p>
            <a:pPr>
              <a:defRPr/>
            </a:pPr>
            <a:endParaRPr lang="fi-FI"/>
          </a:p>
        </p:txBody>
      </p:sp>
      <p:sp>
        <p:nvSpPr>
          <p:cNvPr id="122983" name="Line 103"/>
          <p:cNvSpPr>
            <a:spLocks noChangeShapeType="1"/>
          </p:cNvSpPr>
          <p:nvPr/>
        </p:nvSpPr>
        <p:spPr bwMode="auto">
          <a:xfrm>
            <a:off x="5383213" y="974725"/>
            <a:ext cx="0" cy="1587"/>
          </a:xfrm>
          <a:prstGeom prst="line">
            <a:avLst/>
          </a:prstGeom>
          <a:noFill/>
          <a:ln w="14288">
            <a:solidFill>
              <a:srgbClr val="000000"/>
            </a:solidFill>
            <a:round/>
            <a:headEnd/>
            <a:tailEnd/>
          </a:ln>
        </p:spPr>
        <p:txBody>
          <a:bodyPr/>
          <a:lstStyle/>
          <a:p>
            <a:pPr>
              <a:defRPr/>
            </a:pPr>
            <a:endParaRPr lang="fi-FI"/>
          </a:p>
        </p:txBody>
      </p:sp>
      <p:sp>
        <p:nvSpPr>
          <p:cNvPr id="122984" name="Line 104"/>
          <p:cNvSpPr>
            <a:spLocks noChangeShapeType="1"/>
          </p:cNvSpPr>
          <p:nvPr/>
        </p:nvSpPr>
        <p:spPr bwMode="auto">
          <a:xfrm flipV="1">
            <a:off x="5402263" y="969963"/>
            <a:ext cx="6350" cy="1587"/>
          </a:xfrm>
          <a:prstGeom prst="line">
            <a:avLst/>
          </a:prstGeom>
          <a:noFill/>
          <a:ln w="14288">
            <a:solidFill>
              <a:srgbClr val="000000"/>
            </a:solidFill>
            <a:round/>
            <a:headEnd/>
            <a:tailEnd/>
          </a:ln>
        </p:spPr>
        <p:txBody>
          <a:bodyPr/>
          <a:lstStyle/>
          <a:p>
            <a:pPr>
              <a:defRPr/>
            </a:pPr>
            <a:endParaRPr lang="fi-FI"/>
          </a:p>
        </p:txBody>
      </p:sp>
      <p:sp>
        <p:nvSpPr>
          <p:cNvPr id="122985" name="Line 105"/>
          <p:cNvSpPr>
            <a:spLocks noChangeShapeType="1"/>
          </p:cNvSpPr>
          <p:nvPr/>
        </p:nvSpPr>
        <p:spPr bwMode="auto">
          <a:xfrm flipV="1">
            <a:off x="5427663" y="966787"/>
            <a:ext cx="6350" cy="1587"/>
          </a:xfrm>
          <a:prstGeom prst="line">
            <a:avLst/>
          </a:prstGeom>
          <a:noFill/>
          <a:ln w="14288">
            <a:solidFill>
              <a:srgbClr val="000000"/>
            </a:solidFill>
            <a:round/>
            <a:headEnd/>
            <a:tailEnd/>
          </a:ln>
        </p:spPr>
        <p:txBody>
          <a:bodyPr/>
          <a:lstStyle/>
          <a:p>
            <a:pPr>
              <a:defRPr/>
            </a:pPr>
            <a:endParaRPr lang="fi-FI"/>
          </a:p>
        </p:txBody>
      </p:sp>
      <p:sp>
        <p:nvSpPr>
          <p:cNvPr id="122986" name="Line 106"/>
          <p:cNvSpPr>
            <a:spLocks noChangeShapeType="1"/>
          </p:cNvSpPr>
          <p:nvPr/>
        </p:nvSpPr>
        <p:spPr bwMode="auto">
          <a:xfrm flipV="1">
            <a:off x="5453063" y="962025"/>
            <a:ext cx="7937" cy="1587"/>
          </a:xfrm>
          <a:prstGeom prst="line">
            <a:avLst/>
          </a:prstGeom>
          <a:noFill/>
          <a:ln w="14288">
            <a:solidFill>
              <a:srgbClr val="000000"/>
            </a:solidFill>
            <a:round/>
            <a:headEnd/>
            <a:tailEnd/>
          </a:ln>
        </p:spPr>
        <p:txBody>
          <a:bodyPr/>
          <a:lstStyle/>
          <a:p>
            <a:pPr>
              <a:defRPr/>
            </a:pPr>
            <a:endParaRPr lang="fi-FI"/>
          </a:p>
        </p:txBody>
      </p:sp>
      <p:sp>
        <p:nvSpPr>
          <p:cNvPr id="122987" name="Line 107"/>
          <p:cNvSpPr>
            <a:spLocks noChangeShapeType="1"/>
          </p:cNvSpPr>
          <p:nvPr/>
        </p:nvSpPr>
        <p:spPr bwMode="auto">
          <a:xfrm flipV="1">
            <a:off x="5480049" y="958850"/>
            <a:ext cx="6350" cy="1587"/>
          </a:xfrm>
          <a:prstGeom prst="line">
            <a:avLst/>
          </a:prstGeom>
          <a:noFill/>
          <a:ln w="14288">
            <a:solidFill>
              <a:srgbClr val="000000"/>
            </a:solidFill>
            <a:round/>
            <a:headEnd/>
            <a:tailEnd/>
          </a:ln>
        </p:spPr>
        <p:txBody>
          <a:bodyPr/>
          <a:lstStyle/>
          <a:p>
            <a:pPr>
              <a:defRPr/>
            </a:pPr>
            <a:endParaRPr lang="fi-FI"/>
          </a:p>
        </p:txBody>
      </p:sp>
      <p:sp>
        <p:nvSpPr>
          <p:cNvPr id="122988" name="Line 108"/>
          <p:cNvSpPr>
            <a:spLocks noChangeShapeType="1"/>
          </p:cNvSpPr>
          <p:nvPr/>
        </p:nvSpPr>
        <p:spPr bwMode="auto">
          <a:xfrm>
            <a:off x="5505450" y="955675"/>
            <a:ext cx="7938" cy="1587"/>
          </a:xfrm>
          <a:prstGeom prst="line">
            <a:avLst/>
          </a:prstGeom>
          <a:noFill/>
          <a:ln w="14288">
            <a:solidFill>
              <a:srgbClr val="000000"/>
            </a:solidFill>
            <a:round/>
            <a:headEnd/>
            <a:tailEnd/>
          </a:ln>
        </p:spPr>
        <p:txBody>
          <a:bodyPr/>
          <a:lstStyle/>
          <a:p>
            <a:pPr>
              <a:defRPr/>
            </a:pPr>
            <a:endParaRPr lang="fi-FI"/>
          </a:p>
        </p:txBody>
      </p:sp>
      <p:sp>
        <p:nvSpPr>
          <p:cNvPr id="122989" name="Line 109"/>
          <p:cNvSpPr>
            <a:spLocks noChangeShapeType="1"/>
          </p:cNvSpPr>
          <p:nvPr/>
        </p:nvSpPr>
        <p:spPr bwMode="auto">
          <a:xfrm flipV="1">
            <a:off x="5532438" y="950913"/>
            <a:ext cx="6350" cy="1587"/>
          </a:xfrm>
          <a:prstGeom prst="line">
            <a:avLst/>
          </a:prstGeom>
          <a:noFill/>
          <a:ln w="14288">
            <a:solidFill>
              <a:srgbClr val="000000"/>
            </a:solidFill>
            <a:round/>
            <a:headEnd/>
            <a:tailEnd/>
          </a:ln>
        </p:spPr>
        <p:txBody>
          <a:bodyPr/>
          <a:lstStyle/>
          <a:p>
            <a:pPr>
              <a:defRPr/>
            </a:pPr>
            <a:endParaRPr lang="fi-FI"/>
          </a:p>
        </p:txBody>
      </p:sp>
      <p:sp>
        <p:nvSpPr>
          <p:cNvPr id="122990" name="Line 110"/>
          <p:cNvSpPr>
            <a:spLocks noChangeShapeType="1"/>
          </p:cNvSpPr>
          <p:nvPr/>
        </p:nvSpPr>
        <p:spPr bwMode="auto">
          <a:xfrm>
            <a:off x="5557838" y="947738"/>
            <a:ext cx="9525" cy="1587"/>
          </a:xfrm>
          <a:prstGeom prst="line">
            <a:avLst/>
          </a:prstGeom>
          <a:noFill/>
          <a:ln w="14288">
            <a:solidFill>
              <a:srgbClr val="000000"/>
            </a:solidFill>
            <a:round/>
            <a:headEnd/>
            <a:tailEnd/>
          </a:ln>
        </p:spPr>
        <p:txBody>
          <a:bodyPr/>
          <a:lstStyle/>
          <a:p>
            <a:pPr>
              <a:defRPr/>
            </a:pPr>
            <a:endParaRPr lang="fi-FI"/>
          </a:p>
        </p:txBody>
      </p:sp>
      <p:sp>
        <p:nvSpPr>
          <p:cNvPr id="122991" name="Line 111"/>
          <p:cNvSpPr>
            <a:spLocks noChangeShapeType="1"/>
          </p:cNvSpPr>
          <p:nvPr/>
        </p:nvSpPr>
        <p:spPr bwMode="auto">
          <a:xfrm flipV="1">
            <a:off x="5586413" y="942975"/>
            <a:ext cx="6350" cy="1587"/>
          </a:xfrm>
          <a:prstGeom prst="line">
            <a:avLst/>
          </a:prstGeom>
          <a:noFill/>
          <a:ln w="14288">
            <a:solidFill>
              <a:srgbClr val="000000"/>
            </a:solidFill>
            <a:round/>
            <a:headEnd/>
            <a:tailEnd/>
          </a:ln>
        </p:spPr>
        <p:txBody>
          <a:bodyPr/>
          <a:lstStyle/>
          <a:p>
            <a:pPr>
              <a:defRPr/>
            </a:pPr>
            <a:endParaRPr lang="fi-FI"/>
          </a:p>
        </p:txBody>
      </p:sp>
      <p:sp>
        <p:nvSpPr>
          <p:cNvPr id="122992" name="Freeform 112"/>
          <p:cNvSpPr/>
          <p:nvPr/>
        </p:nvSpPr>
        <p:spPr bwMode="auto">
          <a:xfrm flipV="1">
            <a:off x="5611813" y="938213"/>
            <a:ext cx="12700" cy="1587"/>
          </a:xfrm>
          <a:custGeom>
            <a:avLst/>
            <a:gdLst/>
            <a:ahLst/>
            <a:cxnLst>
              <a:cxn ang="0">
                <a:pos x="0" y="0"/>
              </a:cxn>
              <a:cxn ang="0">
                <a:pos x="17" y="2"/>
              </a:cxn>
              <a:cxn ang="0">
                <a:pos x="30" y="4"/>
              </a:cxn>
            </a:cxnLst>
            <a:rect l="0" t="0" r="r" b="b"/>
            <a:pathLst>
              <a:path w="30" h="4" fill="norm" stroke="1" extrusionOk="0">
                <a:moveTo>
                  <a:pt x="0" y="0"/>
                </a:moveTo>
                <a:lnTo>
                  <a:pt x="17" y="2"/>
                </a:lnTo>
                <a:lnTo>
                  <a:pt x="30" y="4"/>
                </a:lnTo>
              </a:path>
            </a:pathLst>
          </a:custGeom>
          <a:noFill/>
          <a:ln w="14288">
            <a:solidFill>
              <a:srgbClr val="000000"/>
            </a:solidFill>
            <a:prstDash val="solid"/>
            <a:round/>
            <a:headEnd/>
            <a:tailEnd/>
          </a:ln>
        </p:spPr>
        <p:txBody>
          <a:bodyPr/>
          <a:lstStyle/>
          <a:p>
            <a:pPr>
              <a:defRPr/>
            </a:pPr>
            <a:endParaRPr lang="fi-FI"/>
          </a:p>
        </p:txBody>
      </p:sp>
      <p:sp>
        <p:nvSpPr>
          <p:cNvPr id="122993" name="Freeform 113"/>
          <p:cNvSpPr/>
          <p:nvPr/>
        </p:nvSpPr>
        <p:spPr bwMode="auto">
          <a:xfrm>
            <a:off x="3162300" y="788987"/>
            <a:ext cx="2462213" cy="2036763"/>
          </a:xfrm>
          <a:custGeom>
            <a:avLst/>
            <a:gdLst/>
            <a:ahLst/>
            <a:cxnLst>
              <a:cxn ang="0">
                <a:pos x="0" y="5135"/>
              </a:cxn>
              <a:cxn ang="0">
                <a:pos x="672" y="4665"/>
              </a:cxn>
              <a:cxn ang="0">
                <a:pos x="1344" y="4332"/>
              </a:cxn>
              <a:cxn ang="0">
                <a:pos x="2015" y="4467"/>
              </a:cxn>
              <a:cxn ang="0">
                <a:pos x="2687" y="4241"/>
              </a:cxn>
              <a:cxn ang="0">
                <a:pos x="3359" y="2921"/>
              </a:cxn>
              <a:cxn ang="0">
                <a:pos x="4031" y="2028"/>
              </a:cxn>
              <a:cxn ang="0">
                <a:pos x="4703" y="1142"/>
              </a:cxn>
              <a:cxn ang="0">
                <a:pos x="5374" y="666"/>
              </a:cxn>
              <a:cxn ang="0">
                <a:pos x="6046" y="0"/>
              </a:cxn>
              <a:cxn ang="0">
                <a:pos x="6718" y="36"/>
              </a:cxn>
            </a:cxnLst>
            <a:rect l="0" t="0" r="r" b="b"/>
            <a:pathLst>
              <a:path w="6718" h="5135" fill="norm" stroke="1" extrusionOk="0">
                <a:moveTo>
                  <a:pt x="0" y="5135"/>
                </a:moveTo>
                <a:lnTo>
                  <a:pt x="672" y="4665"/>
                </a:lnTo>
                <a:lnTo>
                  <a:pt x="1344" y="4332"/>
                </a:lnTo>
                <a:lnTo>
                  <a:pt x="2015" y="4467"/>
                </a:lnTo>
                <a:lnTo>
                  <a:pt x="2687" y="4241"/>
                </a:lnTo>
                <a:lnTo>
                  <a:pt x="3359" y="2921"/>
                </a:lnTo>
                <a:lnTo>
                  <a:pt x="4031" y="2028"/>
                </a:lnTo>
                <a:lnTo>
                  <a:pt x="4703" y="1142"/>
                </a:lnTo>
                <a:lnTo>
                  <a:pt x="5374" y="666"/>
                </a:lnTo>
                <a:lnTo>
                  <a:pt x="6046" y="0"/>
                </a:lnTo>
                <a:lnTo>
                  <a:pt x="6718" y="36"/>
                </a:lnTo>
              </a:path>
            </a:pathLst>
          </a:custGeom>
          <a:noFill/>
          <a:ln w="14288">
            <a:solidFill>
              <a:srgbClr val="000000"/>
            </a:solidFill>
            <a:prstDash val="solid"/>
            <a:round/>
            <a:headEnd/>
            <a:tailEnd/>
          </a:ln>
        </p:spPr>
        <p:txBody>
          <a:bodyPr/>
          <a:lstStyle/>
          <a:p>
            <a:pPr>
              <a:defRPr/>
            </a:pPr>
            <a:endParaRPr lang="fi-FI"/>
          </a:p>
        </p:txBody>
      </p:sp>
      <p:sp>
        <p:nvSpPr>
          <p:cNvPr id="122994" name="Line 114"/>
          <p:cNvSpPr>
            <a:spLocks noChangeShapeType="1"/>
          </p:cNvSpPr>
          <p:nvPr/>
        </p:nvSpPr>
        <p:spPr bwMode="auto">
          <a:xfrm flipV="1">
            <a:off x="3162300" y="3116262"/>
            <a:ext cx="1587" cy="60325"/>
          </a:xfrm>
          <a:prstGeom prst="line">
            <a:avLst/>
          </a:prstGeom>
          <a:noFill/>
          <a:ln w="0">
            <a:solidFill>
              <a:srgbClr val="000000"/>
            </a:solidFill>
            <a:round/>
            <a:headEnd/>
            <a:tailEnd/>
          </a:ln>
        </p:spPr>
        <p:txBody>
          <a:bodyPr/>
          <a:lstStyle/>
          <a:p>
            <a:pPr>
              <a:defRPr/>
            </a:pPr>
            <a:endParaRPr lang="fi-FI"/>
          </a:p>
        </p:txBody>
      </p:sp>
      <p:sp>
        <p:nvSpPr>
          <p:cNvPr id="122995" name="Line 115"/>
          <p:cNvSpPr>
            <a:spLocks noChangeShapeType="1"/>
          </p:cNvSpPr>
          <p:nvPr/>
        </p:nvSpPr>
        <p:spPr bwMode="auto">
          <a:xfrm flipV="1">
            <a:off x="3408363" y="3116262"/>
            <a:ext cx="1587" cy="60325"/>
          </a:xfrm>
          <a:prstGeom prst="line">
            <a:avLst/>
          </a:prstGeom>
          <a:noFill/>
          <a:ln w="0">
            <a:solidFill>
              <a:srgbClr val="000000"/>
            </a:solidFill>
            <a:round/>
            <a:headEnd/>
            <a:tailEnd/>
          </a:ln>
        </p:spPr>
        <p:txBody>
          <a:bodyPr/>
          <a:lstStyle/>
          <a:p>
            <a:pPr>
              <a:defRPr/>
            </a:pPr>
            <a:endParaRPr lang="fi-FI"/>
          </a:p>
        </p:txBody>
      </p:sp>
      <p:sp>
        <p:nvSpPr>
          <p:cNvPr id="122996" name="Line 116"/>
          <p:cNvSpPr>
            <a:spLocks noChangeShapeType="1"/>
          </p:cNvSpPr>
          <p:nvPr/>
        </p:nvSpPr>
        <p:spPr bwMode="auto">
          <a:xfrm flipV="1">
            <a:off x="3656013" y="3116262"/>
            <a:ext cx="0" cy="60325"/>
          </a:xfrm>
          <a:prstGeom prst="line">
            <a:avLst/>
          </a:prstGeom>
          <a:noFill/>
          <a:ln w="0">
            <a:solidFill>
              <a:srgbClr val="000000"/>
            </a:solidFill>
            <a:round/>
            <a:headEnd/>
            <a:tailEnd/>
          </a:ln>
        </p:spPr>
        <p:txBody>
          <a:bodyPr/>
          <a:lstStyle/>
          <a:p>
            <a:pPr>
              <a:defRPr/>
            </a:pPr>
            <a:endParaRPr lang="fi-FI"/>
          </a:p>
        </p:txBody>
      </p:sp>
      <p:sp>
        <p:nvSpPr>
          <p:cNvPr id="122997" name="Line 117"/>
          <p:cNvSpPr>
            <a:spLocks noChangeShapeType="1"/>
          </p:cNvSpPr>
          <p:nvPr/>
        </p:nvSpPr>
        <p:spPr bwMode="auto">
          <a:xfrm flipV="1">
            <a:off x="3900488" y="3116262"/>
            <a:ext cx="3175" cy="60325"/>
          </a:xfrm>
          <a:prstGeom prst="line">
            <a:avLst/>
          </a:prstGeom>
          <a:noFill/>
          <a:ln w="0">
            <a:solidFill>
              <a:srgbClr val="000000"/>
            </a:solidFill>
            <a:round/>
            <a:headEnd/>
            <a:tailEnd/>
          </a:ln>
        </p:spPr>
        <p:txBody>
          <a:bodyPr/>
          <a:lstStyle/>
          <a:p>
            <a:pPr>
              <a:defRPr/>
            </a:pPr>
            <a:endParaRPr lang="fi-FI"/>
          </a:p>
        </p:txBody>
      </p:sp>
      <p:sp>
        <p:nvSpPr>
          <p:cNvPr id="122998" name="Line 118"/>
          <p:cNvSpPr>
            <a:spLocks noChangeShapeType="1"/>
          </p:cNvSpPr>
          <p:nvPr/>
        </p:nvSpPr>
        <p:spPr bwMode="auto">
          <a:xfrm flipV="1">
            <a:off x="4146550" y="3116262"/>
            <a:ext cx="1587" cy="60325"/>
          </a:xfrm>
          <a:prstGeom prst="line">
            <a:avLst/>
          </a:prstGeom>
          <a:noFill/>
          <a:ln w="0">
            <a:solidFill>
              <a:srgbClr val="000000"/>
            </a:solidFill>
            <a:round/>
            <a:headEnd/>
            <a:tailEnd/>
          </a:ln>
        </p:spPr>
        <p:txBody>
          <a:bodyPr/>
          <a:lstStyle/>
          <a:p>
            <a:pPr>
              <a:defRPr/>
            </a:pPr>
            <a:endParaRPr lang="fi-FI"/>
          </a:p>
        </p:txBody>
      </p:sp>
      <p:sp>
        <p:nvSpPr>
          <p:cNvPr id="122999" name="Line 119"/>
          <p:cNvSpPr>
            <a:spLocks noChangeShapeType="1"/>
          </p:cNvSpPr>
          <p:nvPr/>
        </p:nvSpPr>
        <p:spPr bwMode="auto">
          <a:xfrm flipV="1">
            <a:off x="4392613" y="3116262"/>
            <a:ext cx="1587" cy="60325"/>
          </a:xfrm>
          <a:prstGeom prst="line">
            <a:avLst/>
          </a:prstGeom>
          <a:noFill/>
          <a:ln w="0">
            <a:solidFill>
              <a:srgbClr val="000000"/>
            </a:solidFill>
            <a:round/>
            <a:headEnd/>
            <a:tailEnd/>
          </a:ln>
        </p:spPr>
        <p:txBody>
          <a:bodyPr/>
          <a:lstStyle/>
          <a:p>
            <a:pPr>
              <a:defRPr/>
            </a:pPr>
            <a:endParaRPr lang="fi-FI"/>
          </a:p>
        </p:txBody>
      </p:sp>
      <p:sp>
        <p:nvSpPr>
          <p:cNvPr id="123000" name="Line 120"/>
          <p:cNvSpPr>
            <a:spLocks noChangeShapeType="1"/>
          </p:cNvSpPr>
          <p:nvPr/>
        </p:nvSpPr>
        <p:spPr bwMode="auto">
          <a:xfrm flipV="1">
            <a:off x="4640263" y="3116262"/>
            <a:ext cx="0" cy="60325"/>
          </a:xfrm>
          <a:prstGeom prst="line">
            <a:avLst/>
          </a:prstGeom>
          <a:noFill/>
          <a:ln w="0">
            <a:solidFill>
              <a:srgbClr val="000000"/>
            </a:solidFill>
            <a:round/>
            <a:headEnd/>
            <a:tailEnd/>
          </a:ln>
        </p:spPr>
        <p:txBody>
          <a:bodyPr/>
          <a:lstStyle/>
          <a:p>
            <a:pPr>
              <a:defRPr/>
            </a:pPr>
            <a:endParaRPr lang="fi-FI"/>
          </a:p>
        </p:txBody>
      </p:sp>
      <p:sp>
        <p:nvSpPr>
          <p:cNvPr id="123001" name="Line 121"/>
          <p:cNvSpPr>
            <a:spLocks noChangeShapeType="1"/>
          </p:cNvSpPr>
          <p:nvPr/>
        </p:nvSpPr>
        <p:spPr bwMode="auto">
          <a:xfrm flipV="1">
            <a:off x="4884738" y="3116262"/>
            <a:ext cx="3175" cy="60325"/>
          </a:xfrm>
          <a:prstGeom prst="line">
            <a:avLst/>
          </a:prstGeom>
          <a:noFill/>
          <a:ln w="0">
            <a:solidFill>
              <a:srgbClr val="000000"/>
            </a:solidFill>
            <a:round/>
            <a:headEnd/>
            <a:tailEnd/>
          </a:ln>
        </p:spPr>
        <p:txBody>
          <a:bodyPr/>
          <a:lstStyle/>
          <a:p>
            <a:pPr>
              <a:defRPr/>
            </a:pPr>
            <a:endParaRPr lang="fi-FI"/>
          </a:p>
        </p:txBody>
      </p:sp>
      <p:sp>
        <p:nvSpPr>
          <p:cNvPr id="123002" name="Line 122"/>
          <p:cNvSpPr>
            <a:spLocks noChangeShapeType="1"/>
          </p:cNvSpPr>
          <p:nvPr/>
        </p:nvSpPr>
        <p:spPr bwMode="auto">
          <a:xfrm flipV="1">
            <a:off x="5130800" y="3116262"/>
            <a:ext cx="1587" cy="60325"/>
          </a:xfrm>
          <a:prstGeom prst="line">
            <a:avLst/>
          </a:prstGeom>
          <a:noFill/>
          <a:ln w="0">
            <a:solidFill>
              <a:srgbClr val="000000"/>
            </a:solidFill>
            <a:round/>
            <a:headEnd/>
            <a:tailEnd/>
          </a:ln>
        </p:spPr>
        <p:txBody>
          <a:bodyPr/>
          <a:lstStyle/>
          <a:p>
            <a:pPr>
              <a:defRPr/>
            </a:pPr>
            <a:endParaRPr lang="fi-FI"/>
          </a:p>
        </p:txBody>
      </p:sp>
      <p:sp>
        <p:nvSpPr>
          <p:cNvPr id="123003" name="Line 123"/>
          <p:cNvSpPr>
            <a:spLocks noChangeShapeType="1"/>
          </p:cNvSpPr>
          <p:nvPr/>
        </p:nvSpPr>
        <p:spPr bwMode="auto">
          <a:xfrm flipV="1">
            <a:off x="5376863" y="3116262"/>
            <a:ext cx="1587" cy="60325"/>
          </a:xfrm>
          <a:prstGeom prst="line">
            <a:avLst/>
          </a:prstGeom>
          <a:noFill/>
          <a:ln w="0">
            <a:solidFill>
              <a:srgbClr val="000000"/>
            </a:solidFill>
            <a:round/>
            <a:headEnd/>
            <a:tailEnd/>
          </a:ln>
        </p:spPr>
        <p:txBody>
          <a:bodyPr/>
          <a:lstStyle/>
          <a:p>
            <a:pPr>
              <a:defRPr/>
            </a:pPr>
            <a:endParaRPr lang="fi-FI"/>
          </a:p>
        </p:txBody>
      </p:sp>
      <p:sp>
        <p:nvSpPr>
          <p:cNvPr id="123004" name="Line 124"/>
          <p:cNvSpPr>
            <a:spLocks noChangeShapeType="1"/>
          </p:cNvSpPr>
          <p:nvPr/>
        </p:nvSpPr>
        <p:spPr bwMode="auto">
          <a:xfrm flipV="1">
            <a:off x="5624513" y="3116262"/>
            <a:ext cx="0" cy="60325"/>
          </a:xfrm>
          <a:prstGeom prst="line">
            <a:avLst/>
          </a:prstGeom>
          <a:noFill/>
          <a:ln w="0">
            <a:solidFill>
              <a:srgbClr val="000000"/>
            </a:solidFill>
            <a:round/>
            <a:headEnd/>
            <a:tailEnd/>
          </a:ln>
        </p:spPr>
        <p:txBody>
          <a:bodyPr/>
          <a:lstStyle/>
          <a:p>
            <a:pPr>
              <a:defRPr/>
            </a:pPr>
            <a:endParaRPr lang="fi-FI"/>
          </a:p>
        </p:txBody>
      </p:sp>
      <p:sp>
        <p:nvSpPr>
          <p:cNvPr id="123005" name="Line 125"/>
          <p:cNvSpPr>
            <a:spLocks noChangeShapeType="1"/>
          </p:cNvSpPr>
          <p:nvPr/>
        </p:nvSpPr>
        <p:spPr bwMode="auto">
          <a:xfrm>
            <a:off x="3079750" y="2890838"/>
            <a:ext cx="26988" cy="1587"/>
          </a:xfrm>
          <a:prstGeom prst="line">
            <a:avLst/>
          </a:prstGeom>
          <a:noFill/>
          <a:ln w="0">
            <a:solidFill>
              <a:srgbClr val="000000"/>
            </a:solidFill>
            <a:round/>
            <a:headEnd/>
            <a:tailEnd/>
          </a:ln>
        </p:spPr>
        <p:txBody>
          <a:bodyPr/>
          <a:lstStyle/>
          <a:p>
            <a:pPr>
              <a:defRPr/>
            </a:pPr>
            <a:endParaRPr lang="fi-FI"/>
          </a:p>
        </p:txBody>
      </p:sp>
      <p:sp>
        <p:nvSpPr>
          <p:cNvPr id="123006" name="Line 126"/>
          <p:cNvSpPr>
            <a:spLocks noChangeShapeType="1"/>
          </p:cNvSpPr>
          <p:nvPr/>
        </p:nvSpPr>
        <p:spPr bwMode="auto">
          <a:xfrm>
            <a:off x="3079750" y="2365375"/>
            <a:ext cx="26988" cy="1587"/>
          </a:xfrm>
          <a:prstGeom prst="line">
            <a:avLst/>
          </a:prstGeom>
          <a:noFill/>
          <a:ln w="0">
            <a:solidFill>
              <a:srgbClr val="000000"/>
            </a:solidFill>
            <a:round/>
            <a:headEnd/>
            <a:tailEnd/>
          </a:ln>
        </p:spPr>
        <p:txBody>
          <a:bodyPr/>
          <a:lstStyle/>
          <a:p>
            <a:pPr>
              <a:defRPr/>
            </a:pPr>
            <a:endParaRPr lang="fi-FI"/>
          </a:p>
        </p:txBody>
      </p:sp>
      <p:sp>
        <p:nvSpPr>
          <p:cNvPr id="123007" name="Line 127"/>
          <p:cNvSpPr>
            <a:spLocks noChangeShapeType="1"/>
          </p:cNvSpPr>
          <p:nvPr/>
        </p:nvSpPr>
        <p:spPr bwMode="auto">
          <a:xfrm>
            <a:off x="3079750" y="1839913"/>
            <a:ext cx="26988" cy="1587"/>
          </a:xfrm>
          <a:prstGeom prst="line">
            <a:avLst/>
          </a:prstGeom>
          <a:noFill/>
          <a:ln w="0">
            <a:solidFill>
              <a:srgbClr val="000000"/>
            </a:solidFill>
            <a:round/>
            <a:headEnd/>
            <a:tailEnd/>
          </a:ln>
        </p:spPr>
        <p:txBody>
          <a:bodyPr/>
          <a:lstStyle/>
          <a:p>
            <a:pPr>
              <a:defRPr/>
            </a:pPr>
            <a:endParaRPr lang="fi-FI"/>
          </a:p>
        </p:txBody>
      </p:sp>
      <p:sp>
        <p:nvSpPr>
          <p:cNvPr id="123008" name="Line 128"/>
          <p:cNvSpPr>
            <a:spLocks noChangeShapeType="1"/>
          </p:cNvSpPr>
          <p:nvPr/>
        </p:nvSpPr>
        <p:spPr bwMode="auto">
          <a:xfrm>
            <a:off x="3079750" y="1314450"/>
            <a:ext cx="26988" cy="1587"/>
          </a:xfrm>
          <a:prstGeom prst="line">
            <a:avLst/>
          </a:prstGeom>
          <a:noFill/>
          <a:ln w="0">
            <a:solidFill>
              <a:srgbClr val="000000"/>
            </a:solidFill>
            <a:round/>
            <a:headEnd/>
            <a:tailEnd/>
          </a:ln>
        </p:spPr>
        <p:txBody>
          <a:bodyPr/>
          <a:lstStyle/>
          <a:p>
            <a:pPr>
              <a:defRPr/>
            </a:pPr>
            <a:endParaRPr lang="fi-FI"/>
          </a:p>
        </p:txBody>
      </p:sp>
      <p:sp>
        <p:nvSpPr>
          <p:cNvPr id="123009" name="Line 129"/>
          <p:cNvSpPr>
            <a:spLocks noChangeShapeType="1"/>
          </p:cNvSpPr>
          <p:nvPr/>
        </p:nvSpPr>
        <p:spPr bwMode="auto">
          <a:xfrm>
            <a:off x="3079750" y="788988"/>
            <a:ext cx="26988" cy="1587"/>
          </a:xfrm>
          <a:prstGeom prst="line">
            <a:avLst/>
          </a:prstGeom>
          <a:noFill/>
          <a:ln w="0">
            <a:solidFill>
              <a:srgbClr val="000000"/>
            </a:solidFill>
            <a:round/>
            <a:headEnd/>
            <a:tailEnd/>
          </a:ln>
        </p:spPr>
        <p:txBody>
          <a:bodyPr/>
          <a:lstStyle/>
          <a:p>
            <a:pPr>
              <a:defRPr/>
            </a:pPr>
            <a:endParaRPr lang="fi-FI"/>
          </a:p>
        </p:txBody>
      </p:sp>
      <p:sp>
        <p:nvSpPr>
          <p:cNvPr id="123010" name="Line 130"/>
          <p:cNvSpPr>
            <a:spLocks noChangeShapeType="1"/>
          </p:cNvSpPr>
          <p:nvPr/>
        </p:nvSpPr>
        <p:spPr bwMode="auto">
          <a:xfrm>
            <a:off x="3079750" y="2627313"/>
            <a:ext cx="55563" cy="1587"/>
          </a:xfrm>
          <a:prstGeom prst="line">
            <a:avLst/>
          </a:prstGeom>
          <a:noFill/>
          <a:ln w="0">
            <a:solidFill>
              <a:srgbClr val="000000"/>
            </a:solidFill>
            <a:round/>
            <a:headEnd/>
            <a:tailEnd/>
          </a:ln>
        </p:spPr>
        <p:txBody>
          <a:bodyPr/>
          <a:lstStyle/>
          <a:p>
            <a:pPr>
              <a:defRPr/>
            </a:pPr>
            <a:endParaRPr lang="fi-FI"/>
          </a:p>
        </p:txBody>
      </p:sp>
      <p:sp>
        <p:nvSpPr>
          <p:cNvPr id="123011" name="Line 131"/>
          <p:cNvSpPr>
            <a:spLocks noChangeShapeType="1"/>
          </p:cNvSpPr>
          <p:nvPr/>
        </p:nvSpPr>
        <p:spPr bwMode="auto">
          <a:xfrm>
            <a:off x="3079750" y="2101850"/>
            <a:ext cx="55563" cy="1587"/>
          </a:xfrm>
          <a:prstGeom prst="line">
            <a:avLst/>
          </a:prstGeom>
          <a:noFill/>
          <a:ln w="0">
            <a:solidFill>
              <a:srgbClr val="000000"/>
            </a:solidFill>
            <a:round/>
            <a:headEnd/>
            <a:tailEnd/>
          </a:ln>
        </p:spPr>
        <p:txBody>
          <a:bodyPr/>
          <a:lstStyle/>
          <a:p>
            <a:pPr>
              <a:defRPr/>
            </a:pPr>
            <a:endParaRPr lang="fi-FI"/>
          </a:p>
        </p:txBody>
      </p:sp>
      <p:sp>
        <p:nvSpPr>
          <p:cNvPr id="123012" name="Line 132"/>
          <p:cNvSpPr>
            <a:spLocks noChangeShapeType="1"/>
          </p:cNvSpPr>
          <p:nvPr/>
        </p:nvSpPr>
        <p:spPr bwMode="auto">
          <a:xfrm>
            <a:off x="3079750" y="1576388"/>
            <a:ext cx="55563" cy="1587"/>
          </a:xfrm>
          <a:prstGeom prst="line">
            <a:avLst/>
          </a:prstGeom>
          <a:noFill/>
          <a:ln w="0">
            <a:solidFill>
              <a:srgbClr val="000000"/>
            </a:solidFill>
            <a:round/>
            <a:headEnd/>
            <a:tailEnd/>
          </a:ln>
        </p:spPr>
        <p:txBody>
          <a:bodyPr/>
          <a:lstStyle/>
          <a:p>
            <a:pPr>
              <a:defRPr/>
            </a:pPr>
            <a:endParaRPr lang="fi-FI"/>
          </a:p>
        </p:txBody>
      </p:sp>
      <p:sp>
        <p:nvSpPr>
          <p:cNvPr id="123013" name="Line 133"/>
          <p:cNvSpPr>
            <a:spLocks noChangeShapeType="1"/>
          </p:cNvSpPr>
          <p:nvPr/>
        </p:nvSpPr>
        <p:spPr bwMode="auto">
          <a:xfrm>
            <a:off x="3079750" y="1052513"/>
            <a:ext cx="55563" cy="1587"/>
          </a:xfrm>
          <a:prstGeom prst="line">
            <a:avLst/>
          </a:prstGeom>
          <a:noFill/>
          <a:ln w="0">
            <a:solidFill>
              <a:srgbClr val="000000"/>
            </a:solidFill>
            <a:round/>
            <a:headEnd/>
            <a:tailEnd/>
          </a:ln>
        </p:spPr>
        <p:txBody>
          <a:bodyPr/>
          <a:lstStyle/>
          <a:p>
            <a:pPr>
              <a:defRPr/>
            </a:pPr>
            <a:endParaRPr lang="fi-FI"/>
          </a:p>
        </p:txBody>
      </p:sp>
      <p:sp>
        <p:nvSpPr>
          <p:cNvPr id="123014" name="Line 134"/>
          <p:cNvSpPr>
            <a:spLocks noChangeShapeType="1"/>
          </p:cNvSpPr>
          <p:nvPr/>
        </p:nvSpPr>
        <p:spPr bwMode="auto">
          <a:xfrm>
            <a:off x="3079750" y="527050"/>
            <a:ext cx="55563" cy="1587"/>
          </a:xfrm>
          <a:prstGeom prst="line">
            <a:avLst/>
          </a:prstGeom>
          <a:noFill/>
          <a:ln w="0">
            <a:solidFill>
              <a:srgbClr val="000000"/>
            </a:solidFill>
            <a:round/>
            <a:headEnd/>
            <a:tailEnd/>
          </a:ln>
        </p:spPr>
        <p:txBody>
          <a:bodyPr/>
          <a:lstStyle/>
          <a:p>
            <a:pPr>
              <a:defRPr/>
            </a:pPr>
            <a:endParaRPr lang="fi-FI"/>
          </a:p>
        </p:txBody>
      </p:sp>
      <p:sp>
        <p:nvSpPr>
          <p:cNvPr id="123015" name="Rectangle 135"/>
          <p:cNvSpPr>
            <a:spLocks noChangeArrowheads="1"/>
          </p:cNvSpPr>
          <p:nvPr/>
        </p:nvSpPr>
        <p:spPr bwMode="auto">
          <a:xfrm>
            <a:off x="3081338" y="528638"/>
            <a:ext cx="2625725" cy="2622550"/>
          </a:xfrm>
          <a:prstGeom prst="rect">
            <a:avLst/>
          </a:prstGeom>
          <a:noFill/>
          <a:ln w="4763">
            <a:solidFill>
              <a:srgbClr val="000000"/>
            </a:solidFill>
            <a:miter lim="800000"/>
            <a:headEnd/>
            <a:tailEnd/>
          </a:ln>
        </p:spPr>
        <p:txBody>
          <a:bodyPr/>
          <a:lstStyle/>
          <a:p>
            <a:pPr>
              <a:defRPr/>
            </a:pPr>
            <a:endParaRPr lang="fi-FI"/>
          </a:p>
        </p:txBody>
      </p:sp>
      <p:sp>
        <p:nvSpPr>
          <p:cNvPr id="123016" name="Rectangle 136"/>
          <p:cNvSpPr>
            <a:spLocks noChangeArrowheads="1"/>
          </p:cNvSpPr>
          <p:nvPr/>
        </p:nvSpPr>
        <p:spPr bwMode="auto">
          <a:xfrm>
            <a:off x="3417888" y="3382963"/>
            <a:ext cx="3044825"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1. Vocalizations which resemble sounds   </a:t>
            </a:r>
            <a:endParaRPr lang="en-US" sz="1200" b="0"/>
          </a:p>
        </p:txBody>
      </p:sp>
      <p:sp>
        <p:nvSpPr>
          <p:cNvPr id="123017" name="Rectangle 137"/>
          <p:cNvSpPr>
            <a:spLocks noChangeArrowheads="1"/>
          </p:cNvSpPr>
          <p:nvPr/>
        </p:nvSpPr>
        <p:spPr bwMode="auto">
          <a:xfrm>
            <a:off x="3405188" y="3614738"/>
            <a:ext cx="2300287"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2.</a:t>
            </a:r>
            <a:r>
              <a:rPr lang="en-US" sz="900">
                <a:solidFill>
                  <a:srgbClr val="000000"/>
                </a:solidFill>
                <a:latin typeface="Arial"/>
              </a:rPr>
              <a:t> </a:t>
            </a:r>
            <a:r>
              <a:rPr lang="en-US" sz="1200">
                <a:solidFill>
                  <a:srgbClr val="000000"/>
                </a:solidFill>
                <a:latin typeface="Arial"/>
              </a:rPr>
              <a:t>Sustained</a:t>
            </a:r>
            <a:r>
              <a:rPr lang="en-US" sz="900">
                <a:solidFill>
                  <a:srgbClr val="000000"/>
                </a:solidFill>
                <a:latin typeface="Arial"/>
              </a:rPr>
              <a:t> </a:t>
            </a:r>
            <a:r>
              <a:rPr lang="en-US" sz="1200">
                <a:solidFill>
                  <a:srgbClr val="000000"/>
                </a:solidFill>
                <a:latin typeface="Arial"/>
              </a:rPr>
              <a:t>vocalization</a:t>
            </a:r>
            <a:r>
              <a:rPr lang="en-US" sz="900">
                <a:solidFill>
                  <a:srgbClr val="000000"/>
                </a:solidFill>
                <a:latin typeface="Arial"/>
              </a:rPr>
              <a:t>                </a:t>
            </a:r>
            <a:endParaRPr lang="en-US" sz="900" b="0"/>
          </a:p>
        </p:txBody>
      </p:sp>
      <p:sp>
        <p:nvSpPr>
          <p:cNvPr id="123018" name="Rectangle 138"/>
          <p:cNvSpPr>
            <a:spLocks noChangeArrowheads="1"/>
          </p:cNvSpPr>
          <p:nvPr/>
        </p:nvSpPr>
        <p:spPr bwMode="auto">
          <a:xfrm>
            <a:off x="3405188" y="3817938"/>
            <a:ext cx="2022475"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3.</a:t>
            </a:r>
            <a:r>
              <a:rPr lang="en-US" sz="900">
                <a:solidFill>
                  <a:srgbClr val="000000"/>
                </a:solidFill>
                <a:latin typeface="Arial"/>
              </a:rPr>
              <a:t> </a:t>
            </a:r>
            <a:r>
              <a:rPr lang="en-US" sz="1200">
                <a:solidFill>
                  <a:srgbClr val="000000"/>
                </a:solidFill>
                <a:latin typeface="Arial"/>
              </a:rPr>
              <a:t>Cooing-like</a:t>
            </a:r>
            <a:r>
              <a:rPr lang="en-US" sz="900">
                <a:solidFill>
                  <a:srgbClr val="000000"/>
                </a:solidFill>
                <a:latin typeface="Arial"/>
              </a:rPr>
              <a:t> </a:t>
            </a:r>
            <a:r>
              <a:rPr lang="en-US" sz="1200">
                <a:solidFill>
                  <a:srgbClr val="000000"/>
                </a:solidFill>
                <a:latin typeface="Arial"/>
              </a:rPr>
              <a:t>vocalization</a:t>
            </a:r>
            <a:r>
              <a:rPr lang="en-US" sz="900">
                <a:solidFill>
                  <a:srgbClr val="000000"/>
                </a:solidFill>
                <a:latin typeface="Arial"/>
              </a:rPr>
              <a:t>    </a:t>
            </a:r>
            <a:endParaRPr lang="en-US" sz="900" b="0"/>
          </a:p>
        </p:txBody>
      </p:sp>
      <p:sp>
        <p:nvSpPr>
          <p:cNvPr id="123019" name="Rectangle 139"/>
          <p:cNvSpPr>
            <a:spLocks noChangeArrowheads="1"/>
          </p:cNvSpPr>
          <p:nvPr/>
        </p:nvSpPr>
        <p:spPr bwMode="auto">
          <a:xfrm>
            <a:off x="3405188" y="4048125"/>
            <a:ext cx="2868612" cy="182563"/>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4. Sustained vocalization with pauses </a:t>
            </a:r>
            <a:r>
              <a:rPr lang="en-US" sz="900">
                <a:solidFill>
                  <a:srgbClr val="000000"/>
                </a:solidFill>
                <a:latin typeface="Arial"/>
              </a:rPr>
              <a:t>   </a:t>
            </a:r>
            <a:endParaRPr lang="en-US" sz="900" b="0"/>
          </a:p>
        </p:txBody>
      </p:sp>
      <p:sp>
        <p:nvSpPr>
          <p:cNvPr id="123020" name="Rectangle 140"/>
          <p:cNvSpPr>
            <a:spLocks noChangeArrowheads="1"/>
          </p:cNvSpPr>
          <p:nvPr/>
        </p:nvSpPr>
        <p:spPr bwMode="auto">
          <a:xfrm>
            <a:off x="3405188" y="4252913"/>
            <a:ext cx="2486025"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5. Two kinds of vocalizations</a:t>
            </a:r>
            <a:r>
              <a:rPr lang="en-US" sz="900">
                <a:solidFill>
                  <a:srgbClr val="000000"/>
                </a:solidFill>
                <a:latin typeface="Arial"/>
              </a:rPr>
              <a:t>            </a:t>
            </a:r>
            <a:endParaRPr lang="en-US" sz="900" b="0"/>
          </a:p>
        </p:txBody>
      </p:sp>
      <p:sp>
        <p:nvSpPr>
          <p:cNvPr id="123021" name="Rectangle 141"/>
          <p:cNvSpPr>
            <a:spLocks noChangeArrowheads="1"/>
          </p:cNvSpPr>
          <p:nvPr/>
        </p:nvSpPr>
        <p:spPr bwMode="auto">
          <a:xfrm>
            <a:off x="3405188" y="4476750"/>
            <a:ext cx="2655887" cy="182563"/>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6. Imitates parents’ vocalization </a:t>
            </a:r>
            <a:r>
              <a:rPr lang="en-US" sz="900">
                <a:solidFill>
                  <a:srgbClr val="000000"/>
                </a:solidFill>
                <a:latin typeface="Arial"/>
              </a:rPr>
              <a:t>          </a:t>
            </a:r>
            <a:endParaRPr lang="en-US" sz="900" b="0"/>
          </a:p>
        </p:txBody>
      </p:sp>
      <p:sp>
        <p:nvSpPr>
          <p:cNvPr id="123022" name="Rectangle 142"/>
          <p:cNvSpPr>
            <a:spLocks noChangeArrowheads="1"/>
          </p:cNvSpPr>
          <p:nvPr/>
        </p:nvSpPr>
        <p:spPr bwMode="auto">
          <a:xfrm>
            <a:off x="3417888" y="4719638"/>
            <a:ext cx="2609850"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7. Initiates redublicated babbling </a:t>
            </a:r>
            <a:r>
              <a:rPr lang="en-US" sz="900">
                <a:solidFill>
                  <a:srgbClr val="000000"/>
                </a:solidFill>
                <a:latin typeface="Arial"/>
              </a:rPr>
              <a:t>      </a:t>
            </a:r>
            <a:endParaRPr lang="en-US" sz="900" b="0"/>
          </a:p>
        </p:txBody>
      </p:sp>
      <p:sp>
        <p:nvSpPr>
          <p:cNvPr id="123023" name="Rectangle 143"/>
          <p:cNvSpPr>
            <a:spLocks noChangeArrowheads="1"/>
          </p:cNvSpPr>
          <p:nvPr/>
        </p:nvSpPr>
        <p:spPr bwMode="auto">
          <a:xfrm>
            <a:off x="3443288" y="4943475"/>
            <a:ext cx="2752725" cy="182563"/>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8. Combines two different syllables </a:t>
            </a:r>
            <a:r>
              <a:rPr lang="en-US" sz="900">
                <a:solidFill>
                  <a:srgbClr val="000000"/>
                </a:solidFill>
                <a:latin typeface="Arial"/>
              </a:rPr>
              <a:t>     </a:t>
            </a:r>
            <a:endParaRPr lang="en-US" sz="900" b="0"/>
          </a:p>
        </p:txBody>
      </p:sp>
      <p:sp>
        <p:nvSpPr>
          <p:cNvPr id="123024" name="Rectangle 144"/>
          <p:cNvSpPr>
            <a:spLocks noChangeArrowheads="1"/>
          </p:cNvSpPr>
          <p:nvPr/>
        </p:nvSpPr>
        <p:spPr bwMode="auto">
          <a:xfrm>
            <a:off x="3405188" y="5141913"/>
            <a:ext cx="1747837"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9. Uses gestures</a:t>
            </a:r>
            <a:r>
              <a:rPr lang="en-US" sz="900">
                <a:solidFill>
                  <a:srgbClr val="000000"/>
                </a:solidFill>
                <a:latin typeface="Arial"/>
              </a:rPr>
              <a:t>                 </a:t>
            </a:r>
            <a:endParaRPr lang="en-US" sz="900" b="0"/>
          </a:p>
        </p:txBody>
      </p:sp>
      <p:sp>
        <p:nvSpPr>
          <p:cNvPr id="123025" name="Rectangle 145"/>
          <p:cNvSpPr>
            <a:spLocks noChangeArrowheads="1"/>
          </p:cNvSpPr>
          <p:nvPr/>
        </p:nvSpPr>
        <p:spPr bwMode="auto">
          <a:xfrm>
            <a:off x="3341688" y="5360988"/>
            <a:ext cx="4427537" cy="182562"/>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10. Parallel pointing and vocalization when wants something</a:t>
            </a:r>
            <a:r>
              <a:rPr lang="en-US" sz="900">
                <a:solidFill>
                  <a:srgbClr val="000000"/>
                </a:solidFill>
                <a:latin typeface="Arial"/>
              </a:rPr>
              <a:t> </a:t>
            </a:r>
            <a:endParaRPr lang="en-US" sz="900" b="0"/>
          </a:p>
        </p:txBody>
      </p:sp>
      <p:sp>
        <p:nvSpPr>
          <p:cNvPr id="123026" name="Rectangle 146"/>
          <p:cNvSpPr>
            <a:spLocks noChangeArrowheads="1"/>
          </p:cNvSpPr>
          <p:nvPr/>
        </p:nvSpPr>
        <p:spPr bwMode="auto">
          <a:xfrm>
            <a:off x="3367088" y="5575300"/>
            <a:ext cx="3060700" cy="182563"/>
          </a:xfrm>
          <a:prstGeom prst="rect">
            <a:avLst/>
          </a:prstGeom>
          <a:noFill/>
          <a:ln w="9525">
            <a:noFill/>
            <a:miter lim="800000"/>
            <a:headEnd/>
            <a:tailEnd/>
          </a:ln>
        </p:spPr>
        <p:txBody>
          <a:bodyPr lIns="0" tIns="0" rIns="0" bIns="0">
            <a:spAutoFit/>
          </a:bodyPr>
          <a:lstStyle/>
          <a:p>
            <a:pPr>
              <a:defRPr/>
            </a:pPr>
            <a:r>
              <a:rPr lang="en-US" sz="1200">
                <a:solidFill>
                  <a:srgbClr val="000000"/>
                </a:solidFill>
                <a:latin typeface="Arial"/>
              </a:rPr>
              <a:t>11. Uses word-like expressions</a:t>
            </a:r>
            <a:r>
              <a:rPr lang="en-US" sz="900">
                <a:solidFill>
                  <a:srgbClr val="000000"/>
                </a:solidFill>
                <a:latin typeface="Arial"/>
              </a:rPr>
              <a:t>            </a:t>
            </a:r>
            <a:endParaRPr lang="en-US" sz="900" b="0"/>
          </a:p>
        </p:txBody>
      </p:sp>
      <p:sp>
        <p:nvSpPr>
          <p:cNvPr id="123027" name="Rectangle 147"/>
          <p:cNvSpPr>
            <a:spLocks noChangeArrowheads="1"/>
          </p:cNvSpPr>
          <p:nvPr/>
        </p:nvSpPr>
        <p:spPr bwMode="auto">
          <a:xfrm>
            <a:off x="3148013" y="3168649"/>
            <a:ext cx="57150"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1</a:t>
            </a:r>
            <a:endParaRPr lang="en-US" sz="900" b="0"/>
          </a:p>
        </p:txBody>
      </p:sp>
      <p:sp>
        <p:nvSpPr>
          <p:cNvPr id="123028" name="Rectangle 148"/>
          <p:cNvSpPr>
            <a:spLocks noChangeArrowheads="1"/>
          </p:cNvSpPr>
          <p:nvPr/>
        </p:nvSpPr>
        <p:spPr bwMode="auto">
          <a:xfrm>
            <a:off x="3376613" y="3168649"/>
            <a:ext cx="58737"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2</a:t>
            </a:r>
            <a:endParaRPr lang="en-US" sz="900" b="0"/>
          </a:p>
        </p:txBody>
      </p:sp>
      <p:sp>
        <p:nvSpPr>
          <p:cNvPr id="123029" name="Rectangle 149"/>
          <p:cNvSpPr>
            <a:spLocks noChangeArrowheads="1"/>
          </p:cNvSpPr>
          <p:nvPr/>
        </p:nvSpPr>
        <p:spPr bwMode="auto">
          <a:xfrm>
            <a:off x="3625850" y="3168649"/>
            <a:ext cx="58738"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3</a:t>
            </a:r>
            <a:endParaRPr lang="en-US" sz="900" b="0"/>
          </a:p>
        </p:txBody>
      </p:sp>
      <p:sp>
        <p:nvSpPr>
          <p:cNvPr id="123030" name="Rectangle 150"/>
          <p:cNvSpPr>
            <a:spLocks noChangeArrowheads="1"/>
          </p:cNvSpPr>
          <p:nvPr/>
        </p:nvSpPr>
        <p:spPr bwMode="auto">
          <a:xfrm>
            <a:off x="3873500" y="3168649"/>
            <a:ext cx="58738"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4</a:t>
            </a:r>
            <a:endParaRPr lang="en-US" sz="900" b="0"/>
          </a:p>
        </p:txBody>
      </p:sp>
      <p:sp>
        <p:nvSpPr>
          <p:cNvPr id="123031" name="Rectangle 151"/>
          <p:cNvSpPr>
            <a:spLocks noChangeArrowheads="1"/>
          </p:cNvSpPr>
          <p:nvPr/>
        </p:nvSpPr>
        <p:spPr bwMode="auto">
          <a:xfrm>
            <a:off x="4129088" y="3168649"/>
            <a:ext cx="60325"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5</a:t>
            </a:r>
            <a:endParaRPr lang="en-US" sz="900" b="0"/>
          </a:p>
        </p:txBody>
      </p:sp>
      <p:sp>
        <p:nvSpPr>
          <p:cNvPr id="123032" name="Rectangle 152"/>
          <p:cNvSpPr>
            <a:spLocks noChangeArrowheads="1"/>
          </p:cNvSpPr>
          <p:nvPr/>
        </p:nvSpPr>
        <p:spPr bwMode="auto">
          <a:xfrm>
            <a:off x="4370388" y="3168649"/>
            <a:ext cx="60325"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6</a:t>
            </a:r>
            <a:endParaRPr lang="en-US" sz="900" b="0"/>
          </a:p>
        </p:txBody>
      </p:sp>
      <p:sp>
        <p:nvSpPr>
          <p:cNvPr id="123033" name="Rectangle 153"/>
          <p:cNvSpPr>
            <a:spLocks noChangeArrowheads="1"/>
          </p:cNvSpPr>
          <p:nvPr/>
        </p:nvSpPr>
        <p:spPr bwMode="auto">
          <a:xfrm>
            <a:off x="4618038" y="3168649"/>
            <a:ext cx="60325"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7</a:t>
            </a:r>
            <a:endParaRPr lang="en-US" sz="900" b="0"/>
          </a:p>
        </p:txBody>
      </p:sp>
      <p:sp>
        <p:nvSpPr>
          <p:cNvPr id="123034" name="Rectangle 154"/>
          <p:cNvSpPr>
            <a:spLocks noChangeArrowheads="1"/>
          </p:cNvSpPr>
          <p:nvPr/>
        </p:nvSpPr>
        <p:spPr bwMode="auto">
          <a:xfrm>
            <a:off x="4865687" y="3168649"/>
            <a:ext cx="60325"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8</a:t>
            </a:r>
            <a:endParaRPr lang="en-US" sz="900" b="0"/>
          </a:p>
        </p:txBody>
      </p:sp>
      <p:sp>
        <p:nvSpPr>
          <p:cNvPr id="123035" name="Rectangle 155"/>
          <p:cNvSpPr>
            <a:spLocks noChangeArrowheads="1"/>
          </p:cNvSpPr>
          <p:nvPr/>
        </p:nvSpPr>
        <p:spPr bwMode="auto">
          <a:xfrm>
            <a:off x="5111750" y="3168649"/>
            <a:ext cx="58738"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9</a:t>
            </a:r>
            <a:endParaRPr lang="en-US" sz="900" b="0"/>
          </a:p>
        </p:txBody>
      </p:sp>
      <p:sp>
        <p:nvSpPr>
          <p:cNvPr id="123036" name="Rectangle 156"/>
          <p:cNvSpPr>
            <a:spLocks noChangeArrowheads="1"/>
          </p:cNvSpPr>
          <p:nvPr/>
        </p:nvSpPr>
        <p:spPr bwMode="auto">
          <a:xfrm>
            <a:off x="5326063" y="3168649"/>
            <a:ext cx="115887"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10</a:t>
            </a:r>
            <a:endParaRPr lang="en-US" sz="900" b="0"/>
          </a:p>
        </p:txBody>
      </p:sp>
      <p:sp>
        <p:nvSpPr>
          <p:cNvPr id="123037" name="Rectangle 157"/>
          <p:cNvSpPr>
            <a:spLocks noChangeArrowheads="1"/>
          </p:cNvSpPr>
          <p:nvPr/>
        </p:nvSpPr>
        <p:spPr bwMode="auto">
          <a:xfrm>
            <a:off x="5575300" y="3168649"/>
            <a:ext cx="115888"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11</a:t>
            </a:r>
            <a:endParaRPr lang="en-US" sz="900" b="0"/>
          </a:p>
        </p:txBody>
      </p:sp>
      <p:sp>
        <p:nvSpPr>
          <p:cNvPr id="123038" name="Rectangle 158"/>
          <p:cNvSpPr>
            <a:spLocks noChangeArrowheads="1"/>
          </p:cNvSpPr>
          <p:nvPr/>
        </p:nvSpPr>
        <p:spPr bwMode="auto">
          <a:xfrm>
            <a:off x="4668838" y="2697163"/>
            <a:ext cx="625475" cy="122237"/>
          </a:xfrm>
          <a:prstGeom prst="rect">
            <a:avLst/>
          </a:prstGeom>
          <a:noFill/>
          <a:ln w="9525">
            <a:noFill/>
            <a:miter lim="800000"/>
            <a:headEnd/>
            <a:tailEnd/>
          </a:ln>
        </p:spPr>
        <p:txBody>
          <a:bodyPr wrap="none" lIns="0" tIns="0" rIns="0" bIns="0">
            <a:spAutoFit/>
          </a:bodyPr>
          <a:lstStyle/>
          <a:p>
            <a:pPr>
              <a:defRPr/>
            </a:pPr>
            <a:r>
              <a:rPr lang="en-US" sz="800">
                <a:solidFill>
                  <a:srgbClr val="000000"/>
                </a:solidFill>
                <a:latin typeface="Arial"/>
              </a:rPr>
              <a:t>Control group</a:t>
            </a:r>
            <a:endParaRPr lang="en-US" sz="2400" b="0"/>
          </a:p>
        </p:txBody>
      </p:sp>
      <p:sp>
        <p:nvSpPr>
          <p:cNvPr id="123039" name="Line 159"/>
          <p:cNvSpPr>
            <a:spLocks noChangeShapeType="1"/>
          </p:cNvSpPr>
          <p:nvPr/>
        </p:nvSpPr>
        <p:spPr bwMode="auto">
          <a:xfrm>
            <a:off x="4332288" y="2762250"/>
            <a:ext cx="6350" cy="1587"/>
          </a:xfrm>
          <a:prstGeom prst="line">
            <a:avLst/>
          </a:prstGeom>
          <a:noFill/>
          <a:ln w="14288">
            <a:solidFill>
              <a:srgbClr val="000000"/>
            </a:solidFill>
            <a:round/>
            <a:headEnd/>
            <a:tailEnd/>
          </a:ln>
        </p:spPr>
        <p:txBody>
          <a:bodyPr/>
          <a:lstStyle/>
          <a:p>
            <a:pPr>
              <a:defRPr/>
            </a:pPr>
            <a:endParaRPr lang="fi-FI"/>
          </a:p>
        </p:txBody>
      </p:sp>
      <p:sp>
        <p:nvSpPr>
          <p:cNvPr id="123040" name="Line 160"/>
          <p:cNvSpPr>
            <a:spLocks noChangeShapeType="1"/>
          </p:cNvSpPr>
          <p:nvPr/>
        </p:nvSpPr>
        <p:spPr bwMode="auto">
          <a:xfrm>
            <a:off x="4360863" y="2762250"/>
            <a:ext cx="6350" cy="1587"/>
          </a:xfrm>
          <a:prstGeom prst="line">
            <a:avLst/>
          </a:prstGeom>
          <a:noFill/>
          <a:ln w="14288">
            <a:solidFill>
              <a:srgbClr val="000000"/>
            </a:solidFill>
            <a:round/>
            <a:headEnd/>
            <a:tailEnd/>
          </a:ln>
        </p:spPr>
        <p:txBody>
          <a:bodyPr/>
          <a:lstStyle/>
          <a:p>
            <a:pPr>
              <a:defRPr/>
            </a:pPr>
            <a:endParaRPr lang="fi-FI"/>
          </a:p>
        </p:txBody>
      </p:sp>
      <p:sp>
        <p:nvSpPr>
          <p:cNvPr id="123041" name="Line 161"/>
          <p:cNvSpPr>
            <a:spLocks noChangeShapeType="1"/>
          </p:cNvSpPr>
          <p:nvPr/>
        </p:nvSpPr>
        <p:spPr bwMode="auto">
          <a:xfrm>
            <a:off x="4386263" y="2762250"/>
            <a:ext cx="6350" cy="1587"/>
          </a:xfrm>
          <a:prstGeom prst="line">
            <a:avLst/>
          </a:prstGeom>
          <a:noFill/>
          <a:ln w="14288">
            <a:solidFill>
              <a:srgbClr val="000000"/>
            </a:solidFill>
            <a:round/>
            <a:headEnd/>
            <a:tailEnd/>
          </a:ln>
        </p:spPr>
        <p:txBody>
          <a:bodyPr/>
          <a:lstStyle/>
          <a:p>
            <a:pPr>
              <a:defRPr/>
            </a:pPr>
            <a:endParaRPr lang="fi-FI"/>
          </a:p>
        </p:txBody>
      </p:sp>
      <p:sp>
        <p:nvSpPr>
          <p:cNvPr id="123042" name="Line 162"/>
          <p:cNvSpPr>
            <a:spLocks noChangeShapeType="1"/>
          </p:cNvSpPr>
          <p:nvPr/>
        </p:nvSpPr>
        <p:spPr bwMode="auto">
          <a:xfrm>
            <a:off x="4411663" y="2762250"/>
            <a:ext cx="6350" cy="1587"/>
          </a:xfrm>
          <a:prstGeom prst="line">
            <a:avLst/>
          </a:prstGeom>
          <a:noFill/>
          <a:ln w="14288">
            <a:solidFill>
              <a:srgbClr val="000000"/>
            </a:solidFill>
            <a:round/>
            <a:headEnd/>
            <a:tailEnd/>
          </a:ln>
        </p:spPr>
        <p:txBody>
          <a:bodyPr/>
          <a:lstStyle/>
          <a:p>
            <a:pPr>
              <a:defRPr/>
            </a:pPr>
            <a:endParaRPr lang="fi-FI"/>
          </a:p>
        </p:txBody>
      </p:sp>
      <p:sp>
        <p:nvSpPr>
          <p:cNvPr id="123043" name="Line 163"/>
          <p:cNvSpPr>
            <a:spLocks noChangeShapeType="1"/>
          </p:cNvSpPr>
          <p:nvPr/>
        </p:nvSpPr>
        <p:spPr bwMode="auto">
          <a:xfrm>
            <a:off x="4438650" y="2762250"/>
            <a:ext cx="6350" cy="1587"/>
          </a:xfrm>
          <a:prstGeom prst="line">
            <a:avLst/>
          </a:prstGeom>
          <a:noFill/>
          <a:ln w="14288">
            <a:solidFill>
              <a:srgbClr val="000000"/>
            </a:solidFill>
            <a:round/>
            <a:headEnd/>
            <a:tailEnd/>
          </a:ln>
        </p:spPr>
        <p:txBody>
          <a:bodyPr/>
          <a:lstStyle/>
          <a:p>
            <a:pPr>
              <a:defRPr/>
            </a:pPr>
            <a:endParaRPr lang="fi-FI"/>
          </a:p>
        </p:txBody>
      </p:sp>
      <p:sp>
        <p:nvSpPr>
          <p:cNvPr id="123044" name="Line 164"/>
          <p:cNvSpPr>
            <a:spLocks noChangeShapeType="1"/>
          </p:cNvSpPr>
          <p:nvPr/>
        </p:nvSpPr>
        <p:spPr bwMode="auto">
          <a:xfrm>
            <a:off x="4465638" y="2762250"/>
            <a:ext cx="4762" cy="1587"/>
          </a:xfrm>
          <a:prstGeom prst="line">
            <a:avLst/>
          </a:prstGeom>
          <a:noFill/>
          <a:ln w="14288">
            <a:solidFill>
              <a:srgbClr val="000000"/>
            </a:solidFill>
            <a:round/>
            <a:headEnd/>
            <a:tailEnd/>
          </a:ln>
        </p:spPr>
        <p:txBody>
          <a:bodyPr/>
          <a:lstStyle/>
          <a:p>
            <a:pPr>
              <a:defRPr/>
            </a:pPr>
            <a:endParaRPr lang="fi-FI"/>
          </a:p>
        </p:txBody>
      </p:sp>
      <p:sp>
        <p:nvSpPr>
          <p:cNvPr id="123045" name="Line 165"/>
          <p:cNvSpPr>
            <a:spLocks noChangeShapeType="1"/>
          </p:cNvSpPr>
          <p:nvPr/>
        </p:nvSpPr>
        <p:spPr bwMode="auto">
          <a:xfrm>
            <a:off x="4491038" y="2762250"/>
            <a:ext cx="6350" cy="1587"/>
          </a:xfrm>
          <a:prstGeom prst="line">
            <a:avLst/>
          </a:prstGeom>
          <a:noFill/>
          <a:ln w="14288">
            <a:solidFill>
              <a:srgbClr val="000000"/>
            </a:solidFill>
            <a:round/>
            <a:headEnd/>
            <a:tailEnd/>
          </a:ln>
        </p:spPr>
        <p:txBody>
          <a:bodyPr/>
          <a:lstStyle/>
          <a:p>
            <a:pPr>
              <a:defRPr/>
            </a:pPr>
            <a:endParaRPr lang="fi-FI"/>
          </a:p>
        </p:txBody>
      </p:sp>
      <p:sp>
        <p:nvSpPr>
          <p:cNvPr id="123046" name="Line 166"/>
          <p:cNvSpPr>
            <a:spLocks noChangeShapeType="1"/>
          </p:cNvSpPr>
          <p:nvPr/>
        </p:nvSpPr>
        <p:spPr bwMode="auto">
          <a:xfrm>
            <a:off x="4519613" y="2762250"/>
            <a:ext cx="6350" cy="1587"/>
          </a:xfrm>
          <a:prstGeom prst="line">
            <a:avLst/>
          </a:prstGeom>
          <a:noFill/>
          <a:ln w="14288">
            <a:solidFill>
              <a:srgbClr val="000000"/>
            </a:solidFill>
            <a:round/>
            <a:headEnd/>
            <a:tailEnd/>
          </a:ln>
        </p:spPr>
        <p:txBody>
          <a:bodyPr/>
          <a:lstStyle/>
          <a:p>
            <a:pPr>
              <a:defRPr/>
            </a:pPr>
            <a:endParaRPr lang="fi-FI"/>
          </a:p>
        </p:txBody>
      </p:sp>
      <p:sp>
        <p:nvSpPr>
          <p:cNvPr id="123047" name="Line 167"/>
          <p:cNvSpPr>
            <a:spLocks noChangeShapeType="1"/>
          </p:cNvSpPr>
          <p:nvPr/>
        </p:nvSpPr>
        <p:spPr bwMode="auto">
          <a:xfrm>
            <a:off x="4545013" y="2762250"/>
            <a:ext cx="6350" cy="1587"/>
          </a:xfrm>
          <a:prstGeom prst="line">
            <a:avLst/>
          </a:prstGeom>
          <a:noFill/>
          <a:ln w="14288">
            <a:solidFill>
              <a:srgbClr val="000000"/>
            </a:solidFill>
            <a:round/>
            <a:headEnd/>
            <a:tailEnd/>
          </a:ln>
        </p:spPr>
        <p:txBody>
          <a:bodyPr/>
          <a:lstStyle/>
          <a:p>
            <a:pPr>
              <a:defRPr/>
            </a:pPr>
            <a:endParaRPr lang="fi-FI"/>
          </a:p>
        </p:txBody>
      </p:sp>
      <p:sp>
        <p:nvSpPr>
          <p:cNvPr id="123048" name="Line 168"/>
          <p:cNvSpPr>
            <a:spLocks noChangeShapeType="1"/>
          </p:cNvSpPr>
          <p:nvPr/>
        </p:nvSpPr>
        <p:spPr bwMode="auto">
          <a:xfrm>
            <a:off x="4570413" y="2762250"/>
            <a:ext cx="6350" cy="1587"/>
          </a:xfrm>
          <a:prstGeom prst="line">
            <a:avLst/>
          </a:prstGeom>
          <a:noFill/>
          <a:ln w="14288">
            <a:solidFill>
              <a:srgbClr val="000000"/>
            </a:solidFill>
            <a:round/>
            <a:headEnd/>
            <a:tailEnd/>
          </a:ln>
        </p:spPr>
        <p:txBody>
          <a:bodyPr/>
          <a:lstStyle/>
          <a:p>
            <a:pPr>
              <a:defRPr/>
            </a:pPr>
            <a:endParaRPr lang="fi-FI"/>
          </a:p>
        </p:txBody>
      </p:sp>
      <p:sp>
        <p:nvSpPr>
          <p:cNvPr id="123049" name="Line 169"/>
          <p:cNvSpPr>
            <a:spLocks noChangeShapeType="1"/>
          </p:cNvSpPr>
          <p:nvPr/>
        </p:nvSpPr>
        <p:spPr bwMode="auto">
          <a:xfrm>
            <a:off x="4597400" y="2762250"/>
            <a:ext cx="4763" cy="1587"/>
          </a:xfrm>
          <a:prstGeom prst="line">
            <a:avLst/>
          </a:prstGeom>
          <a:noFill/>
          <a:ln w="14288">
            <a:solidFill>
              <a:srgbClr val="000000"/>
            </a:solidFill>
            <a:round/>
            <a:headEnd/>
            <a:tailEnd/>
          </a:ln>
        </p:spPr>
        <p:txBody>
          <a:bodyPr/>
          <a:lstStyle/>
          <a:p>
            <a:pPr>
              <a:defRPr/>
            </a:pPr>
            <a:endParaRPr lang="fi-FI"/>
          </a:p>
        </p:txBody>
      </p:sp>
      <p:sp>
        <p:nvSpPr>
          <p:cNvPr id="123050" name="Line 170"/>
          <p:cNvSpPr>
            <a:spLocks noChangeShapeType="1"/>
          </p:cNvSpPr>
          <p:nvPr/>
        </p:nvSpPr>
        <p:spPr bwMode="auto">
          <a:xfrm>
            <a:off x="4325938" y="2557463"/>
            <a:ext cx="285750" cy="1587"/>
          </a:xfrm>
          <a:prstGeom prst="line">
            <a:avLst/>
          </a:prstGeom>
          <a:noFill/>
          <a:ln w="14288">
            <a:solidFill>
              <a:srgbClr val="000000"/>
            </a:solidFill>
            <a:round/>
            <a:headEnd/>
            <a:tailEnd/>
          </a:ln>
        </p:spPr>
        <p:txBody>
          <a:bodyPr/>
          <a:lstStyle/>
          <a:p>
            <a:pPr>
              <a:defRPr/>
            </a:pPr>
            <a:endParaRPr lang="fi-FI"/>
          </a:p>
        </p:txBody>
      </p:sp>
      <p:sp>
        <p:nvSpPr>
          <p:cNvPr id="123051" name="Rectangle 171"/>
          <p:cNvSpPr>
            <a:spLocks noChangeArrowheads="1"/>
          </p:cNvSpPr>
          <p:nvPr/>
        </p:nvSpPr>
        <p:spPr bwMode="auto">
          <a:xfrm>
            <a:off x="4668838" y="2492375"/>
            <a:ext cx="588962" cy="122238"/>
          </a:xfrm>
          <a:prstGeom prst="rect">
            <a:avLst/>
          </a:prstGeom>
          <a:noFill/>
          <a:ln w="9525">
            <a:noFill/>
            <a:miter lim="800000"/>
            <a:headEnd/>
            <a:tailEnd/>
          </a:ln>
        </p:spPr>
        <p:txBody>
          <a:bodyPr wrap="none" lIns="0" tIns="0" rIns="0" bIns="0">
            <a:spAutoFit/>
          </a:bodyPr>
          <a:lstStyle/>
          <a:p>
            <a:pPr>
              <a:defRPr/>
            </a:pPr>
            <a:r>
              <a:rPr lang="en-US" sz="800">
                <a:solidFill>
                  <a:srgbClr val="000000"/>
                </a:solidFill>
                <a:latin typeface="Arial"/>
              </a:rPr>
              <a:t>At-risk group</a:t>
            </a:r>
            <a:endParaRPr lang="en-US" sz="2400" b="0"/>
          </a:p>
        </p:txBody>
      </p:sp>
      <p:sp>
        <p:nvSpPr>
          <p:cNvPr id="123052" name="Rectangle 172"/>
          <p:cNvSpPr>
            <a:spLocks noChangeArrowheads="1"/>
          </p:cNvSpPr>
          <p:nvPr/>
        </p:nvSpPr>
        <p:spPr bwMode="auto">
          <a:xfrm>
            <a:off x="2967038" y="3001963"/>
            <a:ext cx="60325"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0</a:t>
            </a:r>
            <a:endParaRPr lang="en-US" sz="900" b="0"/>
          </a:p>
        </p:txBody>
      </p:sp>
      <p:sp>
        <p:nvSpPr>
          <p:cNvPr id="123053" name="Rectangle 173"/>
          <p:cNvSpPr>
            <a:spLocks noChangeArrowheads="1"/>
          </p:cNvSpPr>
          <p:nvPr/>
        </p:nvSpPr>
        <p:spPr bwMode="auto">
          <a:xfrm>
            <a:off x="2914650" y="2566988"/>
            <a:ext cx="119063"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10</a:t>
            </a:r>
            <a:endParaRPr lang="en-US" sz="900" b="0"/>
          </a:p>
        </p:txBody>
      </p:sp>
      <p:sp>
        <p:nvSpPr>
          <p:cNvPr id="123054" name="Rectangle 174"/>
          <p:cNvSpPr>
            <a:spLocks noChangeArrowheads="1"/>
          </p:cNvSpPr>
          <p:nvPr/>
        </p:nvSpPr>
        <p:spPr bwMode="auto">
          <a:xfrm>
            <a:off x="2914650" y="2028825"/>
            <a:ext cx="119063"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20</a:t>
            </a:r>
            <a:endParaRPr lang="en-US" sz="900" b="0"/>
          </a:p>
        </p:txBody>
      </p:sp>
      <p:sp>
        <p:nvSpPr>
          <p:cNvPr id="123055" name="Rectangle 175"/>
          <p:cNvSpPr>
            <a:spLocks noChangeArrowheads="1"/>
          </p:cNvSpPr>
          <p:nvPr/>
        </p:nvSpPr>
        <p:spPr bwMode="auto">
          <a:xfrm>
            <a:off x="2914650" y="1500188"/>
            <a:ext cx="119063"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30</a:t>
            </a:r>
            <a:endParaRPr lang="en-US" sz="900" b="0"/>
          </a:p>
        </p:txBody>
      </p:sp>
      <p:sp>
        <p:nvSpPr>
          <p:cNvPr id="123056" name="Rectangle 176"/>
          <p:cNvSpPr>
            <a:spLocks noChangeArrowheads="1"/>
          </p:cNvSpPr>
          <p:nvPr/>
        </p:nvSpPr>
        <p:spPr bwMode="auto">
          <a:xfrm>
            <a:off x="2914650" y="990600"/>
            <a:ext cx="119063"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40</a:t>
            </a:r>
            <a:endParaRPr lang="en-US" sz="900" b="0"/>
          </a:p>
        </p:txBody>
      </p:sp>
      <p:sp>
        <p:nvSpPr>
          <p:cNvPr id="123057" name="Rectangle 177"/>
          <p:cNvSpPr>
            <a:spLocks noChangeArrowheads="1"/>
          </p:cNvSpPr>
          <p:nvPr/>
        </p:nvSpPr>
        <p:spPr bwMode="auto">
          <a:xfrm>
            <a:off x="2914650" y="465138"/>
            <a:ext cx="119063" cy="136525"/>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Arial"/>
              </a:rPr>
              <a:t>50</a:t>
            </a:r>
            <a:endParaRPr lang="en-US" sz="900" b="0"/>
          </a:p>
        </p:txBody>
      </p:sp>
      <p:sp>
        <p:nvSpPr>
          <p:cNvPr id="123058" name="Rectangle 178"/>
          <p:cNvSpPr>
            <a:spLocks noChangeArrowheads="1"/>
          </p:cNvSpPr>
          <p:nvPr/>
        </p:nvSpPr>
        <p:spPr bwMode="auto">
          <a:xfrm>
            <a:off x="3471863" y="5913438"/>
            <a:ext cx="1776412" cy="365125"/>
          </a:xfrm>
          <a:prstGeom prst="rect">
            <a:avLst/>
          </a:prstGeom>
          <a:noFill/>
          <a:ln w="9525">
            <a:noFill/>
            <a:miter lim="800000"/>
            <a:headEnd/>
            <a:tailEnd/>
          </a:ln>
        </p:spPr>
        <p:txBody>
          <a:bodyPr lIns="0" tIns="0" rIns="0" bIns="0">
            <a:spAutoFit/>
          </a:bodyPr>
          <a:lstStyle/>
          <a:p>
            <a:pPr>
              <a:defRPr/>
            </a:pPr>
            <a:r>
              <a:rPr lang="en-US" sz="2400">
                <a:solidFill>
                  <a:srgbClr val="000000"/>
                </a:solidFill>
                <a:latin typeface="Arial"/>
              </a:rPr>
              <a:t>Vocalization</a:t>
            </a:r>
            <a:endParaRPr lang="en-US" sz="2400" b="0"/>
          </a:p>
        </p:txBody>
      </p:sp>
      <p:grpSp>
        <p:nvGrpSpPr>
          <p:cNvPr id="2" name="Group 179"/>
          <p:cNvGrpSpPr/>
          <p:nvPr/>
        </p:nvGrpSpPr>
        <p:grpSpPr bwMode="auto">
          <a:xfrm>
            <a:off x="2744788" y="1009650"/>
            <a:ext cx="98425" cy="1458913"/>
            <a:chOff x="933" y="634"/>
            <a:chExt cx="68" cy="919"/>
          </a:xfrm>
        </p:grpSpPr>
        <p:sp>
          <p:nvSpPr>
            <p:cNvPr id="123060" name="Rectangle 180"/>
            <p:cNvSpPr>
              <a:spLocks noChangeArrowheads="1"/>
            </p:cNvSpPr>
            <p:nvPr/>
          </p:nvSpPr>
          <p:spPr bwMode="auto">
            <a:xfrm>
              <a:off x="933" y="634"/>
              <a:ext cx="54"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L</a:t>
              </a:r>
              <a:endParaRPr lang="en-US" sz="2400" b="0"/>
            </a:p>
          </p:txBody>
        </p:sp>
        <p:sp>
          <p:nvSpPr>
            <p:cNvPr id="123061" name="Rectangle 181"/>
            <p:cNvSpPr>
              <a:spLocks noChangeArrowheads="1"/>
            </p:cNvSpPr>
            <p:nvPr/>
          </p:nvSpPr>
          <p:spPr bwMode="auto">
            <a:xfrm>
              <a:off x="933" y="735"/>
              <a:ext cx="24"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i</a:t>
              </a:r>
              <a:endParaRPr lang="en-US" sz="2400" b="0"/>
            </a:p>
          </p:txBody>
        </p:sp>
        <p:sp>
          <p:nvSpPr>
            <p:cNvPr id="123062" name="Rectangle 182"/>
            <p:cNvSpPr>
              <a:spLocks noChangeArrowheads="1"/>
            </p:cNvSpPr>
            <p:nvPr/>
          </p:nvSpPr>
          <p:spPr bwMode="auto">
            <a:xfrm>
              <a:off x="933" y="835"/>
              <a:ext cx="29"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f</a:t>
              </a:r>
              <a:endParaRPr lang="en-US" sz="2400" b="0"/>
            </a:p>
          </p:txBody>
        </p:sp>
        <p:sp>
          <p:nvSpPr>
            <p:cNvPr id="123063" name="Rectangle 183"/>
            <p:cNvSpPr>
              <a:spLocks noChangeArrowheads="1"/>
            </p:cNvSpPr>
            <p:nvPr/>
          </p:nvSpPr>
          <p:spPr bwMode="auto">
            <a:xfrm>
              <a:off x="933" y="937"/>
              <a:ext cx="49"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e</a:t>
              </a:r>
              <a:endParaRPr lang="en-US" sz="2400" b="0"/>
            </a:p>
          </p:txBody>
        </p:sp>
        <p:sp>
          <p:nvSpPr>
            <p:cNvPr id="123064" name="Rectangle 184"/>
            <p:cNvSpPr>
              <a:spLocks noChangeArrowheads="1"/>
            </p:cNvSpPr>
            <p:nvPr/>
          </p:nvSpPr>
          <p:spPr bwMode="auto">
            <a:xfrm>
              <a:off x="933" y="1039"/>
              <a:ext cx="68"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w</a:t>
              </a:r>
              <a:endParaRPr lang="en-US" sz="2400" b="0"/>
            </a:p>
          </p:txBody>
        </p:sp>
        <p:sp>
          <p:nvSpPr>
            <p:cNvPr id="123065" name="Rectangle 185"/>
            <p:cNvSpPr>
              <a:spLocks noChangeArrowheads="1"/>
            </p:cNvSpPr>
            <p:nvPr/>
          </p:nvSpPr>
          <p:spPr bwMode="auto">
            <a:xfrm>
              <a:off x="933" y="1140"/>
              <a:ext cx="49"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e</a:t>
              </a:r>
              <a:endParaRPr lang="en-US" sz="2400" b="0"/>
            </a:p>
          </p:txBody>
        </p:sp>
        <p:sp>
          <p:nvSpPr>
            <p:cNvPr id="123066" name="Rectangle 186"/>
            <p:cNvSpPr>
              <a:spLocks noChangeArrowheads="1"/>
            </p:cNvSpPr>
            <p:nvPr/>
          </p:nvSpPr>
          <p:spPr bwMode="auto">
            <a:xfrm>
              <a:off x="933" y="1241"/>
              <a:ext cx="49"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e</a:t>
              </a:r>
              <a:endParaRPr lang="en-US" sz="2400" b="0"/>
            </a:p>
          </p:txBody>
        </p:sp>
        <p:sp>
          <p:nvSpPr>
            <p:cNvPr id="123067" name="Rectangle 187"/>
            <p:cNvSpPr>
              <a:spLocks noChangeArrowheads="1"/>
            </p:cNvSpPr>
            <p:nvPr/>
          </p:nvSpPr>
          <p:spPr bwMode="auto">
            <a:xfrm>
              <a:off x="933" y="1342"/>
              <a:ext cx="49"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k</a:t>
              </a:r>
              <a:endParaRPr lang="en-US" sz="2400" b="0"/>
            </a:p>
          </p:txBody>
        </p:sp>
        <p:sp>
          <p:nvSpPr>
            <p:cNvPr id="123068" name="Rectangle 188"/>
            <p:cNvSpPr>
              <a:spLocks noChangeArrowheads="1"/>
            </p:cNvSpPr>
            <p:nvPr/>
          </p:nvSpPr>
          <p:spPr bwMode="auto">
            <a:xfrm>
              <a:off x="933" y="1447"/>
              <a:ext cx="49" cy="106"/>
            </a:xfrm>
            <a:prstGeom prst="rect">
              <a:avLst/>
            </a:prstGeom>
            <a:noFill/>
            <a:ln w="9525">
              <a:noFill/>
              <a:miter lim="800000"/>
              <a:headEnd/>
              <a:tailEnd/>
            </a:ln>
          </p:spPr>
          <p:txBody>
            <a:bodyPr wrap="none" lIns="0" tIns="0" rIns="0" bIns="0">
              <a:spAutoFit/>
            </a:bodyPr>
            <a:lstStyle/>
            <a:p>
              <a:pPr>
                <a:defRPr/>
              </a:pPr>
              <a:r>
                <a:rPr lang="en-US" sz="1100">
                  <a:solidFill>
                    <a:srgbClr val="000000"/>
                  </a:solidFill>
                  <a:latin typeface="Arial"/>
                </a:rPr>
                <a:t>s</a:t>
              </a:r>
              <a:endParaRPr lang="en-US" sz="2400" b="0"/>
            </a:p>
          </p:txBody>
        </p:sp>
      </p:grpSp>
      <p:sp>
        <p:nvSpPr>
          <p:cNvPr id="123069" name="Text Box 189"/>
          <p:cNvSpPr txBox="1">
            <a:spLocks noChangeArrowheads="1"/>
          </p:cNvSpPr>
          <p:nvPr/>
        </p:nvSpPr>
        <p:spPr bwMode="auto">
          <a:xfrm>
            <a:off x="274320" y="1643050"/>
            <a:ext cx="1797368" cy="707886"/>
          </a:xfrm>
          <a:prstGeom prst="rect">
            <a:avLst/>
          </a:prstGeom>
          <a:noFill/>
          <a:ln w="9525">
            <a:noFill/>
            <a:miter lim="800000"/>
            <a:headEnd/>
            <a:tailEnd/>
          </a:ln>
          <a:effectLst/>
        </p:spPr>
        <p:txBody>
          <a:bodyPr wrap="square">
            <a:spAutoFit/>
          </a:bodyPr>
          <a:lstStyle/>
          <a:p>
            <a:pPr>
              <a:defRPr/>
            </a:pPr>
            <a:endParaRPr lang="fi-FI" sz="2000"/>
          </a:p>
          <a:p>
            <a:pPr>
              <a:defRPr/>
            </a:pPr>
            <a:r>
              <a:rPr lang="fi-FI" sz="2000"/>
              <a:t>Weeks</a:t>
            </a:r>
            <a:r>
              <a:rPr lang="fi-FI" sz="2000"/>
              <a:t> of life</a:t>
            </a:r>
            <a:endParaRPr lang="en-GB" sz="2000"/>
          </a:p>
        </p:txBody>
      </p:sp>
      <p:sp>
        <p:nvSpPr>
          <p:cNvPr id="123071" name="Text Box 191"/>
          <p:cNvSpPr txBox="1">
            <a:spLocks noChangeArrowheads="1"/>
          </p:cNvSpPr>
          <p:nvPr/>
        </p:nvSpPr>
        <p:spPr bwMode="auto">
          <a:xfrm>
            <a:off x="5827713" y="167960"/>
            <a:ext cx="3191450" cy="3046988"/>
          </a:xfrm>
          <a:prstGeom prst="rect">
            <a:avLst/>
          </a:prstGeom>
          <a:noFill/>
          <a:ln w="9525">
            <a:noFill/>
            <a:miter lim="800000"/>
            <a:headEnd/>
            <a:tailEnd/>
          </a:ln>
          <a:effectLst/>
        </p:spPr>
        <p:txBody>
          <a:bodyPr wrap="square">
            <a:spAutoFit/>
          </a:bodyPr>
          <a:lstStyle/>
          <a:p>
            <a:pPr>
              <a:defRPr/>
            </a:pPr>
            <a:r>
              <a:rPr lang="fi-FI" sz="2400"/>
              <a:t>Milestones</a:t>
            </a:r>
            <a:r>
              <a:rPr lang="fi-FI" sz="2400"/>
              <a:t> of the </a:t>
            </a:r>
            <a:r>
              <a:rPr lang="fi-FI" sz="2400"/>
              <a:t>early</a:t>
            </a:r>
            <a:r>
              <a:rPr lang="fi-FI" sz="2400"/>
              <a:t> </a:t>
            </a:r>
            <a:r>
              <a:rPr lang="fi-FI" sz="2400"/>
              <a:t>development</a:t>
            </a:r>
            <a:r>
              <a:rPr lang="fi-FI" sz="2400"/>
              <a:t> of </a:t>
            </a:r>
            <a:r>
              <a:rPr lang="fi-FI" sz="2400"/>
              <a:t>skills</a:t>
            </a:r>
            <a:r>
              <a:rPr lang="fi-FI" sz="2400"/>
              <a:t> </a:t>
            </a:r>
            <a:r>
              <a:rPr lang="fi-FI" sz="2400"/>
              <a:t>preparing</a:t>
            </a:r>
            <a:r>
              <a:rPr lang="fi-FI" sz="2400"/>
              <a:t> child </a:t>
            </a:r>
            <a:r>
              <a:rPr lang="fi-FI" sz="2400"/>
              <a:t>towards</a:t>
            </a:r>
            <a:r>
              <a:rPr lang="fi-FI" sz="2400"/>
              <a:t> the </a:t>
            </a:r>
            <a:r>
              <a:rPr lang="fi-FI" sz="2400"/>
              <a:t>basic</a:t>
            </a:r>
            <a:r>
              <a:rPr lang="fi-FI" sz="2400"/>
              <a:t> </a:t>
            </a:r>
            <a:r>
              <a:rPr lang="fi-FI" sz="2400"/>
              <a:t>speaking</a:t>
            </a:r>
            <a:r>
              <a:rPr lang="fi-FI" sz="2400"/>
              <a:t> </a:t>
            </a:r>
            <a:r>
              <a:rPr lang="fi-FI" sz="2400"/>
              <a:t>skill</a:t>
            </a:r>
            <a:r>
              <a:rPr lang="fi-FI" sz="2400"/>
              <a:t> </a:t>
            </a:r>
            <a:r>
              <a:rPr lang="fi-FI" sz="2400"/>
              <a:t>during</a:t>
            </a:r>
            <a:r>
              <a:rPr lang="fi-FI" sz="2400"/>
              <a:t> </a:t>
            </a:r>
            <a:r>
              <a:rPr lang="fi-FI" sz="2400"/>
              <a:t>first</a:t>
            </a:r>
            <a:r>
              <a:rPr lang="fi-FI" sz="2400"/>
              <a:t> 50 </a:t>
            </a:r>
            <a:r>
              <a:rPr lang="fi-FI" sz="2400"/>
              <a:t>weeks</a:t>
            </a:r>
            <a:r>
              <a:rPr lang="fi-FI" sz="2400"/>
              <a:t> of</a:t>
            </a:r>
            <a:endParaRPr/>
          </a:p>
          <a:p>
            <a:pPr>
              <a:defRPr/>
            </a:pPr>
            <a:r>
              <a:rPr lang="fi-FI" sz="2400"/>
              <a:t>life in </a:t>
            </a:r>
            <a:r>
              <a:rPr lang="fi-FI" sz="2400"/>
              <a:t>the</a:t>
            </a:r>
            <a:r>
              <a:rPr lang="fi-FI" sz="2400"/>
              <a:t> at </a:t>
            </a:r>
            <a:r>
              <a:rPr lang="fi-FI" sz="2400"/>
              <a:t>risk</a:t>
            </a:r>
            <a:r>
              <a:rPr lang="fi-FI" sz="2400"/>
              <a:t> and </a:t>
            </a:r>
            <a:endParaRPr/>
          </a:p>
          <a:p>
            <a:pPr>
              <a:defRPr/>
            </a:pPr>
            <a:r>
              <a:rPr lang="fi-FI" sz="2400"/>
              <a:t>control</a:t>
            </a:r>
            <a:r>
              <a:rPr lang="fi-FI" sz="2400"/>
              <a:t> </a:t>
            </a:r>
            <a:r>
              <a:rPr lang="fi-FI" sz="2400"/>
              <a:t>groups</a:t>
            </a:r>
            <a:r>
              <a:rPr lang="fi-FI" sz="2400"/>
              <a:t>.</a:t>
            </a:r>
            <a:endParaRPr lang="en-GB" sz="24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3906" name="Rectangle 2"/>
          <p:cNvSpPr>
            <a:spLocks noChangeArrowheads="1"/>
          </p:cNvSpPr>
          <p:nvPr/>
        </p:nvSpPr>
        <p:spPr bwMode="auto">
          <a:xfrm>
            <a:off x="1779588" y="2974975"/>
            <a:ext cx="9525" cy="15875"/>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07" name="Freeform 3"/>
          <p:cNvSpPr/>
          <p:nvPr/>
        </p:nvSpPr>
        <p:spPr bwMode="auto">
          <a:xfrm>
            <a:off x="1808163" y="2970213"/>
            <a:ext cx="6350" cy="15875"/>
          </a:xfrm>
          <a:custGeom>
            <a:avLst/>
            <a:gdLst/>
            <a:ahLst/>
            <a:cxnLst>
              <a:cxn ang="0">
                <a:pos x="0" y="2"/>
              </a:cxn>
              <a:cxn ang="0">
                <a:pos x="4" y="19"/>
              </a:cxn>
              <a:cxn ang="0">
                <a:pos x="12" y="17"/>
              </a:cxn>
              <a:cxn ang="0">
                <a:pos x="8" y="0"/>
              </a:cxn>
              <a:cxn ang="0">
                <a:pos x="0" y="2"/>
              </a:cxn>
            </a:cxnLst>
            <a:rect l="0" t="0" r="r" b="b"/>
            <a:pathLst>
              <a:path w="12" h="19" fill="norm" stroke="1" extrusionOk="0">
                <a:moveTo>
                  <a:pt x="0" y="2"/>
                </a:moveTo>
                <a:lnTo>
                  <a:pt x="4" y="19"/>
                </a:lnTo>
                <a:lnTo>
                  <a:pt x="12" y="17"/>
                </a:lnTo>
                <a:lnTo>
                  <a:pt x="8"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08" name="Freeform 4"/>
          <p:cNvSpPr/>
          <p:nvPr/>
        </p:nvSpPr>
        <p:spPr bwMode="auto">
          <a:xfrm>
            <a:off x="1833563" y="2967038"/>
            <a:ext cx="9525" cy="14287"/>
          </a:xfrm>
          <a:custGeom>
            <a:avLst/>
            <a:gdLst/>
            <a:ahLst/>
            <a:cxnLst>
              <a:cxn ang="0">
                <a:pos x="0" y="2"/>
              </a:cxn>
              <a:cxn ang="0">
                <a:pos x="3" y="19"/>
              </a:cxn>
              <a:cxn ang="0">
                <a:pos x="13" y="17"/>
              </a:cxn>
              <a:cxn ang="0">
                <a:pos x="9" y="0"/>
              </a:cxn>
              <a:cxn ang="0">
                <a:pos x="0" y="2"/>
              </a:cxn>
            </a:cxnLst>
            <a:rect l="0" t="0" r="r" b="b"/>
            <a:pathLst>
              <a:path w="13" h="19" fill="norm" stroke="1" extrusionOk="0">
                <a:moveTo>
                  <a:pt x="0" y="2"/>
                </a:moveTo>
                <a:lnTo>
                  <a:pt x="3" y="19"/>
                </a:lnTo>
                <a:lnTo>
                  <a:pt x="13" y="17"/>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09" name="Rectangle 5"/>
          <p:cNvSpPr>
            <a:spLocks noChangeArrowheads="1"/>
          </p:cNvSpPr>
          <p:nvPr/>
        </p:nvSpPr>
        <p:spPr bwMode="auto">
          <a:xfrm>
            <a:off x="1860550" y="2960688"/>
            <a:ext cx="6350" cy="14287"/>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0" name="Freeform 6"/>
          <p:cNvSpPr/>
          <p:nvPr/>
        </p:nvSpPr>
        <p:spPr bwMode="auto">
          <a:xfrm>
            <a:off x="1887538" y="2957513"/>
            <a:ext cx="9525" cy="14287"/>
          </a:xfrm>
          <a:custGeom>
            <a:avLst/>
            <a:gdLst/>
            <a:ahLst/>
            <a:cxnLst>
              <a:cxn ang="0">
                <a:pos x="0" y="2"/>
              </a:cxn>
              <a:cxn ang="0">
                <a:pos x="4" y="19"/>
              </a:cxn>
              <a:cxn ang="0">
                <a:pos x="14" y="17"/>
              </a:cxn>
              <a:cxn ang="0">
                <a:pos x="10" y="0"/>
              </a:cxn>
              <a:cxn ang="0">
                <a:pos x="0" y="2"/>
              </a:cxn>
            </a:cxnLst>
            <a:rect l="0" t="0" r="r" b="b"/>
            <a:pathLst>
              <a:path w="14" h="19" fill="norm" stroke="1" extrusionOk="0">
                <a:moveTo>
                  <a:pt x="0" y="2"/>
                </a:moveTo>
                <a:lnTo>
                  <a:pt x="4" y="19"/>
                </a:lnTo>
                <a:lnTo>
                  <a:pt x="14" y="17"/>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1" name="Freeform 7"/>
          <p:cNvSpPr/>
          <p:nvPr/>
        </p:nvSpPr>
        <p:spPr bwMode="auto">
          <a:xfrm>
            <a:off x="1916113" y="2951163"/>
            <a:ext cx="9525" cy="15875"/>
          </a:xfrm>
          <a:custGeom>
            <a:avLst/>
            <a:gdLst/>
            <a:ahLst/>
            <a:cxnLst>
              <a:cxn ang="0">
                <a:pos x="0" y="2"/>
              </a:cxn>
              <a:cxn ang="0">
                <a:pos x="4" y="19"/>
              </a:cxn>
              <a:cxn ang="0">
                <a:pos x="13" y="17"/>
              </a:cxn>
              <a:cxn ang="0">
                <a:pos x="9" y="0"/>
              </a:cxn>
              <a:cxn ang="0">
                <a:pos x="0" y="2"/>
              </a:cxn>
            </a:cxnLst>
            <a:rect l="0" t="0" r="r" b="b"/>
            <a:pathLst>
              <a:path w="13" h="19" fill="norm" stroke="1" extrusionOk="0">
                <a:moveTo>
                  <a:pt x="0" y="2"/>
                </a:moveTo>
                <a:lnTo>
                  <a:pt x="4" y="19"/>
                </a:lnTo>
                <a:lnTo>
                  <a:pt x="13" y="17"/>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2" name="Freeform 8"/>
          <p:cNvSpPr/>
          <p:nvPr/>
        </p:nvSpPr>
        <p:spPr bwMode="auto">
          <a:xfrm>
            <a:off x="1941513" y="2946400"/>
            <a:ext cx="12700" cy="15875"/>
          </a:xfrm>
          <a:custGeom>
            <a:avLst/>
            <a:gdLst/>
            <a:ahLst/>
            <a:cxnLst>
              <a:cxn ang="0">
                <a:pos x="0" y="2"/>
              </a:cxn>
              <a:cxn ang="0">
                <a:pos x="4" y="19"/>
              </a:cxn>
              <a:cxn ang="0">
                <a:pos x="14" y="18"/>
              </a:cxn>
              <a:cxn ang="0">
                <a:pos x="10" y="0"/>
              </a:cxn>
              <a:cxn ang="0">
                <a:pos x="0" y="2"/>
              </a:cxn>
            </a:cxnLst>
            <a:rect l="0" t="0" r="r" b="b"/>
            <a:pathLst>
              <a:path w="14" h="19" fill="norm" stroke="1" extrusionOk="0">
                <a:moveTo>
                  <a:pt x="0" y="2"/>
                </a:moveTo>
                <a:lnTo>
                  <a:pt x="4" y="19"/>
                </a:lnTo>
                <a:lnTo>
                  <a:pt x="14" y="18"/>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3" name="Freeform 9"/>
          <p:cNvSpPr/>
          <p:nvPr/>
        </p:nvSpPr>
        <p:spPr bwMode="auto">
          <a:xfrm>
            <a:off x="1968500" y="2941638"/>
            <a:ext cx="11113" cy="15875"/>
          </a:xfrm>
          <a:custGeom>
            <a:avLst/>
            <a:gdLst/>
            <a:ahLst/>
            <a:cxnLst>
              <a:cxn ang="0">
                <a:pos x="0" y="2"/>
              </a:cxn>
              <a:cxn ang="0">
                <a:pos x="4" y="20"/>
              </a:cxn>
              <a:cxn ang="0">
                <a:pos x="13" y="18"/>
              </a:cxn>
              <a:cxn ang="0">
                <a:pos x="9" y="0"/>
              </a:cxn>
              <a:cxn ang="0">
                <a:pos x="0" y="2"/>
              </a:cxn>
            </a:cxnLst>
            <a:rect l="0" t="0" r="r" b="b"/>
            <a:pathLst>
              <a:path w="13" h="20" fill="norm" stroke="1" extrusionOk="0">
                <a:moveTo>
                  <a:pt x="0" y="2"/>
                </a:moveTo>
                <a:lnTo>
                  <a:pt x="4" y="20"/>
                </a:lnTo>
                <a:lnTo>
                  <a:pt x="13" y="18"/>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4" name="Freeform 10"/>
          <p:cNvSpPr/>
          <p:nvPr/>
        </p:nvSpPr>
        <p:spPr bwMode="auto">
          <a:xfrm>
            <a:off x="1998663" y="2936875"/>
            <a:ext cx="7937" cy="15875"/>
          </a:xfrm>
          <a:custGeom>
            <a:avLst/>
            <a:gdLst/>
            <a:ahLst/>
            <a:cxnLst>
              <a:cxn ang="0">
                <a:pos x="0" y="2"/>
              </a:cxn>
              <a:cxn ang="0">
                <a:pos x="4" y="19"/>
              </a:cxn>
              <a:cxn ang="0">
                <a:pos x="14" y="17"/>
              </a:cxn>
              <a:cxn ang="0">
                <a:pos x="10" y="0"/>
              </a:cxn>
              <a:cxn ang="0">
                <a:pos x="0" y="2"/>
              </a:cxn>
            </a:cxnLst>
            <a:rect l="0" t="0" r="r" b="b"/>
            <a:pathLst>
              <a:path w="14" h="19" fill="norm" stroke="1" extrusionOk="0">
                <a:moveTo>
                  <a:pt x="0" y="2"/>
                </a:moveTo>
                <a:lnTo>
                  <a:pt x="4" y="19"/>
                </a:lnTo>
                <a:lnTo>
                  <a:pt x="14" y="17"/>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5" name="Rectangle 11"/>
          <p:cNvSpPr>
            <a:spLocks noChangeArrowheads="1"/>
          </p:cNvSpPr>
          <p:nvPr/>
        </p:nvSpPr>
        <p:spPr bwMode="auto">
          <a:xfrm>
            <a:off x="1998663" y="2941638"/>
            <a:ext cx="14287" cy="1587"/>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6" name="Freeform 12"/>
          <p:cNvSpPr/>
          <p:nvPr/>
        </p:nvSpPr>
        <p:spPr bwMode="auto">
          <a:xfrm>
            <a:off x="2011363" y="2911475"/>
            <a:ext cx="15875" cy="12700"/>
          </a:xfrm>
          <a:custGeom>
            <a:avLst/>
            <a:gdLst/>
            <a:ahLst/>
            <a:cxnLst>
              <a:cxn ang="0">
                <a:pos x="0" y="10"/>
              </a:cxn>
              <a:cxn ang="0">
                <a:pos x="18" y="15"/>
              </a:cxn>
              <a:cxn ang="0">
                <a:pos x="21" y="6"/>
              </a:cxn>
              <a:cxn ang="0">
                <a:pos x="4" y="0"/>
              </a:cxn>
              <a:cxn ang="0">
                <a:pos x="0" y="10"/>
              </a:cxn>
            </a:cxnLst>
            <a:rect l="0" t="0" r="r" b="b"/>
            <a:pathLst>
              <a:path w="21" h="15" fill="norm" stroke="1" extrusionOk="0">
                <a:moveTo>
                  <a:pt x="0" y="10"/>
                </a:moveTo>
                <a:lnTo>
                  <a:pt x="18" y="15"/>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7" name="Freeform 13"/>
          <p:cNvSpPr/>
          <p:nvPr/>
        </p:nvSpPr>
        <p:spPr bwMode="auto">
          <a:xfrm>
            <a:off x="2027238" y="2879725"/>
            <a:ext cx="12700" cy="14288"/>
          </a:xfrm>
          <a:custGeom>
            <a:avLst/>
            <a:gdLst/>
            <a:ahLst/>
            <a:cxnLst>
              <a:cxn ang="0">
                <a:pos x="0" y="7"/>
              </a:cxn>
              <a:cxn ang="0">
                <a:pos x="14" y="19"/>
              </a:cxn>
              <a:cxn ang="0">
                <a:pos x="20" y="11"/>
              </a:cxn>
              <a:cxn ang="0">
                <a:pos x="6" y="0"/>
              </a:cxn>
              <a:cxn ang="0">
                <a:pos x="0" y="7"/>
              </a:cxn>
            </a:cxnLst>
            <a:rect l="0" t="0" r="r" b="b"/>
            <a:pathLst>
              <a:path w="20" h="19" fill="norm" stroke="1" extrusionOk="0">
                <a:moveTo>
                  <a:pt x="0" y="7"/>
                </a:moveTo>
                <a:lnTo>
                  <a:pt x="14" y="19"/>
                </a:lnTo>
                <a:lnTo>
                  <a:pt x="20" y="11"/>
                </a:lnTo>
                <a:lnTo>
                  <a:pt x="6" y="0"/>
                </a:lnTo>
                <a:lnTo>
                  <a:pt x="0" y="7"/>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8" name="Freeform 14"/>
          <p:cNvSpPr/>
          <p:nvPr/>
        </p:nvSpPr>
        <p:spPr bwMode="auto">
          <a:xfrm>
            <a:off x="2039938" y="2851150"/>
            <a:ext cx="15875" cy="14288"/>
          </a:xfrm>
          <a:custGeom>
            <a:avLst/>
            <a:gdLst/>
            <a:ahLst/>
            <a:cxnLst>
              <a:cxn ang="0">
                <a:pos x="0" y="10"/>
              </a:cxn>
              <a:cxn ang="0">
                <a:pos x="15" y="19"/>
              </a:cxn>
              <a:cxn ang="0">
                <a:pos x="21" y="10"/>
              </a:cxn>
              <a:cxn ang="0">
                <a:pos x="5" y="0"/>
              </a:cxn>
              <a:cxn ang="0">
                <a:pos x="0" y="10"/>
              </a:cxn>
            </a:cxnLst>
            <a:rect l="0" t="0" r="r" b="b"/>
            <a:pathLst>
              <a:path w="21" h="19" fill="norm" stroke="1" extrusionOk="0">
                <a:moveTo>
                  <a:pt x="0" y="10"/>
                </a:moveTo>
                <a:lnTo>
                  <a:pt x="15" y="19"/>
                </a:lnTo>
                <a:lnTo>
                  <a:pt x="21" y="10"/>
                </a:lnTo>
                <a:lnTo>
                  <a:pt x="5"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19" name="Freeform 15"/>
          <p:cNvSpPr/>
          <p:nvPr/>
        </p:nvSpPr>
        <p:spPr bwMode="auto">
          <a:xfrm>
            <a:off x="2055813" y="2820988"/>
            <a:ext cx="15875" cy="12700"/>
          </a:xfrm>
          <a:custGeom>
            <a:avLst/>
            <a:gdLst/>
            <a:ahLst/>
            <a:cxnLst>
              <a:cxn ang="0">
                <a:pos x="0" y="9"/>
              </a:cxn>
              <a:cxn ang="0">
                <a:pos x="17" y="15"/>
              </a:cxn>
              <a:cxn ang="0">
                <a:pos x="21" y="6"/>
              </a:cxn>
              <a:cxn ang="0">
                <a:pos x="4" y="0"/>
              </a:cxn>
              <a:cxn ang="0">
                <a:pos x="0" y="9"/>
              </a:cxn>
            </a:cxnLst>
            <a:rect l="0" t="0" r="r" b="b"/>
            <a:pathLst>
              <a:path w="21" h="15" fill="norm" stroke="1" extrusionOk="0">
                <a:moveTo>
                  <a:pt x="0" y="9"/>
                </a:moveTo>
                <a:lnTo>
                  <a:pt x="17" y="15"/>
                </a:lnTo>
                <a:lnTo>
                  <a:pt x="21" y="6"/>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0" name="Freeform 16"/>
          <p:cNvSpPr/>
          <p:nvPr/>
        </p:nvSpPr>
        <p:spPr bwMode="auto">
          <a:xfrm>
            <a:off x="2070100" y="2790824"/>
            <a:ext cx="17463" cy="15875"/>
          </a:xfrm>
          <a:custGeom>
            <a:avLst/>
            <a:gdLst/>
            <a:ahLst/>
            <a:cxnLst>
              <a:cxn ang="0">
                <a:pos x="0" y="10"/>
              </a:cxn>
              <a:cxn ang="0">
                <a:pos x="15" y="20"/>
              </a:cxn>
              <a:cxn ang="0">
                <a:pos x="21" y="10"/>
              </a:cxn>
              <a:cxn ang="0">
                <a:pos x="6" y="0"/>
              </a:cxn>
              <a:cxn ang="0">
                <a:pos x="0" y="10"/>
              </a:cxn>
            </a:cxnLst>
            <a:rect l="0" t="0" r="r" b="b"/>
            <a:pathLst>
              <a:path w="21" h="20" fill="norm" stroke="1" extrusionOk="0">
                <a:moveTo>
                  <a:pt x="0" y="10"/>
                </a:moveTo>
                <a:lnTo>
                  <a:pt x="15" y="20"/>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1" name="Freeform 17"/>
          <p:cNvSpPr/>
          <p:nvPr/>
        </p:nvSpPr>
        <p:spPr bwMode="auto">
          <a:xfrm>
            <a:off x="2087563" y="2760663"/>
            <a:ext cx="14287" cy="15875"/>
          </a:xfrm>
          <a:custGeom>
            <a:avLst/>
            <a:gdLst/>
            <a:ahLst/>
            <a:cxnLst>
              <a:cxn ang="0">
                <a:pos x="0" y="8"/>
              </a:cxn>
              <a:cxn ang="0">
                <a:pos x="13" y="19"/>
              </a:cxn>
              <a:cxn ang="0">
                <a:pos x="19" y="11"/>
              </a:cxn>
              <a:cxn ang="0">
                <a:pos x="6" y="0"/>
              </a:cxn>
              <a:cxn ang="0">
                <a:pos x="0" y="8"/>
              </a:cxn>
            </a:cxnLst>
            <a:rect l="0" t="0" r="r" b="b"/>
            <a:pathLst>
              <a:path w="19" h="19" fill="norm" stroke="1" extrusionOk="0">
                <a:moveTo>
                  <a:pt x="0" y="8"/>
                </a:moveTo>
                <a:lnTo>
                  <a:pt x="13" y="19"/>
                </a:lnTo>
                <a:lnTo>
                  <a:pt x="19" y="11"/>
                </a:lnTo>
                <a:lnTo>
                  <a:pt x="6"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2" name="Freeform 18"/>
          <p:cNvSpPr/>
          <p:nvPr/>
        </p:nvSpPr>
        <p:spPr bwMode="auto">
          <a:xfrm>
            <a:off x="2101850" y="2733675"/>
            <a:ext cx="14288" cy="11113"/>
          </a:xfrm>
          <a:custGeom>
            <a:avLst/>
            <a:gdLst/>
            <a:ahLst/>
            <a:cxnLst>
              <a:cxn ang="0">
                <a:pos x="0" y="10"/>
              </a:cxn>
              <a:cxn ang="0">
                <a:pos x="17" y="16"/>
              </a:cxn>
              <a:cxn ang="0">
                <a:pos x="21" y="6"/>
              </a:cxn>
              <a:cxn ang="0">
                <a:pos x="4" y="0"/>
              </a:cxn>
              <a:cxn ang="0">
                <a:pos x="0" y="10"/>
              </a:cxn>
            </a:cxnLst>
            <a:rect l="0" t="0" r="r" b="b"/>
            <a:pathLst>
              <a:path w="21" h="16" fill="norm" stroke="1" extrusionOk="0">
                <a:moveTo>
                  <a:pt x="0" y="10"/>
                </a:moveTo>
                <a:lnTo>
                  <a:pt x="17" y="16"/>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3" name="Freeform 19"/>
          <p:cNvSpPr/>
          <p:nvPr/>
        </p:nvSpPr>
        <p:spPr bwMode="auto">
          <a:xfrm>
            <a:off x="2114550" y="2701925"/>
            <a:ext cx="17463" cy="15875"/>
          </a:xfrm>
          <a:custGeom>
            <a:avLst/>
            <a:gdLst/>
            <a:ahLst/>
            <a:cxnLst>
              <a:cxn ang="0">
                <a:pos x="0" y="10"/>
              </a:cxn>
              <a:cxn ang="0">
                <a:pos x="16" y="19"/>
              </a:cxn>
              <a:cxn ang="0">
                <a:pos x="21" y="10"/>
              </a:cxn>
              <a:cxn ang="0">
                <a:pos x="6" y="0"/>
              </a:cxn>
              <a:cxn ang="0">
                <a:pos x="0" y="10"/>
              </a:cxn>
            </a:cxnLst>
            <a:rect l="0" t="0" r="r" b="b"/>
            <a:pathLst>
              <a:path w="21" h="19" fill="norm" stroke="1" extrusionOk="0">
                <a:moveTo>
                  <a:pt x="0" y="10"/>
                </a:moveTo>
                <a:lnTo>
                  <a:pt x="16" y="19"/>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4" name="Freeform 20"/>
          <p:cNvSpPr/>
          <p:nvPr/>
        </p:nvSpPr>
        <p:spPr bwMode="auto">
          <a:xfrm>
            <a:off x="2132013" y="2673350"/>
            <a:ext cx="14287" cy="12700"/>
          </a:xfrm>
          <a:custGeom>
            <a:avLst/>
            <a:gdLst/>
            <a:ahLst/>
            <a:cxnLst>
              <a:cxn ang="0">
                <a:pos x="0" y="10"/>
              </a:cxn>
              <a:cxn ang="0">
                <a:pos x="18" y="16"/>
              </a:cxn>
              <a:cxn ang="0">
                <a:pos x="22" y="6"/>
              </a:cxn>
              <a:cxn ang="0">
                <a:pos x="4" y="0"/>
              </a:cxn>
              <a:cxn ang="0">
                <a:pos x="0" y="10"/>
              </a:cxn>
            </a:cxnLst>
            <a:rect l="0" t="0" r="r" b="b"/>
            <a:pathLst>
              <a:path w="22" h="16" fill="norm" stroke="1" extrusionOk="0">
                <a:moveTo>
                  <a:pt x="0" y="10"/>
                </a:moveTo>
                <a:lnTo>
                  <a:pt x="18" y="16"/>
                </a:lnTo>
                <a:lnTo>
                  <a:pt x="22"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5" name="Freeform 21"/>
          <p:cNvSpPr/>
          <p:nvPr/>
        </p:nvSpPr>
        <p:spPr bwMode="auto">
          <a:xfrm>
            <a:off x="2144713" y="2641600"/>
            <a:ext cx="15875" cy="15875"/>
          </a:xfrm>
          <a:custGeom>
            <a:avLst/>
            <a:gdLst/>
            <a:ahLst/>
            <a:cxnLst>
              <a:cxn ang="0">
                <a:pos x="0" y="10"/>
              </a:cxn>
              <a:cxn ang="0">
                <a:pos x="15" y="19"/>
              </a:cxn>
              <a:cxn ang="0">
                <a:pos x="21" y="10"/>
              </a:cxn>
              <a:cxn ang="0">
                <a:pos x="5" y="0"/>
              </a:cxn>
              <a:cxn ang="0">
                <a:pos x="0" y="10"/>
              </a:cxn>
            </a:cxnLst>
            <a:rect l="0" t="0" r="r" b="b"/>
            <a:pathLst>
              <a:path w="21" h="19" fill="norm" stroke="1" extrusionOk="0">
                <a:moveTo>
                  <a:pt x="0" y="10"/>
                </a:moveTo>
                <a:lnTo>
                  <a:pt x="15" y="19"/>
                </a:lnTo>
                <a:lnTo>
                  <a:pt x="21" y="10"/>
                </a:lnTo>
                <a:lnTo>
                  <a:pt x="5"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6" name="Freeform 22"/>
          <p:cNvSpPr/>
          <p:nvPr/>
        </p:nvSpPr>
        <p:spPr bwMode="auto">
          <a:xfrm>
            <a:off x="2160588" y="2613025"/>
            <a:ext cx="15875" cy="14288"/>
          </a:xfrm>
          <a:custGeom>
            <a:avLst/>
            <a:gdLst/>
            <a:ahLst/>
            <a:cxnLst>
              <a:cxn ang="0">
                <a:pos x="0" y="9"/>
              </a:cxn>
              <a:cxn ang="0">
                <a:pos x="15" y="19"/>
              </a:cxn>
              <a:cxn ang="0">
                <a:pos x="21" y="9"/>
              </a:cxn>
              <a:cxn ang="0">
                <a:pos x="6" y="0"/>
              </a:cxn>
              <a:cxn ang="0">
                <a:pos x="0" y="9"/>
              </a:cxn>
            </a:cxnLst>
            <a:rect l="0" t="0" r="r" b="b"/>
            <a:pathLst>
              <a:path w="21" h="19" fill="norm" stroke="1" extrusionOk="0">
                <a:moveTo>
                  <a:pt x="0" y="9"/>
                </a:moveTo>
                <a:lnTo>
                  <a:pt x="15" y="19"/>
                </a:lnTo>
                <a:lnTo>
                  <a:pt x="21"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7" name="Freeform 23"/>
          <p:cNvSpPr/>
          <p:nvPr/>
        </p:nvSpPr>
        <p:spPr bwMode="auto">
          <a:xfrm>
            <a:off x="2176463" y="2586038"/>
            <a:ext cx="14287" cy="11112"/>
          </a:xfrm>
          <a:custGeom>
            <a:avLst/>
            <a:gdLst/>
            <a:ahLst/>
            <a:cxnLst>
              <a:cxn ang="0">
                <a:pos x="0" y="10"/>
              </a:cxn>
              <a:cxn ang="0">
                <a:pos x="17" y="15"/>
              </a:cxn>
              <a:cxn ang="0">
                <a:pos x="21" y="6"/>
              </a:cxn>
              <a:cxn ang="0">
                <a:pos x="4" y="0"/>
              </a:cxn>
              <a:cxn ang="0">
                <a:pos x="0" y="10"/>
              </a:cxn>
            </a:cxnLst>
            <a:rect l="0" t="0" r="r" b="b"/>
            <a:pathLst>
              <a:path w="21" h="15" fill="norm" stroke="1" extrusionOk="0">
                <a:moveTo>
                  <a:pt x="0" y="10"/>
                </a:moveTo>
                <a:lnTo>
                  <a:pt x="17" y="15"/>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8" name="Freeform 24"/>
          <p:cNvSpPr/>
          <p:nvPr/>
        </p:nvSpPr>
        <p:spPr bwMode="auto">
          <a:xfrm>
            <a:off x="2190750" y="2552700"/>
            <a:ext cx="17463" cy="15875"/>
          </a:xfrm>
          <a:custGeom>
            <a:avLst/>
            <a:gdLst/>
            <a:ahLst/>
            <a:cxnLst>
              <a:cxn ang="0">
                <a:pos x="0" y="9"/>
              </a:cxn>
              <a:cxn ang="0">
                <a:pos x="15" y="19"/>
              </a:cxn>
              <a:cxn ang="0">
                <a:pos x="21" y="9"/>
              </a:cxn>
              <a:cxn ang="0">
                <a:pos x="6" y="0"/>
              </a:cxn>
              <a:cxn ang="0">
                <a:pos x="0" y="9"/>
              </a:cxn>
            </a:cxnLst>
            <a:rect l="0" t="0" r="r" b="b"/>
            <a:pathLst>
              <a:path w="21" h="19" fill="norm" stroke="1" extrusionOk="0">
                <a:moveTo>
                  <a:pt x="0" y="9"/>
                </a:moveTo>
                <a:lnTo>
                  <a:pt x="15" y="19"/>
                </a:lnTo>
                <a:lnTo>
                  <a:pt x="21"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29" name="Freeform 25"/>
          <p:cNvSpPr/>
          <p:nvPr/>
        </p:nvSpPr>
        <p:spPr bwMode="auto">
          <a:xfrm>
            <a:off x="2208213" y="2524125"/>
            <a:ext cx="12700" cy="12700"/>
          </a:xfrm>
          <a:custGeom>
            <a:avLst/>
            <a:gdLst/>
            <a:ahLst/>
            <a:cxnLst>
              <a:cxn ang="0">
                <a:pos x="0" y="10"/>
              </a:cxn>
              <a:cxn ang="0">
                <a:pos x="18" y="16"/>
              </a:cxn>
              <a:cxn ang="0">
                <a:pos x="21" y="6"/>
              </a:cxn>
              <a:cxn ang="0">
                <a:pos x="4" y="0"/>
              </a:cxn>
              <a:cxn ang="0">
                <a:pos x="0" y="10"/>
              </a:cxn>
            </a:cxnLst>
            <a:rect l="0" t="0" r="r" b="b"/>
            <a:pathLst>
              <a:path w="21" h="16" fill="norm" stroke="1" extrusionOk="0">
                <a:moveTo>
                  <a:pt x="0" y="10"/>
                </a:moveTo>
                <a:lnTo>
                  <a:pt x="18" y="16"/>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0" name="Freeform 26"/>
          <p:cNvSpPr/>
          <p:nvPr/>
        </p:nvSpPr>
        <p:spPr bwMode="auto">
          <a:xfrm>
            <a:off x="2220913" y="2495550"/>
            <a:ext cx="15875" cy="12700"/>
          </a:xfrm>
          <a:custGeom>
            <a:avLst/>
            <a:gdLst/>
            <a:ahLst/>
            <a:cxnLst>
              <a:cxn ang="0">
                <a:pos x="0" y="9"/>
              </a:cxn>
              <a:cxn ang="0">
                <a:pos x="18" y="15"/>
              </a:cxn>
              <a:cxn ang="0">
                <a:pos x="21" y="6"/>
              </a:cxn>
              <a:cxn ang="0">
                <a:pos x="4" y="0"/>
              </a:cxn>
              <a:cxn ang="0">
                <a:pos x="0" y="9"/>
              </a:cxn>
            </a:cxnLst>
            <a:rect l="0" t="0" r="r" b="b"/>
            <a:pathLst>
              <a:path w="21" h="15" fill="norm" stroke="1" extrusionOk="0">
                <a:moveTo>
                  <a:pt x="0" y="9"/>
                </a:moveTo>
                <a:lnTo>
                  <a:pt x="18" y="15"/>
                </a:lnTo>
                <a:lnTo>
                  <a:pt x="21" y="6"/>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1" name="Freeform 27"/>
          <p:cNvSpPr/>
          <p:nvPr/>
        </p:nvSpPr>
        <p:spPr bwMode="auto">
          <a:xfrm>
            <a:off x="2241550" y="2466975"/>
            <a:ext cx="12700" cy="15875"/>
          </a:xfrm>
          <a:custGeom>
            <a:avLst/>
            <a:gdLst/>
            <a:ahLst/>
            <a:cxnLst>
              <a:cxn ang="0">
                <a:pos x="0" y="6"/>
              </a:cxn>
              <a:cxn ang="0">
                <a:pos x="10" y="21"/>
              </a:cxn>
              <a:cxn ang="0">
                <a:pos x="19" y="16"/>
              </a:cxn>
              <a:cxn ang="0">
                <a:pos x="10" y="0"/>
              </a:cxn>
              <a:cxn ang="0">
                <a:pos x="0" y="6"/>
              </a:cxn>
            </a:cxnLst>
            <a:rect l="0" t="0" r="r" b="b"/>
            <a:pathLst>
              <a:path w="19" h="21" fill="norm" stroke="1" extrusionOk="0">
                <a:moveTo>
                  <a:pt x="0" y="6"/>
                </a:moveTo>
                <a:lnTo>
                  <a:pt x="10" y="21"/>
                </a:lnTo>
                <a:lnTo>
                  <a:pt x="19" y="16"/>
                </a:lnTo>
                <a:lnTo>
                  <a:pt x="10"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2" name="Freeform 28"/>
          <p:cNvSpPr/>
          <p:nvPr/>
        </p:nvSpPr>
        <p:spPr bwMode="auto">
          <a:xfrm>
            <a:off x="2266950" y="2446338"/>
            <a:ext cx="14288" cy="17462"/>
          </a:xfrm>
          <a:custGeom>
            <a:avLst/>
            <a:gdLst/>
            <a:ahLst/>
            <a:cxnLst>
              <a:cxn ang="0">
                <a:pos x="0" y="6"/>
              </a:cxn>
              <a:cxn ang="0">
                <a:pos x="11" y="21"/>
              </a:cxn>
              <a:cxn ang="0">
                <a:pos x="19" y="16"/>
              </a:cxn>
              <a:cxn ang="0">
                <a:pos x="7" y="0"/>
              </a:cxn>
              <a:cxn ang="0">
                <a:pos x="0" y="6"/>
              </a:cxn>
            </a:cxnLst>
            <a:rect l="0" t="0" r="r" b="b"/>
            <a:pathLst>
              <a:path w="19" h="21" fill="norm" stroke="1" extrusionOk="0">
                <a:moveTo>
                  <a:pt x="0" y="6"/>
                </a:moveTo>
                <a:lnTo>
                  <a:pt x="11" y="21"/>
                </a:lnTo>
                <a:lnTo>
                  <a:pt x="19" y="16"/>
                </a:lnTo>
                <a:lnTo>
                  <a:pt x="7"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3" name="Freeform 29"/>
          <p:cNvSpPr/>
          <p:nvPr/>
        </p:nvSpPr>
        <p:spPr bwMode="auto">
          <a:xfrm>
            <a:off x="2297113" y="2428875"/>
            <a:ext cx="12700" cy="15875"/>
          </a:xfrm>
          <a:custGeom>
            <a:avLst/>
            <a:gdLst/>
            <a:ahLst/>
            <a:cxnLst>
              <a:cxn ang="0">
                <a:pos x="0" y="6"/>
              </a:cxn>
              <a:cxn ang="0">
                <a:pos x="10" y="21"/>
              </a:cxn>
              <a:cxn ang="0">
                <a:pos x="19" y="16"/>
              </a:cxn>
              <a:cxn ang="0">
                <a:pos x="10" y="0"/>
              </a:cxn>
              <a:cxn ang="0">
                <a:pos x="0" y="6"/>
              </a:cxn>
            </a:cxnLst>
            <a:rect l="0" t="0" r="r" b="b"/>
            <a:pathLst>
              <a:path w="19" h="21" fill="norm" stroke="1" extrusionOk="0">
                <a:moveTo>
                  <a:pt x="0" y="6"/>
                </a:moveTo>
                <a:lnTo>
                  <a:pt x="10" y="21"/>
                </a:lnTo>
                <a:lnTo>
                  <a:pt x="19" y="16"/>
                </a:lnTo>
                <a:lnTo>
                  <a:pt x="10"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4" name="Freeform 30"/>
          <p:cNvSpPr/>
          <p:nvPr/>
        </p:nvSpPr>
        <p:spPr bwMode="auto">
          <a:xfrm>
            <a:off x="2322513" y="2408238"/>
            <a:ext cx="14287" cy="17462"/>
          </a:xfrm>
          <a:custGeom>
            <a:avLst/>
            <a:gdLst/>
            <a:ahLst/>
            <a:cxnLst>
              <a:cxn ang="0">
                <a:pos x="0" y="6"/>
              </a:cxn>
              <a:cxn ang="0">
                <a:pos x="9" y="21"/>
              </a:cxn>
              <a:cxn ang="0">
                <a:pos x="19" y="16"/>
              </a:cxn>
              <a:cxn ang="0">
                <a:pos x="9" y="0"/>
              </a:cxn>
              <a:cxn ang="0">
                <a:pos x="0" y="6"/>
              </a:cxn>
            </a:cxnLst>
            <a:rect l="0" t="0" r="r" b="b"/>
            <a:pathLst>
              <a:path w="19" h="21" fill="norm" stroke="1" extrusionOk="0">
                <a:moveTo>
                  <a:pt x="0" y="6"/>
                </a:moveTo>
                <a:lnTo>
                  <a:pt x="9" y="21"/>
                </a:lnTo>
                <a:lnTo>
                  <a:pt x="19" y="16"/>
                </a:lnTo>
                <a:lnTo>
                  <a:pt x="9"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5" name="Freeform 31"/>
          <p:cNvSpPr/>
          <p:nvPr/>
        </p:nvSpPr>
        <p:spPr bwMode="auto">
          <a:xfrm>
            <a:off x="2349500" y="2389188"/>
            <a:ext cx="14288" cy="15875"/>
          </a:xfrm>
          <a:custGeom>
            <a:avLst/>
            <a:gdLst/>
            <a:ahLst/>
            <a:cxnLst>
              <a:cxn ang="0">
                <a:pos x="0" y="6"/>
              </a:cxn>
              <a:cxn ang="0">
                <a:pos x="10" y="21"/>
              </a:cxn>
              <a:cxn ang="0">
                <a:pos x="19" y="16"/>
              </a:cxn>
              <a:cxn ang="0">
                <a:pos x="10" y="0"/>
              </a:cxn>
              <a:cxn ang="0">
                <a:pos x="0" y="6"/>
              </a:cxn>
            </a:cxnLst>
            <a:rect l="0" t="0" r="r" b="b"/>
            <a:pathLst>
              <a:path w="19" h="21" fill="norm" stroke="1" extrusionOk="0">
                <a:moveTo>
                  <a:pt x="0" y="6"/>
                </a:moveTo>
                <a:lnTo>
                  <a:pt x="10" y="21"/>
                </a:lnTo>
                <a:lnTo>
                  <a:pt x="19" y="16"/>
                </a:lnTo>
                <a:lnTo>
                  <a:pt x="10"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6" name="Freeform 32"/>
          <p:cNvSpPr/>
          <p:nvPr/>
        </p:nvSpPr>
        <p:spPr bwMode="auto">
          <a:xfrm>
            <a:off x="2379663" y="2370138"/>
            <a:ext cx="12700" cy="17462"/>
          </a:xfrm>
          <a:custGeom>
            <a:avLst/>
            <a:gdLst/>
            <a:ahLst/>
            <a:cxnLst>
              <a:cxn ang="0">
                <a:pos x="0" y="8"/>
              </a:cxn>
              <a:cxn ang="0">
                <a:pos x="12" y="21"/>
              </a:cxn>
              <a:cxn ang="0">
                <a:pos x="22" y="14"/>
              </a:cxn>
              <a:cxn ang="0">
                <a:pos x="10" y="0"/>
              </a:cxn>
              <a:cxn ang="0">
                <a:pos x="0" y="8"/>
              </a:cxn>
            </a:cxnLst>
            <a:rect l="0" t="0" r="r" b="b"/>
            <a:pathLst>
              <a:path w="22" h="21" fill="norm" stroke="1" extrusionOk="0">
                <a:moveTo>
                  <a:pt x="0" y="8"/>
                </a:moveTo>
                <a:lnTo>
                  <a:pt x="12" y="21"/>
                </a:lnTo>
                <a:lnTo>
                  <a:pt x="22" y="14"/>
                </a:lnTo>
                <a:lnTo>
                  <a:pt x="10"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7" name="Freeform 33"/>
          <p:cNvSpPr/>
          <p:nvPr/>
        </p:nvSpPr>
        <p:spPr bwMode="auto">
          <a:xfrm>
            <a:off x="2405063" y="2351088"/>
            <a:ext cx="14287" cy="15875"/>
          </a:xfrm>
          <a:custGeom>
            <a:avLst/>
            <a:gdLst/>
            <a:ahLst/>
            <a:cxnLst>
              <a:cxn ang="0">
                <a:pos x="0" y="6"/>
              </a:cxn>
              <a:cxn ang="0">
                <a:pos x="9" y="21"/>
              </a:cxn>
              <a:cxn ang="0">
                <a:pos x="19" y="16"/>
              </a:cxn>
              <a:cxn ang="0">
                <a:pos x="9" y="0"/>
              </a:cxn>
              <a:cxn ang="0">
                <a:pos x="0" y="6"/>
              </a:cxn>
            </a:cxnLst>
            <a:rect l="0" t="0" r="r" b="b"/>
            <a:pathLst>
              <a:path w="19" h="21" fill="norm" stroke="1" extrusionOk="0">
                <a:moveTo>
                  <a:pt x="0" y="6"/>
                </a:moveTo>
                <a:lnTo>
                  <a:pt x="9" y="21"/>
                </a:lnTo>
                <a:lnTo>
                  <a:pt x="19" y="16"/>
                </a:lnTo>
                <a:lnTo>
                  <a:pt x="9"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8" name="Freeform 34"/>
          <p:cNvSpPr/>
          <p:nvPr/>
        </p:nvSpPr>
        <p:spPr bwMode="auto">
          <a:xfrm>
            <a:off x="2432050" y="2330450"/>
            <a:ext cx="14288" cy="17463"/>
          </a:xfrm>
          <a:custGeom>
            <a:avLst/>
            <a:gdLst/>
            <a:ahLst/>
            <a:cxnLst>
              <a:cxn ang="0">
                <a:pos x="0" y="6"/>
              </a:cxn>
              <a:cxn ang="0">
                <a:pos x="12" y="21"/>
              </a:cxn>
              <a:cxn ang="0">
                <a:pos x="19" y="16"/>
              </a:cxn>
              <a:cxn ang="0">
                <a:pos x="8" y="0"/>
              </a:cxn>
              <a:cxn ang="0">
                <a:pos x="0" y="6"/>
              </a:cxn>
            </a:cxnLst>
            <a:rect l="0" t="0" r="r" b="b"/>
            <a:pathLst>
              <a:path w="19" h="21" fill="norm" stroke="1" extrusionOk="0">
                <a:moveTo>
                  <a:pt x="0" y="6"/>
                </a:moveTo>
                <a:lnTo>
                  <a:pt x="12" y="21"/>
                </a:lnTo>
                <a:lnTo>
                  <a:pt x="19" y="16"/>
                </a:lnTo>
                <a:lnTo>
                  <a:pt x="8"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39" name="Freeform 35"/>
          <p:cNvSpPr/>
          <p:nvPr/>
        </p:nvSpPr>
        <p:spPr bwMode="auto">
          <a:xfrm>
            <a:off x="2459038" y="2311399"/>
            <a:ext cx="15875" cy="15875"/>
          </a:xfrm>
          <a:custGeom>
            <a:avLst/>
            <a:gdLst/>
            <a:ahLst/>
            <a:cxnLst>
              <a:cxn ang="0">
                <a:pos x="0" y="6"/>
              </a:cxn>
              <a:cxn ang="0">
                <a:pos x="9" y="21"/>
              </a:cxn>
              <a:cxn ang="0">
                <a:pos x="19" y="16"/>
              </a:cxn>
              <a:cxn ang="0">
                <a:pos x="9" y="0"/>
              </a:cxn>
              <a:cxn ang="0">
                <a:pos x="0" y="6"/>
              </a:cxn>
            </a:cxnLst>
            <a:rect l="0" t="0" r="r" b="b"/>
            <a:pathLst>
              <a:path w="19" h="21" fill="norm" stroke="1" extrusionOk="0">
                <a:moveTo>
                  <a:pt x="0" y="6"/>
                </a:moveTo>
                <a:lnTo>
                  <a:pt x="9" y="21"/>
                </a:lnTo>
                <a:lnTo>
                  <a:pt x="19" y="16"/>
                </a:lnTo>
                <a:lnTo>
                  <a:pt x="9"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0" name="Rectangle 36"/>
          <p:cNvSpPr>
            <a:spLocks noChangeArrowheads="1"/>
          </p:cNvSpPr>
          <p:nvPr/>
        </p:nvSpPr>
        <p:spPr bwMode="auto">
          <a:xfrm>
            <a:off x="2462213" y="2317750"/>
            <a:ext cx="15875" cy="0"/>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1" name="Freeform 37"/>
          <p:cNvSpPr/>
          <p:nvPr/>
        </p:nvSpPr>
        <p:spPr bwMode="auto">
          <a:xfrm>
            <a:off x="2478088" y="2284413"/>
            <a:ext cx="15875" cy="15875"/>
          </a:xfrm>
          <a:custGeom>
            <a:avLst/>
            <a:gdLst/>
            <a:ahLst/>
            <a:cxnLst>
              <a:cxn ang="0">
                <a:pos x="0" y="9"/>
              </a:cxn>
              <a:cxn ang="0">
                <a:pos x="15" y="19"/>
              </a:cxn>
              <a:cxn ang="0">
                <a:pos x="21" y="9"/>
              </a:cxn>
              <a:cxn ang="0">
                <a:pos x="5" y="0"/>
              </a:cxn>
              <a:cxn ang="0">
                <a:pos x="0" y="9"/>
              </a:cxn>
            </a:cxnLst>
            <a:rect l="0" t="0" r="r" b="b"/>
            <a:pathLst>
              <a:path w="21" h="19" fill="norm" stroke="1" extrusionOk="0">
                <a:moveTo>
                  <a:pt x="0" y="9"/>
                </a:moveTo>
                <a:lnTo>
                  <a:pt x="15" y="19"/>
                </a:lnTo>
                <a:lnTo>
                  <a:pt x="21" y="9"/>
                </a:lnTo>
                <a:lnTo>
                  <a:pt x="5"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2" name="Freeform 38"/>
          <p:cNvSpPr/>
          <p:nvPr/>
        </p:nvSpPr>
        <p:spPr bwMode="auto">
          <a:xfrm>
            <a:off x="2493963" y="2254250"/>
            <a:ext cx="14287" cy="15875"/>
          </a:xfrm>
          <a:custGeom>
            <a:avLst/>
            <a:gdLst/>
            <a:ahLst/>
            <a:cxnLst>
              <a:cxn ang="0">
                <a:pos x="0" y="10"/>
              </a:cxn>
              <a:cxn ang="0">
                <a:pos x="15" y="20"/>
              </a:cxn>
              <a:cxn ang="0">
                <a:pos x="21" y="10"/>
              </a:cxn>
              <a:cxn ang="0">
                <a:pos x="6" y="0"/>
              </a:cxn>
              <a:cxn ang="0">
                <a:pos x="0" y="10"/>
              </a:cxn>
            </a:cxnLst>
            <a:rect l="0" t="0" r="r" b="b"/>
            <a:pathLst>
              <a:path w="21" h="20" fill="norm" stroke="1" extrusionOk="0">
                <a:moveTo>
                  <a:pt x="0" y="10"/>
                </a:moveTo>
                <a:lnTo>
                  <a:pt x="15" y="20"/>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3" name="Freeform 39"/>
          <p:cNvSpPr/>
          <p:nvPr/>
        </p:nvSpPr>
        <p:spPr bwMode="auto">
          <a:xfrm>
            <a:off x="2509838" y="2225675"/>
            <a:ext cx="15875" cy="15875"/>
          </a:xfrm>
          <a:custGeom>
            <a:avLst/>
            <a:gdLst/>
            <a:ahLst/>
            <a:cxnLst>
              <a:cxn ang="0">
                <a:pos x="0" y="9"/>
              </a:cxn>
              <a:cxn ang="0">
                <a:pos x="15" y="19"/>
              </a:cxn>
              <a:cxn ang="0">
                <a:pos x="21" y="9"/>
              </a:cxn>
              <a:cxn ang="0">
                <a:pos x="6" y="0"/>
              </a:cxn>
              <a:cxn ang="0">
                <a:pos x="0" y="9"/>
              </a:cxn>
            </a:cxnLst>
            <a:rect l="0" t="0" r="r" b="b"/>
            <a:pathLst>
              <a:path w="21" h="19" fill="norm" stroke="1" extrusionOk="0">
                <a:moveTo>
                  <a:pt x="0" y="9"/>
                </a:moveTo>
                <a:lnTo>
                  <a:pt x="15" y="19"/>
                </a:lnTo>
                <a:lnTo>
                  <a:pt x="21"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4" name="Freeform 40"/>
          <p:cNvSpPr/>
          <p:nvPr/>
        </p:nvSpPr>
        <p:spPr bwMode="auto">
          <a:xfrm>
            <a:off x="2525713" y="2195513"/>
            <a:ext cx="14287" cy="14287"/>
          </a:xfrm>
          <a:custGeom>
            <a:avLst/>
            <a:gdLst/>
            <a:ahLst/>
            <a:cxnLst>
              <a:cxn ang="0">
                <a:pos x="0" y="10"/>
              </a:cxn>
              <a:cxn ang="0">
                <a:pos x="15" y="20"/>
              </a:cxn>
              <a:cxn ang="0">
                <a:pos x="21" y="10"/>
              </a:cxn>
              <a:cxn ang="0">
                <a:pos x="6" y="0"/>
              </a:cxn>
              <a:cxn ang="0">
                <a:pos x="0" y="10"/>
              </a:cxn>
            </a:cxnLst>
            <a:rect l="0" t="0" r="r" b="b"/>
            <a:pathLst>
              <a:path w="21" h="20" fill="norm" stroke="1" extrusionOk="0">
                <a:moveTo>
                  <a:pt x="0" y="10"/>
                </a:moveTo>
                <a:lnTo>
                  <a:pt x="15" y="20"/>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5" name="Freeform 41"/>
          <p:cNvSpPr/>
          <p:nvPr/>
        </p:nvSpPr>
        <p:spPr bwMode="auto">
          <a:xfrm>
            <a:off x="2541588" y="2166938"/>
            <a:ext cx="15875" cy="12700"/>
          </a:xfrm>
          <a:custGeom>
            <a:avLst/>
            <a:gdLst/>
            <a:ahLst/>
            <a:cxnLst>
              <a:cxn ang="0">
                <a:pos x="0" y="9"/>
              </a:cxn>
              <a:cxn ang="0">
                <a:pos x="17" y="15"/>
              </a:cxn>
              <a:cxn ang="0">
                <a:pos x="21" y="6"/>
              </a:cxn>
              <a:cxn ang="0">
                <a:pos x="4" y="0"/>
              </a:cxn>
              <a:cxn ang="0">
                <a:pos x="0" y="9"/>
              </a:cxn>
            </a:cxnLst>
            <a:rect l="0" t="0" r="r" b="b"/>
            <a:pathLst>
              <a:path w="21" h="15" fill="norm" stroke="1" extrusionOk="0">
                <a:moveTo>
                  <a:pt x="0" y="9"/>
                </a:moveTo>
                <a:lnTo>
                  <a:pt x="17" y="15"/>
                </a:lnTo>
                <a:lnTo>
                  <a:pt x="21" y="6"/>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6" name="Freeform 42"/>
          <p:cNvSpPr/>
          <p:nvPr/>
        </p:nvSpPr>
        <p:spPr bwMode="auto">
          <a:xfrm>
            <a:off x="2557463" y="2135188"/>
            <a:ext cx="15875" cy="15875"/>
          </a:xfrm>
          <a:custGeom>
            <a:avLst/>
            <a:gdLst/>
            <a:ahLst/>
            <a:cxnLst>
              <a:cxn ang="0">
                <a:pos x="0" y="9"/>
              </a:cxn>
              <a:cxn ang="0">
                <a:pos x="16" y="19"/>
              </a:cxn>
              <a:cxn ang="0">
                <a:pos x="21" y="9"/>
              </a:cxn>
              <a:cxn ang="0">
                <a:pos x="6" y="0"/>
              </a:cxn>
              <a:cxn ang="0">
                <a:pos x="0" y="9"/>
              </a:cxn>
            </a:cxnLst>
            <a:rect l="0" t="0" r="r" b="b"/>
            <a:pathLst>
              <a:path w="21" h="19" fill="norm" stroke="1" extrusionOk="0">
                <a:moveTo>
                  <a:pt x="0" y="9"/>
                </a:moveTo>
                <a:lnTo>
                  <a:pt x="16" y="19"/>
                </a:lnTo>
                <a:lnTo>
                  <a:pt x="21"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7" name="Freeform 43"/>
          <p:cNvSpPr/>
          <p:nvPr/>
        </p:nvSpPr>
        <p:spPr bwMode="auto">
          <a:xfrm>
            <a:off x="2573338" y="2106613"/>
            <a:ext cx="15875" cy="15875"/>
          </a:xfrm>
          <a:custGeom>
            <a:avLst/>
            <a:gdLst/>
            <a:ahLst/>
            <a:cxnLst>
              <a:cxn ang="0">
                <a:pos x="0" y="10"/>
              </a:cxn>
              <a:cxn ang="0">
                <a:pos x="16" y="19"/>
              </a:cxn>
              <a:cxn ang="0">
                <a:pos x="21" y="10"/>
              </a:cxn>
              <a:cxn ang="0">
                <a:pos x="6" y="0"/>
              </a:cxn>
              <a:cxn ang="0">
                <a:pos x="0" y="10"/>
              </a:cxn>
            </a:cxnLst>
            <a:rect l="0" t="0" r="r" b="b"/>
            <a:pathLst>
              <a:path w="21" h="19" fill="norm" stroke="1" extrusionOk="0">
                <a:moveTo>
                  <a:pt x="0" y="10"/>
                </a:moveTo>
                <a:lnTo>
                  <a:pt x="16" y="19"/>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8" name="Freeform 44"/>
          <p:cNvSpPr/>
          <p:nvPr/>
        </p:nvSpPr>
        <p:spPr bwMode="auto">
          <a:xfrm>
            <a:off x="2592388" y="2076450"/>
            <a:ext cx="12700" cy="14288"/>
          </a:xfrm>
          <a:custGeom>
            <a:avLst/>
            <a:gdLst/>
            <a:ahLst/>
            <a:cxnLst>
              <a:cxn ang="0">
                <a:pos x="0" y="7"/>
              </a:cxn>
              <a:cxn ang="0">
                <a:pos x="14" y="19"/>
              </a:cxn>
              <a:cxn ang="0">
                <a:pos x="19" y="11"/>
              </a:cxn>
              <a:cxn ang="0">
                <a:pos x="6" y="0"/>
              </a:cxn>
              <a:cxn ang="0">
                <a:pos x="0" y="7"/>
              </a:cxn>
            </a:cxnLst>
            <a:rect l="0" t="0" r="r" b="b"/>
            <a:pathLst>
              <a:path w="19" h="19" fill="norm" stroke="1" extrusionOk="0">
                <a:moveTo>
                  <a:pt x="0" y="7"/>
                </a:moveTo>
                <a:lnTo>
                  <a:pt x="14" y="19"/>
                </a:lnTo>
                <a:lnTo>
                  <a:pt x="19" y="11"/>
                </a:lnTo>
                <a:lnTo>
                  <a:pt x="6" y="0"/>
                </a:lnTo>
                <a:lnTo>
                  <a:pt x="0" y="7"/>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49" name="Freeform 45"/>
          <p:cNvSpPr/>
          <p:nvPr/>
        </p:nvSpPr>
        <p:spPr bwMode="auto">
          <a:xfrm>
            <a:off x="2605088" y="2047875"/>
            <a:ext cx="15875" cy="14288"/>
          </a:xfrm>
          <a:custGeom>
            <a:avLst/>
            <a:gdLst/>
            <a:ahLst/>
            <a:cxnLst>
              <a:cxn ang="0">
                <a:pos x="0" y="10"/>
              </a:cxn>
              <a:cxn ang="0">
                <a:pos x="16" y="19"/>
              </a:cxn>
              <a:cxn ang="0">
                <a:pos x="22" y="10"/>
              </a:cxn>
              <a:cxn ang="0">
                <a:pos x="6" y="0"/>
              </a:cxn>
              <a:cxn ang="0">
                <a:pos x="0" y="10"/>
              </a:cxn>
            </a:cxnLst>
            <a:rect l="0" t="0" r="r" b="b"/>
            <a:pathLst>
              <a:path w="22" h="19" fill="norm" stroke="1" extrusionOk="0">
                <a:moveTo>
                  <a:pt x="0" y="10"/>
                </a:moveTo>
                <a:lnTo>
                  <a:pt x="16" y="19"/>
                </a:lnTo>
                <a:lnTo>
                  <a:pt x="22"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0" name="Freeform 46"/>
          <p:cNvSpPr/>
          <p:nvPr/>
        </p:nvSpPr>
        <p:spPr bwMode="auto">
          <a:xfrm>
            <a:off x="2622550" y="2016125"/>
            <a:ext cx="14288" cy="15875"/>
          </a:xfrm>
          <a:custGeom>
            <a:avLst/>
            <a:gdLst/>
            <a:ahLst/>
            <a:cxnLst>
              <a:cxn ang="0">
                <a:pos x="0" y="9"/>
              </a:cxn>
              <a:cxn ang="0">
                <a:pos x="16" y="19"/>
              </a:cxn>
              <a:cxn ang="0">
                <a:pos x="22" y="9"/>
              </a:cxn>
              <a:cxn ang="0">
                <a:pos x="6" y="0"/>
              </a:cxn>
              <a:cxn ang="0">
                <a:pos x="0" y="9"/>
              </a:cxn>
            </a:cxnLst>
            <a:rect l="0" t="0" r="r" b="b"/>
            <a:pathLst>
              <a:path w="22" h="19" fill="norm" stroke="1" extrusionOk="0">
                <a:moveTo>
                  <a:pt x="0" y="9"/>
                </a:moveTo>
                <a:lnTo>
                  <a:pt x="16" y="19"/>
                </a:lnTo>
                <a:lnTo>
                  <a:pt x="22"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1" name="Freeform 47"/>
          <p:cNvSpPr/>
          <p:nvPr/>
        </p:nvSpPr>
        <p:spPr bwMode="auto">
          <a:xfrm>
            <a:off x="2636838" y="1987550"/>
            <a:ext cx="15875" cy="15875"/>
          </a:xfrm>
          <a:custGeom>
            <a:avLst/>
            <a:gdLst/>
            <a:ahLst/>
            <a:cxnLst>
              <a:cxn ang="0">
                <a:pos x="0" y="10"/>
              </a:cxn>
              <a:cxn ang="0">
                <a:pos x="15" y="19"/>
              </a:cxn>
              <a:cxn ang="0">
                <a:pos x="21" y="10"/>
              </a:cxn>
              <a:cxn ang="0">
                <a:pos x="5" y="0"/>
              </a:cxn>
              <a:cxn ang="0">
                <a:pos x="0" y="10"/>
              </a:cxn>
            </a:cxnLst>
            <a:rect l="0" t="0" r="r" b="b"/>
            <a:pathLst>
              <a:path w="21" h="19" fill="norm" stroke="1" extrusionOk="0">
                <a:moveTo>
                  <a:pt x="0" y="10"/>
                </a:moveTo>
                <a:lnTo>
                  <a:pt x="15" y="19"/>
                </a:lnTo>
                <a:lnTo>
                  <a:pt x="21" y="10"/>
                </a:lnTo>
                <a:lnTo>
                  <a:pt x="5"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2" name="Freeform 48"/>
          <p:cNvSpPr/>
          <p:nvPr/>
        </p:nvSpPr>
        <p:spPr bwMode="auto">
          <a:xfrm>
            <a:off x="2654300" y="1958975"/>
            <a:ext cx="14288" cy="12700"/>
          </a:xfrm>
          <a:custGeom>
            <a:avLst/>
            <a:gdLst/>
            <a:ahLst/>
            <a:cxnLst>
              <a:cxn ang="0">
                <a:pos x="0" y="9"/>
              </a:cxn>
              <a:cxn ang="0">
                <a:pos x="17" y="15"/>
              </a:cxn>
              <a:cxn ang="0">
                <a:pos x="21" y="5"/>
              </a:cxn>
              <a:cxn ang="0">
                <a:pos x="3" y="0"/>
              </a:cxn>
              <a:cxn ang="0">
                <a:pos x="0" y="9"/>
              </a:cxn>
            </a:cxnLst>
            <a:rect l="0" t="0" r="r" b="b"/>
            <a:pathLst>
              <a:path w="21" h="15" fill="norm" stroke="1" extrusionOk="0">
                <a:moveTo>
                  <a:pt x="0" y="9"/>
                </a:moveTo>
                <a:lnTo>
                  <a:pt x="17" y="15"/>
                </a:lnTo>
                <a:lnTo>
                  <a:pt x="21" y="5"/>
                </a:lnTo>
                <a:lnTo>
                  <a:pt x="3"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3" name="Freeform 49"/>
          <p:cNvSpPr/>
          <p:nvPr/>
        </p:nvSpPr>
        <p:spPr bwMode="auto">
          <a:xfrm>
            <a:off x="2668588" y="1928813"/>
            <a:ext cx="17462" cy="14287"/>
          </a:xfrm>
          <a:custGeom>
            <a:avLst/>
            <a:gdLst/>
            <a:ahLst/>
            <a:cxnLst>
              <a:cxn ang="0">
                <a:pos x="0" y="10"/>
              </a:cxn>
              <a:cxn ang="0">
                <a:pos x="15" y="20"/>
              </a:cxn>
              <a:cxn ang="0">
                <a:pos x="21" y="10"/>
              </a:cxn>
              <a:cxn ang="0">
                <a:pos x="5" y="0"/>
              </a:cxn>
              <a:cxn ang="0">
                <a:pos x="0" y="10"/>
              </a:cxn>
            </a:cxnLst>
            <a:rect l="0" t="0" r="r" b="b"/>
            <a:pathLst>
              <a:path w="21" h="20" fill="norm" stroke="1" extrusionOk="0">
                <a:moveTo>
                  <a:pt x="0" y="10"/>
                </a:moveTo>
                <a:lnTo>
                  <a:pt x="15" y="20"/>
                </a:lnTo>
                <a:lnTo>
                  <a:pt x="21" y="10"/>
                </a:lnTo>
                <a:lnTo>
                  <a:pt x="5"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4" name="Freeform 50"/>
          <p:cNvSpPr/>
          <p:nvPr/>
        </p:nvSpPr>
        <p:spPr bwMode="auto">
          <a:xfrm>
            <a:off x="2687637" y="1898650"/>
            <a:ext cx="15875" cy="12700"/>
          </a:xfrm>
          <a:custGeom>
            <a:avLst/>
            <a:gdLst/>
            <a:ahLst/>
            <a:cxnLst>
              <a:cxn ang="0">
                <a:pos x="0" y="9"/>
              </a:cxn>
              <a:cxn ang="0">
                <a:pos x="17" y="15"/>
              </a:cxn>
              <a:cxn ang="0">
                <a:pos x="21" y="6"/>
              </a:cxn>
              <a:cxn ang="0">
                <a:pos x="4" y="0"/>
              </a:cxn>
              <a:cxn ang="0">
                <a:pos x="0" y="9"/>
              </a:cxn>
            </a:cxnLst>
            <a:rect l="0" t="0" r="r" b="b"/>
            <a:pathLst>
              <a:path w="21" h="15" fill="norm" stroke="1" extrusionOk="0">
                <a:moveTo>
                  <a:pt x="0" y="9"/>
                </a:moveTo>
                <a:lnTo>
                  <a:pt x="17" y="15"/>
                </a:lnTo>
                <a:lnTo>
                  <a:pt x="21" y="6"/>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5" name="Freeform 51"/>
          <p:cNvSpPr/>
          <p:nvPr/>
        </p:nvSpPr>
        <p:spPr bwMode="auto">
          <a:xfrm>
            <a:off x="2709863" y="1876425"/>
            <a:ext cx="12700" cy="17463"/>
          </a:xfrm>
          <a:custGeom>
            <a:avLst/>
            <a:gdLst/>
            <a:ahLst/>
            <a:cxnLst>
              <a:cxn ang="0">
                <a:pos x="0" y="4"/>
              </a:cxn>
              <a:cxn ang="0">
                <a:pos x="6" y="21"/>
              </a:cxn>
              <a:cxn ang="0">
                <a:pos x="16" y="17"/>
              </a:cxn>
              <a:cxn ang="0">
                <a:pos x="10" y="0"/>
              </a:cxn>
              <a:cxn ang="0">
                <a:pos x="0" y="4"/>
              </a:cxn>
            </a:cxnLst>
            <a:rect l="0" t="0" r="r" b="b"/>
            <a:pathLst>
              <a:path w="16" h="21" fill="norm" stroke="1" extrusionOk="0">
                <a:moveTo>
                  <a:pt x="0" y="4"/>
                </a:moveTo>
                <a:lnTo>
                  <a:pt x="6" y="21"/>
                </a:lnTo>
                <a:lnTo>
                  <a:pt x="16" y="17"/>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6" name="Freeform 52"/>
          <p:cNvSpPr/>
          <p:nvPr/>
        </p:nvSpPr>
        <p:spPr bwMode="auto">
          <a:xfrm>
            <a:off x="2736850" y="1865313"/>
            <a:ext cx="11113" cy="17462"/>
          </a:xfrm>
          <a:custGeom>
            <a:avLst/>
            <a:gdLst/>
            <a:ahLst/>
            <a:cxnLst>
              <a:cxn ang="0">
                <a:pos x="0" y="3"/>
              </a:cxn>
              <a:cxn ang="0">
                <a:pos x="6" y="21"/>
              </a:cxn>
              <a:cxn ang="0">
                <a:pos x="15" y="17"/>
              </a:cxn>
              <a:cxn ang="0">
                <a:pos x="9" y="0"/>
              </a:cxn>
              <a:cxn ang="0">
                <a:pos x="0" y="3"/>
              </a:cxn>
            </a:cxnLst>
            <a:rect l="0" t="0" r="r" b="b"/>
            <a:pathLst>
              <a:path w="15" h="21" fill="norm" stroke="1" extrusionOk="0">
                <a:moveTo>
                  <a:pt x="0" y="3"/>
                </a:moveTo>
                <a:lnTo>
                  <a:pt x="6" y="21"/>
                </a:lnTo>
                <a:lnTo>
                  <a:pt x="15" y="17"/>
                </a:lnTo>
                <a:lnTo>
                  <a:pt x="9" y="0"/>
                </a:lnTo>
                <a:lnTo>
                  <a:pt x="0" y="3"/>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7" name="Freeform 53"/>
          <p:cNvSpPr/>
          <p:nvPr/>
        </p:nvSpPr>
        <p:spPr bwMode="auto">
          <a:xfrm>
            <a:off x="2767013" y="1855788"/>
            <a:ext cx="9525" cy="15875"/>
          </a:xfrm>
          <a:custGeom>
            <a:avLst/>
            <a:gdLst/>
            <a:ahLst/>
            <a:cxnLst>
              <a:cxn ang="0">
                <a:pos x="0" y="4"/>
              </a:cxn>
              <a:cxn ang="0">
                <a:pos x="6" y="21"/>
              </a:cxn>
              <a:cxn ang="0">
                <a:pos x="16" y="17"/>
              </a:cxn>
              <a:cxn ang="0">
                <a:pos x="10" y="0"/>
              </a:cxn>
              <a:cxn ang="0">
                <a:pos x="0" y="4"/>
              </a:cxn>
            </a:cxnLst>
            <a:rect l="0" t="0" r="r" b="b"/>
            <a:pathLst>
              <a:path w="16" h="21" fill="norm" stroke="1" extrusionOk="0">
                <a:moveTo>
                  <a:pt x="0" y="4"/>
                </a:moveTo>
                <a:lnTo>
                  <a:pt x="6" y="21"/>
                </a:lnTo>
                <a:lnTo>
                  <a:pt x="16" y="17"/>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8" name="Freeform 54"/>
          <p:cNvSpPr/>
          <p:nvPr/>
        </p:nvSpPr>
        <p:spPr bwMode="auto">
          <a:xfrm>
            <a:off x="2792413" y="1844675"/>
            <a:ext cx="12700" cy="15875"/>
          </a:xfrm>
          <a:custGeom>
            <a:avLst/>
            <a:gdLst/>
            <a:ahLst/>
            <a:cxnLst>
              <a:cxn ang="0">
                <a:pos x="0" y="4"/>
              </a:cxn>
              <a:cxn ang="0">
                <a:pos x="5" y="21"/>
              </a:cxn>
              <a:cxn ang="0">
                <a:pos x="15" y="17"/>
              </a:cxn>
              <a:cxn ang="0">
                <a:pos x="9" y="0"/>
              </a:cxn>
              <a:cxn ang="0">
                <a:pos x="0" y="4"/>
              </a:cxn>
            </a:cxnLst>
            <a:rect l="0" t="0" r="r" b="b"/>
            <a:pathLst>
              <a:path w="15" h="21" fill="norm" stroke="1" extrusionOk="0">
                <a:moveTo>
                  <a:pt x="0" y="4"/>
                </a:moveTo>
                <a:lnTo>
                  <a:pt x="5" y="21"/>
                </a:lnTo>
                <a:lnTo>
                  <a:pt x="15" y="17"/>
                </a:lnTo>
                <a:lnTo>
                  <a:pt x="9"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59" name="Freeform 55"/>
          <p:cNvSpPr/>
          <p:nvPr/>
        </p:nvSpPr>
        <p:spPr bwMode="auto">
          <a:xfrm>
            <a:off x="2820988" y="1833563"/>
            <a:ext cx="11112" cy="17462"/>
          </a:xfrm>
          <a:custGeom>
            <a:avLst/>
            <a:gdLst/>
            <a:ahLst/>
            <a:cxnLst>
              <a:cxn ang="0">
                <a:pos x="0" y="4"/>
              </a:cxn>
              <a:cxn ang="0">
                <a:pos x="6" y="21"/>
              </a:cxn>
              <a:cxn ang="0">
                <a:pos x="15" y="18"/>
              </a:cxn>
              <a:cxn ang="0">
                <a:pos x="10" y="0"/>
              </a:cxn>
              <a:cxn ang="0">
                <a:pos x="0" y="4"/>
              </a:cxn>
            </a:cxnLst>
            <a:rect l="0" t="0" r="r" b="b"/>
            <a:pathLst>
              <a:path w="15" h="21" fill="norm" stroke="1" extrusionOk="0">
                <a:moveTo>
                  <a:pt x="0" y="4"/>
                </a:moveTo>
                <a:lnTo>
                  <a:pt x="6" y="21"/>
                </a:lnTo>
                <a:lnTo>
                  <a:pt x="15" y="18"/>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0" name="Freeform 56"/>
          <p:cNvSpPr/>
          <p:nvPr/>
        </p:nvSpPr>
        <p:spPr bwMode="auto">
          <a:xfrm>
            <a:off x="2846388" y="1822450"/>
            <a:ext cx="12700" cy="17463"/>
          </a:xfrm>
          <a:custGeom>
            <a:avLst/>
            <a:gdLst/>
            <a:ahLst/>
            <a:cxnLst>
              <a:cxn ang="0">
                <a:pos x="0" y="4"/>
              </a:cxn>
              <a:cxn ang="0">
                <a:pos x="5" y="21"/>
              </a:cxn>
              <a:cxn ang="0">
                <a:pos x="15" y="17"/>
              </a:cxn>
              <a:cxn ang="0">
                <a:pos x="9" y="0"/>
              </a:cxn>
              <a:cxn ang="0">
                <a:pos x="0" y="4"/>
              </a:cxn>
            </a:cxnLst>
            <a:rect l="0" t="0" r="r" b="b"/>
            <a:pathLst>
              <a:path w="15" h="21" fill="norm" stroke="1" extrusionOk="0">
                <a:moveTo>
                  <a:pt x="0" y="4"/>
                </a:moveTo>
                <a:lnTo>
                  <a:pt x="5" y="21"/>
                </a:lnTo>
                <a:lnTo>
                  <a:pt x="15" y="17"/>
                </a:lnTo>
                <a:lnTo>
                  <a:pt x="9"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1" name="Freeform 57"/>
          <p:cNvSpPr/>
          <p:nvPr/>
        </p:nvSpPr>
        <p:spPr bwMode="auto">
          <a:xfrm>
            <a:off x="2874963" y="1812925"/>
            <a:ext cx="12700" cy="15875"/>
          </a:xfrm>
          <a:custGeom>
            <a:avLst/>
            <a:gdLst/>
            <a:ahLst/>
            <a:cxnLst>
              <a:cxn ang="0">
                <a:pos x="0" y="4"/>
              </a:cxn>
              <a:cxn ang="0">
                <a:pos x="6" y="21"/>
              </a:cxn>
              <a:cxn ang="0">
                <a:pos x="15" y="18"/>
              </a:cxn>
              <a:cxn ang="0">
                <a:pos x="10" y="0"/>
              </a:cxn>
              <a:cxn ang="0">
                <a:pos x="0" y="4"/>
              </a:cxn>
            </a:cxnLst>
            <a:rect l="0" t="0" r="r" b="b"/>
            <a:pathLst>
              <a:path w="15" h="21" fill="norm" stroke="1" extrusionOk="0">
                <a:moveTo>
                  <a:pt x="0" y="4"/>
                </a:moveTo>
                <a:lnTo>
                  <a:pt x="6" y="21"/>
                </a:lnTo>
                <a:lnTo>
                  <a:pt x="15" y="18"/>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2" name="Freeform 58"/>
          <p:cNvSpPr/>
          <p:nvPr/>
        </p:nvSpPr>
        <p:spPr bwMode="auto">
          <a:xfrm>
            <a:off x="2901950" y="1801813"/>
            <a:ext cx="11113" cy="17462"/>
          </a:xfrm>
          <a:custGeom>
            <a:avLst/>
            <a:gdLst/>
            <a:ahLst/>
            <a:cxnLst>
              <a:cxn ang="0">
                <a:pos x="0" y="4"/>
              </a:cxn>
              <a:cxn ang="0">
                <a:pos x="6" y="21"/>
              </a:cxn>
              <a:cxn ang="0">
                <a:pos x="16" y="17"/>
              </a:cxn>
              <a:cxn ang="0">
                <a:pos x="10" y="0"/>
              </a:cxn>
              <a:cxn ang="0">
                <a:pos x="0" y="4"/>
              </a:cxn>
            </a:cxnLst>
            <a:rect l="0" t="0" r="r" b="b"/>
            <a:pathLst>
              <a:path w="16" h="21" fill="norm" stroke="1" extrusionOk="0">
                <a:moveTo>
                  <a:pt x="0" y="4"/>
                </a:moveTo>
                <a:lnTo>
                  <a:pt x="6" y="21"/>
                </a:lnTo>
                <a:lnTo>
                  <a:pt x="16" y="17"/>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3" name="Freeform 59"/>
          <p:cNvSpPr/>
          <p:nvPr/>
        </p:nvSpPr>
        <p:spPr bwMode="auto">
          <a:xfrm>
            <a:off x="2928938" y="1792288"/>
            <a:ext cx="9525" cy="14287"/>
          </a:xfrm>
          <a:custGeom>
            <a:avLst/>
            <a:gdLst/>
            <a:ahLst/>
            <a:cxnLst>
              <a:cxn ang="0">
                <a:pos x="0" y="2"/>
              </a:cxn>
              <a:cxn ang="0">
                <a:pos x="8" y="18"/>
              </a:cxn>
              <a:cxn ang="0">
                <a:pos x="11" y="16"/>
              </a:cxn>
              <a:cxn ang="0">
                <a:pos x="4" y="0"/>
              </a:cxn>
              <a:cxn ang="0">
                <a:pos x="0" y="2"/>
              </a:cxn>
            </a:cxnLst>
            <a:rect l="0" t="0" r="r" b="b"/>
            <a:pathLst>
              <a:path w="11" h="18" fill="norm" stroke="1" extrusionOk="0">
                <a:moveTo>
                  <a:pt x="0" y="2"/>
                </a:moveTo>
                <a:lnTo>
                  <a:pt x="8" y="18"/>
                </a:lnTo>
                <a:lnTo>
                  <a:pt x="11" y="16"/>
                </a:lnTo>
                <a:lnTo>
                  <a:pt x="4"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4" name="Freeform 60"/>
          <p:cNvSpPr/>
          <p:nvPr/>
        </p:nvSpPr>
        <p:spPr bwMode="auto">
          <a:xfrm>
            <a:off x="2933699" y="1792288"/>
            <a:ext cx="11113" cy="12700"/>
          </a:xfrm>
          <a:custGeom>
            <a:avLst/>
            <a:gdLst/>
            <a:ahLst/>
            <a:cxnLst>
              <a:cxn ang="0">
                <a:pos x="13" y="0"/>
              </a:cxn>
              <a:cxn ang="0">
                <a:pos x="0" y="14"/>
              </a:cxn>
              <a:cxn ang="0">
                <a:pos x="2" y="16"/>
              </a:cxn>
              <a:cxn ang="0">
                <a:pos x="15" y="2"/>
              </a:cxn>
              <a:cxn ang="0">
                <a:pos x="13" y="0"/>
              </a:cxn>
            </a:cxnLst>
            <a:rect l="0" t="0" r="r" b="b"/>
            <a:pathLst>
              <a:path w="15" h="16" fill="norm" stroke="1" extrusionOk="0">
                <a:moveTo>
                  <a:pt x="13" y="0"/>
                </a:moveTo>
                <a:lnTo>
                  <a:pt x="0" y="14"/>
                </a:lnTo>
                <a:lnTo>
                  <a:pt x="2" y="16"/>
                </a:lnTo>
                <a:lnTo>
                  <a:pt x="15" y="2"/>
                </a:lnTo>
                <a:lnTo>
                  <a:pt x="13" y="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5" name="Freeform 61"/>
          <p:cNvSpPr/>
          <p:nvPr/>
        </p:nvSpPr>
        <p:spPr bwMode="auto">
          <a:xfrm>
            <a:off x="2957513" y="1781175"/>
            <a:ext cx="12700" cy="17463"/>
          </a:xfrm>
          <a:custGeom>
            <a:avLst/>
            <a:gdLst/>
            <a:ahLst/>
            <a:cxnLst>
              <a:cxn ang="0">
                <a:pos x="0" y="4"/>
              </a:cxn>
              <a:cxn ang="0">
                <a:pos x="6" y="21"/>
              </a:cxn>
              <a:cxn ang="0">
                <a:pos x="16" y="17"/>
              </a:cxn>
              <a:cxn ang="0">
                <a:pos x="10" y="0"/>
              </a:cxn>
              <a:cxn ang="0">
                <a:pos x="0" y="4"/>
              </a:cxn>
            </a:cxnLst>
            <a:rect l="0" t="0" r="r" b="b"/>
            <a:pathLst>
              <a:path w="16" h="21" fill="norm" stroke="1" extrusionOk="0">
                <a:moveTo>
                  <a:pt x="0" y="4"/>
                </a:moveTo>
                <a:lnTo>
                  <a:pt x="6" y="21"/>
                </a:lnTo>
                <a:lnTo>
                  <a:pt x="16" y="17"/>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6" name="Freeform 62"/>
          <p:cNvSpPr/>
          <p:nvPr/>
        </p:nvSpPr>
        <p:spPr bwMode="auto">
          <a:xfrm>
            <a:off x="2984500" y="1774825"/>
            <a:ext cx="11113" cy="14288"/>
          </a:xfrm>
          <a:custGeom>
            <a:avLst/>
            <a:gdLst/>
            <a:ahLst/>
            <a:cxnLst>
              <a:cxn ang="0">
                <a:pos x="0" y="2"/>
              </a:cxn>
              <a:cxn ang="0">
                <a:pos x="4" y="20"/>
              </a:cxn>
              <a:cxn ang="0">
                <a:pos x="13" y="18"/>
              </a:cxn>
              <a:cxn ang="0">
                <a:pos x="9" y="0"/>
              </a:cxn>
              <a:cxn ang="0">
                <a:pos x="0" y="2"/>
              </a:cxn>
            </a:cxnLst>
            <a:rect l="0" t="0" r="r" b="b"/>
            <a:pathLst>
              <a:path w="13" h="20" fill="norm" stroke="1" extrusionOk="0">
                <a:moveTo>
                  <a:pt x="0" y="2"/>
                </a:moveTo>
                <a:lnTo>
                  <a:pt x="4" y="20"/>
                </a:lnTo>
                <a:lnTo>
                  <a:pt x="13" y="18"/>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7" name="Freeform 63"/>
          <p:cNvSpPr/>
          <p:nvPr/>
        </p:nvSpPr>
        <p:spPr bwMode="auto">
          <a:xfrm>
            <a:off x="3014663" y="1765300"/>
            <a:ext cx="6350" cy="15875"/>
          </a:xfrm>
          <a:custGeom>
            <a:avLst/>
            <a:gdLst/>
            <a:ahLst/>
            <a:cxnLst>
              <a:cxn ang="0">
                <a:pos x="0" y="2"/>
              </a:cxn>
              <a:cxn ang="0">
                <a:pos x="4" y="19"/>
              </a:cxn>
              <a:cxn ang="0">
                <a:pos x="14" y="17"/>
              </a:cxn>
              <a:cxn ang="0">
                <a:pos x="10" y="0"/>
              </a:cxn>
              <a:cxn ang="0">
                <a:pos x="0" y="2"/>
              </a:cxn>
            </a:cxnLst>
            <a:rect l="0" t="0" r="r" b="b"/>
            <a:pathLst>
              <a:path w="14" h="19" fill="norm" stroke="1" extrusionOk="0">
                <a:moveTo>
                  <a:pt x="0" y="2"/>
                </a:moveTo>
                <a:lnTo>
                  <a:pt x="4" y="19"/>
                </a:lnTo>
                <a:lnTo>
                  <a:pt x="14" y="17"/>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8" name="Freeform 64"/>
          <p:cNvSpPr/>
          <p:nvPr/>
        </p:nvSpPr>
        <p:spPr bwMode="auto">
          <a:xfrm>
            <a:off x="3040063" y="1757363"/>
            <a:ext cx="12700" cy="15875"/>
          </a:xfrm>
          <a:custGeom>
            <a:avLst/>
            <a:gdLst/>
            <a:ahLst/>
            <a:cxnLst>
              <a:cxn ang="0">
                <a:pos x="0" y="2"/>
              </a:cxn>
              <a:cxn ang="0">
                <a:pos x="3" y="19"/>
              </a:cxn>
              <a:cxn ang="0">
                <a:pos x="13" y="18"/>
              </a:cxn>
              <a:cxn ang="0">
                <a:pos x="9" y="0"/>
              </a:cxn>
              <a:cxn ang="0">
                <a:pos x="0" y="2"/>
              </a:cxn>
            </a:cxnLst>
            <a:rect l="0" t="0" r="r" b="b"/>
            <a:pathLst>
              <a:path w="13" h="19" fill="norm" stroke="1" extrusionOk="0">
                <a:moveTo>
                  <a:pt x="0" y="2"/>
                </a:moveTo>
                <a:lnTo>
                  <a:pt x="3" y="19"/>
                </a:lnTo>
                <a:lnTo>
                  <a:pt x="13" y="18"/>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69" name="Freeform 65"/>
          <p:cNvSpPr/>
          <p:nvPr/>
        </p:nvSpPr>
        <p:spPr bwMode="auto">
          <a:xfrm>
            <a:off x="3067050" y="1747838"/>
            <a:ext cx="11113" cy="15875"/>
          </a:xfrm>
          <a:custGeom>
            <a:avLst/>
            <a:gdLst/>
            <a:ahLst/>
            <a:cxnLst>
              <a:cxn ang="0">
                <a:pos x="0" y="2"/>
              </a:cxn>
              <a:cxn ang="0">
                <a:pos x="4" y="19"/>
              </a:cxn>
              <a:cxn ang="0">
                <a:pos x="14" y="17"/>
              </a:cxn>
              <a:cxn ang="0">
                <a:pos x="10" y="0"/>
              </a:cxn>
              <a:cxn ang="0">
                <a:pos x="0" y="2"/>
              </a:cxn>
            </a:cxnLst>
            <a:rect l="0" t="0" r="r" b="b"/>
            <a:pathLst>
              <a:path w="14" h="19" fill="norm" stroke="1" extrusionOk="0">
                <a:moveTo>
                  <a:pt x="0" y="2"/>
                </a:moveTo>
                <a:lnTo>
                  <a:pt x="4" y="19"/>
                </a:lnTo>
                <a:lnTo>
                  <a:pt x="14" y="17"/>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0" name="Freeform 66"/>
          <p:cNvSpPr/>
          <p:nvPr/>
        </p:nvSpPr>
        <p:spPr bwMode="auto">
          <a:xfrm>
            <a:off x="3094038" y="1739900"/>
            <a:ext cx="12700" cy="15875"/>
          </a:xfrm>
          <a:custGeom>
            <a:avLst/>
            <a:gdLst/>
            <a:ahLst/>
            <a:cxnLst>
              <a:cxn ang="0">
                <a:pos x="0" y="4"/>
              </a:cxn>
              <a:cxn ang="0">
                <a:pos x="6" y="21"/>
              </a:cxn>
              <a:cxn ang="0">
                <a:pos x="16" y="17"/>
              </a:cxn>
              <a:cxn ang="0">
                <a:pos x="10" y="0"/>
              </a:cxn>
              <a:cxn ang="0">
                <a:pos x="0" y="4"/>
              </a:cxn>
            </a:cxnLst>
            <a:rect l="0" t="0" r="r" b="b"/>
            <a:pathLst>
              <a:path w="16" h="21" fill="norm" stroke="1" extrusionOk="0">
                <a:moveTo>
                  <a:pt x="0" y="4"/>
                </a:moveTo>
                <a:lnTo>
                  <a:pt x="6" y="21"/>
                </a:lnTo>
                <a:lnTo>
                  <a:pt x="16" y="17"/>
                </a:lnTo>
                <a:lnTo>
                  <a:pt x="10"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1" name="Freeform 67"/>
          <p:cNvSpPr/>
          <p:nvPr/>
        </p:nvSpPr>
        <p:spPr bwMode="auto">
          <a:xfrm>
            <a:off x="3122613" y="1731963"/>
            <a:ext cx="7937" cy="14287"/>
          </a:xfrm>
          <a:custGeom>
            <a:avLst/>
            <a:gdLst/>
            <a:ahLst/>
            <a:cxnLst>
              <a:cxn ang="0">
                <a:pos x="0" y="1"/>
              </a:cxn>
              <a:cxn ang="0">
                <a:pos x="4" y="19"/>
              </a:cxn>
              <a:cxn ang="0">
                <a:pos x="13" y="17"/>
              </a:cxn>
              <a:cxn ang="0">
                <a:pos x="10" y="0"/>
              </a:cxn>
              <a:cxn ang="0">
                <a:pos x="0" y="1"/>
              </a:cxn>
            </a:cxnLst>
            <a:rect l="0" t="0" r="r" b="b"/>
            <a:pathLst>
              <a:path w="13" h="19" fill="norm" stroke="1" extrusionOk="0">
                <a:moveTo>
                  <a:pt x="0" y="1"/>
                </a:moveTo>
                <a:lnTo>
                  <a:pt x="4" y="19"/>
                </a:lnTo>
                <a:lnTo>
                  <a:pt x="13" y="17"/>
                </a:lnTo>
                <a:lnTo>
                  <a:pt x="10" y="0"/>
                </a:lnTo>
                <a:lnTo>
                  <a:pt x="0" y="1"/>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2" name="Freeform 68"/>
          <p:cNvSpPr/>
          <p:nvPr/>
        </p:nvSpPr>
        <p:spPr bwMode="auto">
          <a:xfrm>
            <a:off x="3149600" y="1722438"/>
            <a:ext cx="11113" cy="15875"/>
          </a:xfrm>
          <a:custGeom>
            <a:avLst/>
            <a:gdLst/>
            <a:ahLst/>
            <a:cxnLst>
              <a:cxn ang="0">
                <a:pos x="0" y="2"/>
              </a:cxn>
              <a:cxn ang="0">
                <a:pos x="4" y="19"/>
              </a:cxn>
              <a:cxn ang="0">
                <a:pos x="14" y="17"/>
              </a:cxn>
              <a:cxn ang="0">
                <a:pos x="10" y="0"/>
              </a:cxn>
              <a:cxn ang="0">
                <a:pos x="0" y="2"/>
              </a:cxn>
            </a:cxnLst>
            <a:rect l="0" t="0" r="r" b="b"/>
            <a:pathLst>
              <a:path w="14" h="19" fill="norm" stroke="1" extrusionOk="0">
                <a:moveTo>
                  <a:pt x="0" y="2"/>
                </a:moveTo>
                <a:lnTo>
                  <a:pt x="4" y="19"/>
                </a:lnTo>
                <a:lnTo>
                  <a:pt x="14" y="17"/>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3" name="Freeform 69"/>
          <p:cNvSpPr/>
          <p:nvPr/>
        </p:nvSpPr>
        <p:spPr bwMode="auto">
          <a:xfrm>
            <a:off x="3176588" y="1708150"/>
            <a:ext cx="11112" cy="17463"/>
          </a:xfrm>
          <a:custGeom>
            <a:avLst/>
            <a:gdLst/>
            <a:ahLst/>
            <a:cxnLst>
              <a:cxn ang="0">
                <a:pos x="0" y="4"/>
              </a:cxn>
              <a:cxn ang="0">
                <a:pos x="6" y="21"/>
              </a:cxn>
              <a:cxn ang="0">
                <a:pos x="15" y="17"/>
              </a:cxn>
              <a:cxn ang="0">
                <a:pos x="9" y="0"/>
              </a:cxn>
              <a:cxn ang="0">
                <a:pos x="0" y="4"/>
              </a:cxn>
            </a:cxnLst>
            <a:rect l="0" t="0" r="r" b="b"/>
            <a:pathLst>
              <a:path w="15" h="21" fill="norm" stroke="1" extrusionOk="0">
                <a:moveTo>
                  <a:pt x="0" y="4"/>
                </a:moveTo>
                <a:lnTo>
                  <a:pt x="6" y="21"/>
                </a:lnTo>
                <a:lnTo>
                  <a:pt x="15" y="17"/>
                </a:lnTo>
                <a:lnTo>
                  <a:pt x="9"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4" name="Freeform 70"/>
          <p:cNvSpPr/>
          <p:nvPr/>
        </p:nvSpPr>
        <p:spPr bwMode="auto">
          <a:xfrm>
            <a:off x="3201988" y="1690688"/>
            <a:ext cx="15875" cy="15875"/>
          </a:xfrm>
          <a:custGeom>
            <a:avLst/>
            <a:gdLst/>
            <a:ahLst/>
            <a:cxnLst>
              <a:cxn ang="0">
                <a:pos x="0" y="5"/>
              </a:cxn>
              <a:cxn ang="0">
                <a:pos x="12" y="21"/>
              </a:cxn>
              <a:cxn ang="0">
                <a:pos x="20" y="15"/>
              </a:cxn>
              <a:cxn ang="0">
                <a:pos x="8" y="0"/>
              </a:cxn>
              <a:cxn ang="0">
                <a:pos x="0" y="5"/>
              </a:cxn>
            </a:cxnLst>
            <a:rect l="0" t="0" r="r" b="b"/>
            <a:pathLst>
              <a:path w="20" h="21" fill="norm" stroke="1" extrusionOk="0">
                <a:moveTo>
                  <a:pt x="0" y="5"/>
                </a:moveTo>
                <a:lnTo>
                  <a:pt x="12" y="21"/>
                </a:lnTo>
                <a:lnTo>
                  <a:pt x="20" y="15"/>
                </a:lnTo>
                <a:lnTo>
                  <a:pt x="8" y="0"/>
                </a:lnTo>
                <a:lnTo>
                  <a:pt x="0" y="5"/>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5" name="Freeform 71"/>
          <p:cNvSpPr/>
          <p:nvPr/>
        </p:nvSpPr>
        <p:spPr bwMode="auto">
          <a:xfrm>
            <a:off x="3230563" y="1673225"/>
            <a:ext cx="12700" cy="17463"/>
          </a:xfrm>
          <a:custGeom>
            <a:avLst/>
            <a:gdLst/>
            <a:ahLst/>
            <a:cxnLst>
              <a:cxn ang="0">
                <a:pos x="0" y="5"/>
              </a:cxn>
              <a:cxn ang="0">
                <a:pos x="9" y="21"/>
              </a:cxn>
              <a:cxn ang="0">
                <a:pos x="19" y="15"/>
              </a:cxn>
              <a:cxn ang="0">
                <a:pos x="9" y="0"/>
              </a:cxn>
              <a:cxn ang="0">
                <a:pos x="0" y="5"/>
              </a:cxn>
            </a:cxnLst>
            <a:rect l="0" t="0" r="r" b="b"/>
            <a:pathLst>
              <a:path w="19" h="21" fill="norm" stroke="1" extrusionOk="0">
                <a:moveTo>
                  <a:pt x="0" y="5"/>
                </a:moveTo>
                <a:lnTo>
                  <a:pt x="9" y="21"/>
                </a:lnTo>
                <a:lnTo>
                  <a:pt x="19" y="15"/>
                </a:lnTo>
                <a:lnTo>
                  <a:pt x="9" y="0"/>
                </a:lnTo>
                <a:lnTo>
                  <a:pt x="0" y="5"/>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6" name="Freeform 72"/>
          <p:cNvSpPr/>
          <p:nvPr/>
        </p:nvSpPr>
        <p:spPr bwMode="auto">
          <a:xfrm>
            <a:off x="3259137" y="1655763"/>
            <a:ext cx="12700" cy="15875"/>
          </a:xfrm>
          <a:custGeom>
            <a:avLst/>
            <a:gdLst/>
            <a:ahLst/>
            <a:cxnLst>
              <a:cxn ang="0">
                <a:pos x="0" y="5"/>
              </a:cxn>
              <a:cxn ang="0">
                <a:pos x="10" y="21"/>
              </a:cxn>
              <a:cxn ang="0">
                <a:pos x="19" y="15"/>
              </a:cxn>
              <a:cxn ang="0">
                <a:pos x="10" y="0"/>
              </a:cxn>
              <a:cxn ang="0">
                <a:pos x="0" y="5"/>
              </a:cxn>
            </a:cxnLst>
            <a:rect l="0" t="0" r="r" b="b"/>
            <a:pathLst>
              <a:path w="19" h="21" fill="norm" stroke="1" extrusionOk="0">
                <a:moveTo>
                  <a:pt x="0" y="5"/>
                </a:moveTo>
                <a:lnTo>
                  <a:pt x="10" y="21"/>
                </a:lnTo>
                <a:lnTo>
                  <a:pt x="19" y="15"/>
                </a:lnTo>
                <a:lnTo>
                  <a:pt x="10" y="0"/>
                </a:lnTo>
                <a:lnTo>
                  <a:pt x="0" y="5"/>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7" name="Freeform 73"/>
          <p:cNvSpPr/>
          <p:nvPr/>
        </p:nvSpPr>
        <p:spPr bwMode="auto">
          <a:xfrm>
            <a:off x="3284538" y="1638300"/>
            <a:ext cx="15875" cy="17463"/>
          </a:xfrm>
          <a:custGeom>
            <a:avLst/>
            <a:gdLst/>
            <a:ahLst/>
            <a:cxnLst>
              <a:cxn ang="0">
                <a:pos x="0" y="6"/>
              </a:cxn>
              <a:cxn ang="0">
                <a:pos x="9" y="22"/>
              </a:cxn>
              <a:cxn ang="0">
                <a:pos x="19" y="16"/>
              </a:cxn>
              <a:cxn ang="0">
                <a:pos x="9" y="0"/>
              </a:cxn>
              <a:cxn ang="0">
                <a:pos x="0" y="6"/>
              </a:cxn>
            </a:cxnLst>
            <a:rect l="0" t="0" r="r" b="b"/>
            <a:pathLst>
              <a:path w="19" h="22" fill="norm" stroke="1" extrusionOk="0">
                <a:moveTo>
                  <a:pt x="0" y="6"/>
                </a:moveTo>
                <a:lnTo>
                  <a:pt x="9" y="22"/>
                </a:lnTo>
                <a:lnTo>
                  <a:pt x="19" y="16"/>
                </a:lnTo>
                <a:lnTo>
                  <a:pt x="9"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8" name="Freeform 74"/>
          <p:cNvSpPr/>
          <p:nvPr/>
        </p:nvSpPr>
        <p:spPr bwMode="auto">
          <a:xfrm>
            <a:off x="3313113" y="1620838"/>
            <a:ext cx="12700" cy="15875"/>
          </a:xfrm>
          <a:custGeom>
            <a:avLst/>
            <a:gdLst/>
            <a:ahLst/>
            <a:cxnLst>
              <a:cxn ang="0">
                <a:pos x="0" y="6"/>
              </a:cxn>
              <a:cxn ang="0">
                <a:pos x="12" y="21"/>
              </a:cxn>
              <a:cxn ang="0">
                <a:pos x="19" y="16"/>
              </a:cxn>
              <a:cxn ang="0">
                <a:pos x="8" y="0"/>
              </a:cxn>
              <a:cxn ang="0">
                <a:pos x="0" y="6"/>
              </a:cxn>
            </a:cxnLst>
            <a:rect l="0" t="0" r="r" b="b"/>
            <a:pathLst>
              <a:path w="19" h="21" fill="norm" stroke="1" extrusionOk="0">
                <a:moveTo>
                  <a:pt x="0" y="6"/>
                </a:moveTo>
                <a:lnTo>
                  <a:pt x="12" y="21"/>
                </a:lnTo>
                <a:lnTo>
                  <a:pt x="19" y="16"/>
                </a:lnTo>
                <a:lnTo>
                  <a:pt x="8"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79" name="Freeform 75"/>
          <p:cNvSpPr/>
          <p:nvPr/>
        </p:nvSpPr>
        <p:spPr bwMode="auto">
          <a:xfrm>
            <a:off x="3338513" y="1603375"/>
            <a:ext cx="15875" cy="17463"/>
          </a:xfrm>
          <a:custGeom>
            <a:avLst/>
            <a:gdLst/>
            <a:ahLst/>
            <a:cxnLst>
              <a:cxn ang="0">
                <a:pos x="0" y="6"/>
              </a:cxn>
              <a:cxn ang="0">
                <a:pos x="10" y="21"/>
              </a:cxn>
              <a:cxn ang="0">
                <a:pos x="20" y="16"/>
              </a:cxn>
              <a:cxn ang="0">
                <a:pos x="10" y="0"/>
              </a:cxn>
              <a:cxn ang="0">
                <a:pos x="0" y="6"/>
              </a:cxn>
            </a:cxnLst>
            <a:rect l="0" t="0" r="r" b="b"/>
            <a:pathLst>
              <a:path w="20" h="21" fill="norm" stroke="1" extrusionOk="0">
                <a:moveTo>
                  <a:pt x="0" y="6"/>
                </a:moveTo>
                <a:lnTo>
                  <a:pt x="10" y="21"/>
                </a:lnTo>
                <a:lnTo>
                  <a:pt x="20" y="16"/>
                </a:lnTo>
                <a:lnTo>
                  <a:pt x="10"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0" name="Freeform 76"/>
          <p:cNvSpPr/>
          <p:nvPr/>
        </p:nvSpPr>
        <p:spPr bwMode="auto">
          <a:xfrm>
            <a:off x="3370263" y="1587500"/>
            <a:ext cx="9525" cy="15875"/>
          </a:xfrm>
          <a:custGeom>
            <a:avLst/>
            <a:gdLst/>
            <a:ahLst/>
            <a:cxnLst>
              <a:cxn ang="0">
                <a:pos x="0" y="4"/>
              </a:cxn>
              <a:cxn ang="0">
                <a:pos x="6" y="21"/>
              </a:cxn>
              <a:cxn ang="0">
                <a:pos x="15" y="17"/>
              </a:cxn>
              <a:cxn ang="0">
                <a:pos x="9" y="0"/>
              </a:cxn>
              <a:cxn ang="0">
                <a:pos x="0" y="4"/>
              </a:cxn>
            </a:cxnLst>
            <a:rect l="0" t="0" r="r" b="b"/>
            <a:pathLst>
              <a:path w="15" h="21" fill="norm" stroke="1" extrusionOk="0">
                <a:moveTo>
                  <a:pt x="0" y="4"/>
                </a:moveTo>
                <a:lnTo>
                  <a:pt x="6" y="21"/>
                </a:lnTo>
                <a:lnTo>
                  <a:pt x="15" y="17"/>
                </a:lnTo>
                <a:lnTo>
                  <a:pt x="9" y="0"/>
                </a:lnTo>
                <a:lnTo>
                  <a:pt x="0" y="4"/>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1" name="Freeform 77"/>
          <p:cNvSpPr/>
          <p:nvPr/>
        </p:nvSpPr>
        <p:spPr bwMode="auto">
          <a:xfrm>
            <a:off x="3395663" y="1571625"/>
            <a:ext cx="6350" cy="14288"/>
          </a:xfrm>
          <a:custGeom>
            <a:avLst/>
            <a:gdLst/>
            <a:ahLst/>
            <a:cxnLst>
              <a:cxn ang="0">
                <a:pos x="0" y="2"/>
              </a:cxn>
              <a:cxn ang="0">
                <a:pos x="8" y="17"/>
              </a:cxn>
              <a:cxn ang="0">
                <a:pos x="12" y="15"/>
              </a:cxn>
              <a:cxn ang="0">
                <a:pos x="4" y="0"/>
              </a:cxn>
              <a:cxn ang="0">
                <a:pos x="0" y="2"/>
              </a:cxn>
            </a:cxnLst>
            <a:rect l="0" t="0" r="r" b="b"/>
            <a:pathLst>
              <a:path w="12" h="17" fill="norm" stroke="1" extrusionOk="0">
                <a:moveTo>
                  <a:pt x="0" y="2"/>
                </a:moveTo>
                <a:lnTo>
                  <a:pt x="8" y="17"/>
                </a:lnTo>
                <a:lnTo>
                  <a:pt x="12" y="15"/>
                </a:lnTo>
                <a:lnTo>
                  <a:pt x="4"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2" name="Rectangle 78"/>
          <p:cNvSpPr>
            <a:spLocks noChangeArrowheads="1"/>
          </p:cNvSpPr>
          <p:nvPr/>
        </p:nvSpPr>
        <p:spPr bwMode="auto">
          <a:xfrm>
            <a:off x="3403600" y="1570038"/>
            <a:ext cx="1587" cy="15875"/>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3" name="Freeform 79"/>
          <p:cNvSpPr/>
          <p:nvPr/>
        </p:nvSpPr>
        <p:spPr bwMode="auto">
          <a:xfrm>
            <a:off x="3424238" y="1568450"/>
            <a:ext cx="9525" cy="15875"/>
          </a:xfrm>
          <a:custGeom>
            <a:avLst/>
            <a:gdLst/>
            <a:ahLst/>
            <a:cxnLst>
              <a:cxn ang="0">
                <a:pos x="0" y="2"/>
              </a:cxn>
              <a:cxn ang="0">
                <a:pos x="4" y="19"/>
              </a:cxn>
              <a:cxn ang="0">
                <a:pos x="13" y="17"/>
              </a:cxn>
              <a:cxn ang="0">
                <a:pos x="9" y="0"/>
              </a:cxn>
              <a:cxn ang="0">
                <a:pos x="0" y="2"/>
              </a:cxn>
            </a:cxnLst>
            <a:rect l="0" t="0" r="r" b="b"/>
            <a:pathLst>
              <a:path w="13" h="19" fill="norm" stroke="1" extrusionOk="0">
                <a:moveTo>
                  <a:pt x="0" y="2"/>
                </a:moveTo>
                <a:lnTo>
                  <a:pt x="4" y="19"/>
                </a:lnTo>
                <a:lnTo>
                  <a:pt x="13" y="17"/>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4" name="Rectangle 80"/>
          <p:cNvSpPr>
            <a:spLocks noChangeArrowheads="1"/>
          </p:cNvSpPr>
          <p:nvPr/>
        </p:nvSpPr>
        <p:spPr bwMode="auto">
          <a:xfrm>
            <a:off x="3452812" y="1565275"/>
            <a:ext cx="6350" cy="15875"/>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5" name="Rectangle 81"/>
          <p:cNvSpPr>
            <a:spLocks noChangeArrowheads="1"/>
          </p:cNvSpPr>
          <p:nvPr/>
        </p:nvSpPr>
        <p:spPr bwMode="auto">
          <a:xfrm>
            <a:off x="3479800" y="1562100"/>
            <a:ext cx="6350" cy="15875"/>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6" name="Freeform 82"/>
          <p:cNvSpPr/>
          <p:nvPr/>
        </p:nvSpPr>
        <p:spPr bwMode="auto">
          <a:xfrm>
            <a:off x="3506788" y="1560513"/>
            <a:ext cx="9525" cy="15875"/>
          </a:xfrm>
          <a:custGeom>
            <a:avLst/>
            <a:gdLst/>
            <a:ahLst/>
            <a:cxnLst>
              <a:cxn ang="0">
                <a:pos x="0" y="2"/>
              </a:cxn>
              <a:cxn ang="0">
                <a:pos x="4" y="20"/>
              </a:cxn>
              <a:cxn ang="0">
                <a:pos x="13" y="18"/>
              </a:cxn>
              <a:cxn ang="0">
                <a:pos x="10" y="0"/>
              </a:cxn>
              <a:cxn ang="0">
                <a:pos x="0" y="2"/>
              </a:cxn>
            </a:cxnLst>
            <a:rect l="0" t="0" r="r" b="b"/>
            <a:pathLst>
              <a:path w="13" h="20" fill="norm" stroke="1" extrusionOk="0">
                <a:moveTo>
                  <a:pt x="0" y="2"/>
                </a:moveTo>
                <a:lnTo>
                  <a:pt x="4" y="20"/>
                </a:lnTo>
                <a:lnTo>
                  <a:pt x="13" y="18"/>
                </a:lnTo>
                <a:lnTo>
                  <a:pt x="10"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7" name="Rectangle 83"/>
          <p:cNvSpPr>
            <a:spLocks noChangeArrowheads="1"/>
          </p:cNvSpPr>
          <p:nvPr/>
        </p:nvSpPr>
        <p:spPr bwMode="auto">
          <a:xfrm>
            <a:off x="3535363" y="1557337"/>
            <a:ext cx="6350" cy="15875"/>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8" name="Rectangle 84"/>
          <p:cNvSpPr>
            <a:spLocks noChangeArrowheads="1"/>
          </p:cNvSpPr>
          <p:nvPr/>
        </p:nvSpPr>
        <p:spPr bwMode="auto">
          <a:xfrm>
            <a:off x="3562350" y="1554163"/>
            <a:ext cx="6350" cy="15875"/>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89" name="Freeform 85"/>
          <p:cNvSpPr/>
          <p:nvPr/>
        </p:nvSpPr>
        <p:spPr bwMode="auto">
          <a:xfrm>
            <a:off x="3587750" y="1552575"/>
            <a:ext cx="11113" cy="15875"/>
          </a:xfrm>
          <a:custGeom>
            <a:avLst/>
            <a:gdLst/>
            <a:ahLst/>
            <a:cxnLst>
              <a:cxn ang="0">
                <a:pos x="0" y="2"/>
              </a:cxn>
              <a:cxn ang="0">
                <a:pos x="4" y="19"/>
              </a:cxn>
              <a:cxn ang="0">
                <a:pos x="12" y="17"/>
              </a:cxn>
              <a:cxn ang="0">
                <a:pos x="8" y="0"/>
              </a:cxn>
              <a:cxn ang="0">
                <a:pos x="0" y="2"/>
              </a:cxn>
            </a:cxnLst>
            <a:rect l="0" t="0" r="r" b="b"/>
            <a:pathLst>
              <a:path w="12" h="19" fill="norm" stroke="1" extrusionOk="0">
                <a:moveTo>
                  <a:pt x="0" y="2"/>
                </a:moveTo>
                <a:lnTo>
                  <a:pt x="4" y="19"/>
                </a:lnTo>
                <a:lnTo>
                  <a:pt x="12" y="17"/>
                </a:lnTo>
                <a:lnTo>
                  <a:pt x="8"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0" name="Rectangle 86"/>
          <p:cNvSpPr>
            <a:spLocks noChangeArrowheads="1"/>
          </p:cNvSpPr>
          <p:nvPr/>
        </p:nvSpPr>
        <p:spPr bwMode="auto">
          <a:xfrm>
            <a:off x="3617913" y="1550988"/>
            <a:ext cx="6350" cy="14287"/>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1" name="Rectangle 87"/>
          <p:cNvSpPr>
            <a:spLocks noChangeArrowheads="1"/>
          </p:cNvSpPr>
          <p:nvPr/>
        </p:nvSpPr>
        <p:spPr bwMode="auto">
          <a:xfrm>
            <a:off x="3644900" y="154940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2" name="Freeform 88"/>
          <p:cNvSpPr/>
          <p:nvPr/>
        </p:nvSpPr>
        <p:spPr bwMode="auto">
          <a:xfrm>
            <a:off x="3670300" y="1549400"/>
            <a:ext cx="11113" cy="14288"/>
          </a:xfrm>
          <a:custGeom>
            <a:avLst/>
            <a:gdLst/>
            <a:ahLst/>
            <a:cxnLst>
              <a:cxn ang="0">
                <a:pos x="0" y="2"/>
              </a:cxn>
              <a:cxn ang="0">
                <a:pos x="3" y="19"/>
              </a:cxn>
              <a:cxn ang="0">
                <a:pos x="13" y="17"/>
              </a:cxn>
              <a:cxn ang="0">
                <a:pos x="9" y="0"/>
              </a:cxn>
              <a:cxn ang="0">
                <a:pos x="0" y="2"/>
              </a:cxn>
            </a:cxnLst>
            <a:rect l="0" t="0" r="r" b="b"/>
            <a:pathLst>
              <a:path w="13" h="19" fill="norm" stroke="1" extrusionOk="0">
                <a:moveTo>
                  <a:pt x="0" y="2"/>
                </a:moveTo>
                <a:lnTo>
                  <a:pt x="3" y="19"/>
                </a:lnTo>
                <a:lnTo>
                  <a:pt x="13" y="17"/>
                </a:lnTo>
                <a:lnTo>
                  <a:pt x="9" y="0"/>
                </a:lnTo>
                <a:lnTo>
                  <a:pt x="0" y="2"/>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3" name="Rectangle 89"/>
          <p:cNvSpPr>
            <a:spLocks noChangeArrowheads="1"/>
          </p:cNvSpPr>
          <p:nvPr/>
        </p:nvSpPr>
        <p:spPr bwMode="auto">
          <a:xfrm>
            <a:off x="3700463" y="1547813"/>
            <a:ext cx="6350" cy="14287"/>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4" name="Rectangle 90"/>
          <p:cNvSpPr>
            <a:spLocks noChangeArrowheads="1"/>
          </p:cNvSpPr>
          <p:nvPr/>
        </p:nvSpPr>
        <p:spPr bwMode="auto">
          <a:xfrm>
            <a:off x="3725863" y="1547813"/>
            <a:ext cx="7937" cy="14287"/>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5" name="Freeform 91"/>
          <p:cNvSpPr/>
          <p:nvPr/>
        </p:nvSpPr>
        <p:spPr bwMode="auto">
          <a:xfrm>
            <a:off x="3752850" y="1547813"/>
            <a:ext cx="7938" cy="14287"/>
          </a:xfrm>
          <a:custGeom>
            <a:avLst/>
            <a:gdLst/>
            <a:ahLst/>
            <a:cxnLst>
              <a:cxn ang="0">
                <a:pos x="4" y="0"/>
              </a:cxn>
              <a:cxn ang="0">
                <a:pos x="0" y="17"/>
              </a:cxn>
              <a:cxn ang="0">
                <a:pos x="8" y="19"/>
              </a:cxn>
              <a:cxn ang="0">
                <a:pos x="11" y="2"/>
              </a:cxn>
              <a:cxn ang="0">
                <a:pos x="4" y="0"/>
              </a:cxn>
            </a:cxnLst>
            <a:rect l="0" t="0" r="r" b="b"/>
            <a:pathLst>
              <a:path w="11" h="19" fill="norm" stroke="1" extrusionOk="0">
                <a:moveTo>
                  <a:pt x="4" y="0"/>
                </a:moveTo>
                <a:lnTo>
                  <a:pt x="0" y="17"/>
                </a:lnTo>
                <a:lnTo>
                  <a:pt x="8" y="19"/>
                </a:lnTo>
                <a:lnTo>
                  <a:pt x="11" y="2"/>
                </a:lnTo>
                <a:lnTo>
                  <a:pt x="4" y="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6" name="Rectangle 92"/>
          <p:cNvSpPr>
            <a:spLocks noChangeArrowheads="1"/>
          </p:cNvSpPr>
          <p:nvPr/>
        </p:nvSpPr>
        <p:spPr bwMode="auto">
          <a:xfrm>
            <a:off x="3783013" y="15462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7" name="Freeform 93"/>
          <p:cNvSpPr/>
          <p:nvPr/>
        </p:nvSpPr>
        <p:spPr bwMode="auto">
          <a:xfrm>
            <a:off x="3808413" y="1546225"/>
            <a:ext cx="9525" cy="14288"/>
          </a:xfrm>
          <a:custGeom>
            <a:avLst/>
            <a:gdLst/>
            <a:ahLst/>
            <a:cxnLst>
              <a:cxn ang="0">
                <a:pos x="4" y="0"/>
              </a:cxn>
              <a:cxn ang="0">
                <a:pos x="0" y="18"/>
              </a:cxn>
              <a:cxn ang="0">
                <a:pos x="9" y="19"/>
              </a:cxn>
              <a:cxn ang="0">
                <a:pos x="13" y="2"/>
              </a:cxn>
              <a:cxn ang="0">
                <a:pos x="4" y="0"/>
              </a:cxn>
            </a:cxnLst>
            <a:rect l="0" t="0" r="r" b="b"/>
            <a:pathLst>
              <a:path w="13" h="19" fill="norm" stroke="1" extrusionOk="0">
                <a:moveTo>
                  <a:pt x="4" y="0"/>
                </a:moveTo>
                <a:lnTo>
                  <a:pt x="0" y="18"/>
                </a:lnTo>
                <a:lnTo>
                  <a:pt x="9" y="19"/>
                </a:lnTo>
                <a:lnTo>
                  <a:pt x="13" y="2"/>
                </a:lnTo>
                <a:lnTo>
                  <a:pt x="4" y="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8" name="Rectangle 94"/>
          <p:cNvSpPr>
            <a:spLocks noChangeArrowheads="1"/>
          </p:cNvSpPr>
          <p:nvPr/>
        </p:nvSpPr>
        <p:spPr bwMode="auto">
          <a:xfrm>
            <a:off x="3835400" y="1544638"/>
            <a:ext cx="7938" cy="14287"/>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3999" name="Freeform 95"/>
          <p:cNvSpPr/>
          <p:nvPr/>
        </p:nvSpPr>
        <p:spPr bwMode="auto">
          <a:xfrm>
            <a:off x="3865563" y="1541463"/>
            <a:ext cx="12700" cy="11112"/>
          </a:xfrm>
          <a:custGeom>
            <a:avLst/>
            <a:gdLst/>
            <a:ahLst/>
            <a:cxnLst>
              <a:cxn ang="0">
                <a:pos x="14" y="0"/>
              </a:cxn>
              <a:cxn ang="0">
                <a:pos x="0" y="13"/>
              </a:cxn>
              <a:cxn ang="0">
                <a:pos x="2" y="15"/>
              </a:cxn>
              <a:cxn ang="0">
                <a:pos x="16" y="1"/>
              </a:cxn>
              <a:cxn ang="0">
                <a:pos x="14" y="0"/>
              </a:cxn>
            </a:cxnLst>
            <a:rect l="0" t="0" r="r" b="b"/>
            <a:pathLst>
              <a:path w="16" h="15" fill="norm" stroke="1" extrusionOk="0">
                <a:moveTo>
                  <a:pt x="14" y="0"/>
                </a:moveTo>
                <a:lnTo>
                  <a:pt x="0" y="13"/>
                </a:lnTo>
                <a:lnTo>
                  <a:pt x="2" y="15"/>
                </a:lnTo>
                <a:lnTo>
                  <a:pt x="16" y="1"/>
                </a:lnTo>
                <a:lnTo>
                  <a:pt x="14" y="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0" name="Freeform 96"/>
          <p:cNvSpPr/>
          <p:nvPr/>
        </p:nvSpPr>
        <p:spPr bwMode="auto">
          <a:xfrm>
            <a:off x="3890963" y="1517650"/>
            <a:ext cx="12700" cy="17463"/>
          </a:xfrm>
          <a:custGeom>
            <a:avLst/>
            <a:gdLst/>
            <a:ahLst/>
            <a:cxnLst>
              <a:cxn ang="0">
                <a:pos x="0" y="5"/>
              </a:cxn>
              <a:cxn ang="0">
                <a:pos x="10" y="21"/>
              </a:cxn>
              <a:cxn ang="0">
                <a:pos x="19" y="15"/>
              </a:cxn>
              <a:cxn ang="0">
                <a:pos x="10" y="0"/>
              </a:cxn>
              <a:cxn ang="0">
                <a:pos x="0" y="5"/>
              </a:cxn>
            </a:cxnLst>
            <a:rect l="0" t="0" r="r" b="b"/>
            <a:pathLst>
              <a:path w="19" h="21" fill="norm" stroke="1" extrusionOk="0">
                <a:moveTo>
                  <a:pt x="0" y="5"/>
                </a:moveTo>
                <a:lnTo>
                  <a:pt x="10" y="21"/>
                </a:lnTo>
                <a:lnTo>
                  <a:pt x="19" y="15"/>
                </a:lnTo>
                <a:lnTo>
                  <a:pt x="10" y="0"/>
                </a:lnTo>
                <a:lnTo>
                  <a:pt x="0" y="5"/>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1" name="Freeform 97"/>
          <p:cNvSpPr/>
          <p:nvPr/>
        </p:nvSpPr>
        <p:spPr bwMode="auto">
          <a:xfrm>
            <a:off x="3916363" y="1497013"/>
            <a:ext cx="14287" cy="15875"/>
          </a:xfrm>
          <a:custGeom>
            <a:avLst/>
            <a:gdLst/>
            <a:ahLst/>
            <a:cxnLst>
              <a:cxn ang="0">
                <a:pos x="0" y="7"/>
              </a:cxn>
              <a:cxn ang="0">
                <a:pos x="11" y="21"/>
              </a:cxn>
              <a:cxn ang="0">
                <a:pos x="21" y="13"/>
              </a:cxn>
              <a:cxn ang="0">
                <a:pos x="9" y="0"/>
              </a:cxn>
              <a:cxn ang="0">
                <a:pos x="0" y="7"/>
              </a:cxn>
            </a:cxnLst>
            <a:rect l="0" t="0" r="r" b="b"/>
            <a:pathLst>
              <a:path w="21" h="21" fill="norm" stroke="1" extrusionOk="0">
                <a:moveTo>
                  <a:pt x="0" y="7"/>
                </a:moveTo>
                <a:lnTo>
                  <a:pt x="11" y="21"/>
                </a:lnTo>
                <a:lnTo>
                  <a:pt x="21" y="13"/>
                </a:lnTo>
                <a:lnTo>
                  <a:pt x="9" y="0"/>
                </a:lnTo>
                <a:lnTo>
                  <a:pt x="0" y="7"/>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2" name="Freeform 98"/>
          <p:cNvSpPr/>
          <p:nvPr/>
        </p:nvSpPr>
        <p:spPr bwMode="auto">
          <a:xfrm>
            <a:off x="3941763" y="1474788"/>
            <a:ext cx="15875" cy="17462"/>
          </a:xfrm>
          <a:custGeom>
            <a:avLst/>
            <a:gdLst/>
            <a:ahLst/>
            <a:cxnLst>
              <a:cxn ang="0">
                <a:pos x="0" y="8"/>
              </a:cxn>
              <a:cxn ang="0">
                <a:pos x="12" y="21"/>
              </a:cxn>
              <a:cxn ang="0">
                <a:pos x="21" y="13"/>
              </a:cxn>
              <a:cxn ang="0">
                <a:pos x="10" y="0"/>
              </a:cxn>
              <a:cxn ang="0">
                <a:pos x="0" y="8"/>
              </a:cxn>
            </a:cxnLst>
            <a:rect l="0" t="0" r="r" b="b"/>
            <a:pathLst>
              <a:path w="21" h="21" fill="norm" stroke="1" extrusionOk="0">
                <a:moveTo>
                  <a:pt x="0" y="8"/>
                </a:moveTo>
                <a:lnTo>
                  <a:pt x="12" y="21"/>
                </a:lnTo>
                <a:lnTo>
                  <a:pt x="21" y="13"/>
                </a:lnTo>
                <a:lnTo>
                  <a:pt x="10"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3" name="Freeform 99"/>
          <p:cNvSpPr/>
          <p:nvPr/>
        </p:nvSpPr>
        <p:spPr bwMode="auto">
          <a:xfrm>
            <a:off x="3970338" y="1452563"/>
            <a:ext cx="15875" cy="17462"/>
          </a:xfrm>
          <a:custGeom>
            <a:avLst/>
            <a:gdLst/>
            <a:ahLst/>
            <a:cxnLst>
              <a:cxn ang="0">
                <a:pos x="0" y="6"/>
              </a:cxn>
              <a:cxn ang="0">
                <a:pos x="10" y="21"/>
              </a:cxn>
              <a:cxn ang="0">
                <a:pos x="20" y="15"/>
              </a:cxn>
              <a:cxn ang="0">
                <a:pos x="10" y="0"/>
              </a:cxn>
              <a:cxn ang="0">
                <a:pos x="0" y="6"/>
              </a:cxn>
            </a:cxnLst>
            <a:rect l="0" t="0" r="r" b="b"/>
            <a:pathLst>
              <a:path w="20" h="21" fill="norm" stroke="1" extrusionOk="0">
                <a:moveTo>
                  <a:pt x="0" y="6"/>
                </a:moveTo>
                <a:lnTo>
                  <a:pt x="10" y="21"/>
                </a:lnTo>
                <a:lnTo>
                  <a:pt x="20" y="15"/>
                </a:lnTo>
                <a:lnTo>
                  <a:pt x="10" y="0"/>
                </a:lnTo>
                <a:lnTo>
                  <a:pt x="0" y="6"/>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4" name="Freeform 100"/>
          <p:cNvSpPr/>
          <p:nvPr/>
        </p:nvSpPr>
        <p:spPr bwMode="auto">
          <a:xfrm>
            <a:off x="3995738" y="1431925"/>
            <a:ext cx="15875" cy="15875"/>
          </a:xfrm>
          <a:custGeom>
            <a:avLst/>
            <a:gdLst/>
            <a:ahLst/>
            <a:cxnLst>
              <a:cxn ang="0">
                <a:pos x="0" y="8"/>
              </a:cxn>
              <a:cxn ang="0">
                <a:pos x="11" y="21"/>
              </a:cxn>
              <a:cxn ang="0">
                <a:pos x="21" y="14"/>
              </a:cxn>
              <a:cxn ang="0">
                <a:pos x="10" y="0"/>
              </a:cxn>
              <a:cxn ang="0">
                <a:pos x="0" y="8"/>
              </a:cxn>
            </a:cxnLst>
            <a:rect l="0" t="0" r="r" b="b"/>
            <a:pathLst>
              <a:path w="21" h="21" fill="norm" stroke="1" extrusionOk="0">
                <a:moveTo>
                  <a:pt x="0" y="8"/>
                </a:moveTo>
                <a:lnTo>
                  <a:pt x="11" y="21"/>
                </a:lnTo>
                <a:lnTo>
                  <a:pt x="21" y="14"/>
                </a:lnTo>
                <a:lnTo>
                  <a:pt x="10"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5" name="Freeform 101"/>
          <p:cNvSpPr/>
          <p:nvPr/>
        </p:nvSpPr>
        <p:spPr bwMode="auto">
          <a:xfrm>
            <a:off x="4024312" y="1409700"/>
            <a:ext cx="14287" cy="17463"/>
          </a:xfrm>
          <a:custGeom>
            <a:avLst/>
            <a:gdLst/>
            <a:ahLst/>
            <a:cxnLst>
              <a:cxn ang="0">
                <a:pos x="0" y="8"/>
              </a:cxn>
              <a:cxn ang="0">
                <a:pos x="12" y="21"/>
              </a:cxn>
              <a:cxn ang="0">
                <a:pos x="22" y="14"/>
              </a:cxn>
              <a:cxn ang="0">
                <a:pos x="10" y="0"/>
              </a:cxn>
              <a:cxn ang="0">
                <a:pos x="0" y="8"/>
              </a:cxn>
            </a:cxnLst>
            <a:rect l="0" t="0" r="r" b="b"/>
            <a:pathLst>
              <a:path w="22" h="21" fill="norm" stroke="1" extrusionOk="0">
                <a:moveTo>
                  <a:pt x="0" y="8"/>
                </a:moveTo>
                <a:lnTo>
                  <a:pt x="12" y="21"/>
                </a:lnTo>
                <a:lnTo>
                  <a:pt x="22" y="14"/>
                </a:lnTo>
                <a:lnTo>
                  <a:pt x="10"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6" name="Freeform 102"/>
          <p:cNvSpPr/>
          <p:nvPr/>
        </p:nvSpPr>
        <p:spPr bwMode="auto">
          <a:xfrm>
            <a:off x="4052888" y="1387475"/>
            <a:ext cx="12700" cy="15875"/>
          </a:xfrm>
          <a:custGeom>
            <a:avLst/>
            <a:gdLst/>
            <a:ahLst/>
            <a:cxnLst>
              <a:cxn ang="0">
                <a:pos x="0" y="5"/>
              </a:cxn>
              <a:cxn ang="0">
                <a:pos x="9" y="21"/>
              </a:cxn>
              <a:cxn ang="0">
                <a:pos x="19" y="15"/>
              </a:cxn>
              <a:cxn ang="0">
                <a:pos x="9" y="0"/>
              </a:cxn>
              <a:cxn ang="0">
                <a:pos x="0" y="5"/>
              </a:cxn>
            </a:cxnLst>
            <a:rect l="0" t="0" r="r" b="b"/>
            <a:pathLst>
              <a:path w="19" h="21" fill="norm" stroke="1" extrusionOk="0">
                <a:moveTo>
                  <a:pt x="0" y="5"/>
                </a:moveTo>
                <a:lnTo>
                  <a:pt x="9" y="21"/>
                </a:lnTo>
                <a:lnTo>
                  <a:pt x="19" y="15"/>
                </a:lnTo>
                <a:lnTo>
                  <a:pt x="9" y="0"/>
                </a:lnTo>
                <a:lnTo>
                  <a:pt x="0" y="5"/>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7" name="Freeform 103"/>
          <p:cNvSpPr/>
          <p:nvPr/>
        </p:nvSpPr>
        <p:spPr bwMode="auto">
          <a:xfrm>
            <a:off x="4081463" y="1360488"/>
            <a:ext cx="20637" cy="22225"/>
          </a:xfrm>
          <a:custGeom>
            <a:avLst/>
            <a:gdLst/>
            <a:ahLst/>
            <a:cxnLst>
              <a:cxn ang="0">
                <a:pos x="0" y="11"/>
              </a:cxn>
              <a:cxn ang="0">
                <a:pos x="10" y="27"/>
              </a:cxn>
              <a:cxn ang="0">
                <a:pos x="19" y="21"/>
              </a:cxn>
              <a:cxn ang="0">
                <a:pos x="21" y="21"/>
              </a:cxn>
              <a:cxn ang="0">
                <a:pos x="29" y="13"/>
              </a:cxn>
              <a:cxn ang="0">
                <a:pos x="16" y="0"/>
              </a:cxn>
              <a:cxn ang="0">
                <a:pos x="8" y="8"/>
              </a:cxn>
              <a:cxn ang="0">
                <a:pos x="14" y="13"/>
              </a:cxn>
              <a:cxn ang="0">
                <a:pos x="10" y="6"/>
              </a:cxn>
              <a:cxn ang="0">
                <a:pos x="0" y="11"/>
              </a:cxn>
            </a:cxnLst>
            <a:rect l="0" t="0" r="r" b="b"/>
            <a:pathLst>
              <a:path w="29" h="27" fill="norm" stroke="1" extrusionOk="0">
                <a:moveTo>
                  <a:pt x="0" y="11"/>
                </a:moveTo>
                <a:lnTo>
                  <a:pt x="10" y="27"/>
                </a:lnTo>
                <a:lnTo>
                  <a:pt x="19" y="21"/>
                </a:lnTo>
                <a:lnTo>
                  <a:pt x="21" y="21"/>
                </a:lnTo>
                <a:lnTo>
                  <a:pt x="29" y="13"/>
                </a:lnTo>
                <a:lnTo>
                  <a:pt x="16" y="0"/>
                </a:lnTo>
                <a:lnTo>
                  <a:pt x="8" y="8"/>
                </a:lnTo>
                <a:lnTo>
                  <a:pt x="14" y="13"/>
                </a:lnTo>
                <a:lnTo>
                  <a:pt x="10" y="6"/>
                </a:lnTo>
                <a:lnTo>
                  <a:pt x="0" y="11"/>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8" name="Freeform 104"/>
          <p:cNvSpPr/>
          <p:nvPr/>
        </p:nvSpPr>
        <p:spPr bwMode="auto">
          <a:xfrm>
            <a:off x="4100513" y="1341438"/>
            <a:ext cx="14287" cy="12700"/>
          </a:xfrm>
          <a:custGeom>
            <a:avLst/>
            <a:gdLst/>
            <a:ahLst/>
            <a:cxnLst>
              <a:cxn ang="0">
                <a:pos x="0" y="10"/>
              </a:cxn>
              <a:cxn ang="0">
                <a:pos x="17" y="15"/>
              </a:cxn>
              <a:cxn ang="0">
                <a:pos x="21" y="6"/>
              </a:cxn>
              <a:cxn ang="0">
                <a:pos x="4" y="0"/>
              </a:cxn>
              <a:cxn ang="0">
                <a:pos x="0" y="10"/>
              </a:cxn>
            </a:cxnLst>
            <a:rect l="0" t="0" r="r" b="b"/>
            <a:pathLst>
              <a:path w="21" h="15" fill="norm" stroke="1" extrusionOk="0">
                <a:moveTo>
                  <a:pt x="0" y="10"/>
                </a:moveTo>
                <a:lnTo>
                  <a:pt x="17" y="15"/>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09" name="Freeform 105"/>
          <p:cNvSpPr/>
          <p:nvPr/>
        </p:nvSpPr>
        <p:spPr bwMode="auto">
          <a:xfrm>
            <a:off x="4113213" y="1311275"/>
            <a:ext cx="15875" cy="14288"/>
          </a:xfrm>
          <a:custGeom>
            <a:avLst/>
            <a:gdLst/>
            <a:ahLst/>
            <a:cxnLst>
              <a:cxn ang="0">
                <a:pos x="0" y="9"/>
              </a:cxn>
              <a:cxn ang="0">
                <a:pos x="16" y="19"/>
              </a:cxn>
              <a:cxn ang="0">
                <a:pos x="21" y="9"/>
              </a:cxn>
              <a:cxn ang="0">
                <a:pos x="6" y="0"/>
              </a:cxn>
              <a:cxn ang="0">
                <a:pos x="0" y="9"/>
              </a:cxn>
            </a:cxnLst>
            <a:rect l="0" t="0" r="r" b="b"/>
            <a:pathLst>
              <a:path w="21" h="19" fill="norm" stroke="1" extrusionOk="0">
                <a:moveTo>
                  <a:pt x="0" y="9"/>
                </a:moveTo>
                <a:lnTo>
                  <a:pt x="16" y="19"/>
                </a:lnTo>
                <a:lnTo>
                  <a:pt x="21"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0" name="Freeform 106"/>
          <p:cNvSpPr/>
          <p:nvPr/>
        </p:nvSpPr>
        <p:spPr bwMode="auto">
          <a:xfrm>
            <a:off x="4127500" y="1281113"/>
            <a:ext cx="14288" cy="14287"/>
          </a:xfrm>
          <a:custGeom>
            <a:avLst/>
            <a:gdLst/>
            <a:ahLst/>
            <a:cxnLst>
              <a:cxn ang="0">
                <a:pos x="0" y="10"/>
              </a:cxn>
              <a:cxn ang="0">
                <a:pos x="16" y="19"/>
              </a:cxn>
              <a:cxn ang="0">
                <a:pos x="22" y="10"/>
              </a:cxn>
              <a:cxn ang="0">
                <a:pos x="6" y="0"/>
              </a:cxn>
              <a:cxn ang="0">
                <a:pos x="0" y="10"/>
              </a:cxn>
            </a:cxnLst>
            <a:rect l="0" t="0" r="r" b="b"/>
            <a:pathLst>
              <a:path w="22" h="19" fill="norm" stroke="1" extrusionOk="0">
                <a:moveTo>
                  <a:pt x="0" y="10"/>
                </a:moveTo>
                <a:lnTo>
                  <a:pt x="16" y="19"/>
                </a:lnTo>
                <a:lnTo>
                  <a:pt x="22"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1" name="Freeform 107"/>
          <p:cNvSpPr/>
          <p:nvPr/>
        </p:nvSpPr>
        <p:spPr bwMode="auto">
          <a:xfrm>
            <a:off x="4141788" y="1249363"/>
            <a:ext cx="17462" cy="15875"/>
          </a:xfrm>
          <a:custGeom>
            <a:avLst/>
            <a:gdLst/>
            <a:ahLst/>
            <a:cxnLst>
              <a:cxn ang="0">
                <a:pos x="0" y="9"/>
              </a:cxn>
              <a:cxn ang="0">
                <a:pos x="15" y="19"/>
              </a:cxn>
              <a:cxn ang="0">
                <a:pos x="21" y="9"/>
              </a:cxn>
              <a:cxn ang="0">
                <a:pos x="5" y="0"/>
              </a:cxn>
              <a:cxn ang="0">
                <a:pos x="0" y="9"/>
              </a:cxn>
            </a:cxnLst>
            <a:rect l="0" t="0" r="r" b="b"/>
            <a:pathLst>
              <a:path w="21" h="19" fill="norm" stroke="1" extrusionOk="0">
                <a:moveTo>
                  <a:pt x="0" y="9"/>
                </a:moveTo>
                <a:lnTo>
                  <a:pt x="15" y="19"/>
                </a:lnTo>
                <a:lnTo>
                  <a:pt x="21" y="9"/>
                </a:lnTo>
                <a:lnTo>
                  <a:pt x="5"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2" name="Freeform 108"/>
          <p:cNvSpPr/>
          <p:nvPr/>
        </p:nvSpPr>
        <p:spPr bwMode="auto">
          <a:xfrm>
            <a:off x="4157663" y="1220788"/>
            <a:ext cx="14287" cy="15875"/>
          </a:xfrm>
          <a:custGeom>
            <a:avLst/>
            <a:gdLst/>
            <a:ahLst/>
            <a:cxnLst>
              <a:cxn ang="0">
                <a:pos x="0" y="10"/>
              </a:cxn>
              <a:cxn ang="0">
                <a:pos x="15" y="19"/>
              </a:cxn>
              <a:cxn ang="0">
                <a:pos x="21" y="10"/>
              </a:cxn>
              <a:cxn ang="0">
                <a:pos x="6" y="0"/>
              </a:cxn>
              <a:cxn ang="0">
                <a:pos x="0" y="10"/>
              </a:cxn>
            </a:cxnLst>
            <a:rect l="0" t="0" r="r" b="b"/>
            <a:pathLst>
              <a:path w="21" h="19" fill="norm" stroke="1" extrusionOk="0">
                <a:moveTo>
                  <a:pt x="0" y="10"/>
                </a:moveTo>
                <a:lnTo>
                  <a:pt x="15" y="19"/>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3" name="Freeform 109"/>
          <p:cNvSpPr/>
          <p:nvPr/>
        </p:nvSpPr>
        <p:spPr bwMode="auto">
          <a:xfrm>
            <a:off x="4171950" y="1192213"/>
            <a:ext cx="17463" cy="14287"/>
          </a:xfrm>
          <a:custGeom>
            <a:avLst/>
            <a:gdLst/>
            <a:ahLst/>
            <a:cxnLst>
              <a:cxn ang="0">
                <a:pos x="0" y="9"/>
              </a:cxn>
              <a:cxn ang="0">
                <a:pos x="15" y="19"/>
              </a:cxn>
              <a:cxn ang="0">
                <a:pos x="21" y="9"/>
              </a:cxn>
              <a:cxn ang="0">
                <a:pos x="6" y="0"/>
              </a:cxn>
              <a:cxn ang="0">
                <a:pos x="0" y="9"/>
              </a:cxn>
            </a:cxnLst>
            <a:rect l="0" t="0" r="r" b="b"/>
            <a:pathLst>
              <a:path w="21" h="19" fill="norm" stroke="1" extrusionOk="0">
                <a:moveTo>
                  <a:pt x="0" y="9"/>
                </a:moveTo>
                <a:lnTo>
                  <a:pt x="15" y="19"/>
                </a:lnTo>
                <a:lnTo>
                  <a:pt x="21" y="9"/>
                </a:lnTo>
                <a:lnTo>
                  <a:pt x="6"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4" name="Freeform 110"/>
          <p:cNvSpPr/>
          <p:nvPr/>
        </p:nvSpPr>
        <p:spPr bwMode="auto">
          <a:xfrm>
            <a:off x="4189413" y="1163638"/>
            <a:ext cx="14287" cy="11112"/>
          </a:xfrm>
          <a:custGeom>
            <a:avLst/>
            <a:gdLst/>
            <a:ahLst/>
            <a:cxnLst>
              <a:cxn ang="0">
                <a:pos x="0" y="10"/>
              </a:cxn>
              <a:cxn ang="0">
                <a:pos x="17" y="16"/>
              </a:cxn>
              <a:cxn ang="0">
                <a:pos x="21" y="6"/>
              </a:cxn>
              <a:cxn ang="0">
                <a:pos x="4" y="0"/>
              </a:cxn>
              <a:cxn ang="0">
                <a:pos x="0" y="10"/>
              </a:cxn>
            </a:cxnLst>
            <a:rect l="0" t="0" r="r" b="b"/>
            <a:pathLst>
              <a:path w="21" h="16" fill="norm" stroke="1" extrusionOk="0">
                <a:moveTo>
                  <a:pt x="0" y="10"/>
                </a:moveTo>
                <a:lnTo>
                  <a:pt x="17" y="16"/>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5" name="Freeform 111"/>
          <p:cNvSpPr/>
          <p:nvPr/>
        </p:nvSpPr>
        <p:spPr bwMode="auto">
          <a:xfrm>
            <a:off x="4202113" y="1133475"/>
            <a:ext cx="15875" cy="12700"/>
          </a:xfrm>
          <a:custGeom>
            <a:avLst/>
            <a:gdLst/>
            <a:ahLst/>
            <a:cxnLst>
              <a:cxn ang="0">
                <a:pos x="0" y="9"/>
              </a:cxn>
              <a:cxn ang="0">
                <a:pos x="18" y="15"/>
              </a:cxn>
              <a:cxn ang="0">
                <a:pos x="21" y="5"/>
              </a:cxn>
              <a:cxn ang="0">
                <a:pos x="4" y="0"/>
              </a:cxn>
              <a:cxn ang="0">
                <a:pos x="0" y="9"/>
              </a:cxn>
            </a:cxnLst>
            <a:rect l="0" t="0" r="r" b="b"/>
            <a:pathLst>
              <a:path w="21" h="15" fill="norm" stroke="1" extrusionOk="0">
                <a:moveTo>
                  <a:pt x="0" y="9"/>
                </a:moveTo>
                <a:lnTo>
                  <a:pt x="18" y="15"/>
                </a:lnTo>
                <a:lnTo>
                  <a:pt x="21" y="5"/>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6" name="Freeform 112"/>
          <p:cNvSpPr/>
          <p:nvPr/>
        </p:nvSpPr>
        <p:spPr bwMode="auto">
          <a:xfrm>
            <a:off x="4216400" y="1101725"/>
            <a:ext cx="17463" cy="15875"/>
          </a:xfrm>
          <a:custGeom>
            <a:avLst/>
            <a:gdLst/>
            <a:ahLst/>
            <a:cxnLst>
              <a:cxn ang="0">
                <a:pos x="0" y="10"/>
              </a:cxn>
              <a:cxn ang="0">
                <a:pos x="16" y="20"/>
              </a:cxn>
              <a:cxn ang="0">
                <a:pos x="22" y="10"/>
              </a:cxn>
              <a:cxn ang="0">
                <a:pos x="6" y="0"/>
              </a:cxn>
              <a:cxn ang="0">
                <a:pos x="0" y="10"/>
              </a:cxn>
            </a:cxnLst>
            <a:rect l="0" t="0" r="r" b="b"/>
            <a:pathLst>
              <a:path w="22" h="20" fill="norm" stroke="1" extrusionOk="0">
                <a:moveTo>
                  <a:pt x="0" y="10"/>
                </a:moveTo>
                <a:lnTo>
                  <a:pt x="16" y="20"/>
                </a:lnTo>
                <a:lnTo>
                  <a:pt x="22"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7" name="Freeform 113"/>
          <p:cNvSpPr/>
          <p:nvPr/>
        </p:nvSpPr>
        <p:spPr bwMode="auto">
          <a:xfrm>
            <a:off x="4233863" y="1071563"/>
            <a:ext cx="12700" cy="15875"/>
          </a:xfrm>
          <a:custGeom>
            <a:avLst/>
            <a:gdLst/>
            <a:ahLst/>
            <a:cxnLst>
              <a:cxn ang="0">
                <a:pos x="0" y="8"/>
              </a:cxn>
              <a:cxn ang="0">
                <a:pos x="14" y="19"/>
              </a:cxn>
              <a:cxn ang="0">
                <a:pos x="20" y="11"/>
              </a:cxn>
              <a:cxn ang="0">
                <a:pos x="6" y="0"/>
              </a:cxn>
              <a:cxn ang="0">
                <a:pos x="0" y="8"/>
              </a:cxn>
            </a:cxnLst>
            <a:rect l="0" t="0" r="r" b="b"/>
            <a:pathLst>
              <a:path w="20" h="19" fill="norm" stroke="1" extrusionOk="0">
                <a:moveTo>
                  <a:pt x="0" y="8"/>
                </a:moveTo>
                <a:lnTo>
                  <a:pt x="14" y="19"/>
                </a:lnTo>
                <a:lnTo>
                  <a:pt x="20" y="11"/>
                </a:lnTo>
                <a:lnTo>
                  <a:pt x="6"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8" name="Freeform 114"/>
          <p:cNvSpPr/>
          <p:nvPr/>
        </p:nvSpPr>
        <p:spPr bwMode="auto">
          <a:xfrm>
            <a:off x="4246563" y="1044575"/>
            <a:ext cx="15875" cy="11113"/>
          </a:xfrm>
          <a:custGeom>
            <a:avLst/>
            <a:gdLst/>
            <a:ahLst/>
            <a:cxnLst>
              <a:cxn ang="0">
                <a:pos x="0" y="10"/>
              </a:cxn>
              <a:cxn ang="0">
                <a:pos x="17" y="16"/>
              </a:cxn>
              <a:cxn ang="0">
                <a:pos x="21" y="6"/>
              </a:cxn>
              <a:cxn ang="0">
                <a:pos x="4" y="0"/>
              </a:cxn>
              <a:cxn ang="0">
                <a:pos x="0" y="10"/>
              </a:cxn>
            </a:cxnLst>
            <a:rect l="0" t="0" r="r" b="b"/>
            <a:pathLst>
              <a:path w="21" h="16" fill="norm" stroke="1" extrusionOk="0">
                <a:moveTo>
                  <a:pt x="0" y="10"/>
                </a:moveTo>
                <a:lnTo>
                  <a:pt x="17" y="16"/>
                </a:lnTo>
                <a:lnTo>
                  <a:pt x="21" y="6"/>
                </a:lnTo>
                <a:lnTo>
                  <a:pt x="4"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19" name="Freeform 115"/>
          <p:cNvSpPr/>
          <p:nvPr/>
        </p:nvSpPr>
        <p:spPr bwMode="auto">
          <a:xfrm>
            <a:off x="4260850" y="1012825"/>
            <a:ext cx="14288" cy="15875"/>
          </a:xfrm>
          <a:custGeom>
            <a:avLst/>
            <a:gdLst/>
            <a:ahLst/>
            <a:cxnLst>
              <a:cxn ang="0">
                <a:pos x="0" y="10"/>
              </a:cxn>
              <a:cxn ang="0">
                <a:pos x="15" y="19"/>
              </a:cxn>
              <a:cxn ang="0">
                <a:pos x="21" y="10"/>
              </a:cxn>
              <a:cxn ang="0">
                <a:pos x="6" y="0"/>
              </a:cxn>
              <a:cxn ang="0">
                <a:pos x="0" y="10"/>
              </a:cxn>
            </a:cxnLst>
            <a:rect l="0" t="0" r="r" b="b"/>
            <a:pathLst>
              <a:path w="21" h="19" fill="norm" stroke="1" extrusionOk="0">
                <a:moveTo>
                  <a:pt x="0" y="10"/>
                </a:moveTo>
                <a:lnTo>
                  <a:pt x="15" y="19"/>
                </a:lnTo>
                <a:lnTo>
                  <a:pt x="21" y="10"/>
                </a:lnTo>
                <a:lnTo>
                  <a:pt x="6" y="0"/>
                </a:lnTo>
                <a:lnTo>
                  <a:pt x="0" y="1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0" name="Freeform 116"/>
          <p:cNvSpPr/>
          <p:nvPr/>
        </p:nvSpPr>
        <p:spPr bwMode="auto">
          <a:xfrm>
            <a:off x="4275138" y="984250"/>
            <a:ext cx="17462" cy="12700"/>
          </a:xfrm>
          <a:custGeom>
            <a:avLst/>
            <a:gdLst/>
            <a:ahLst/>
            <a:cxnLst>
              <a:cxn ang="0">
                <a:pos x="0" y="9"/>
              </a:cxn>
              <a:cxn ang="0">
                <a:pos x="17" y="15"/>
              </a:cxn>
              <a:cxn ang="0">
                <a:pos x="21" y="5"/>
              </a:cxn>
              <a:cxn ang="0">
                <a:pos x="4" y="0"/>
              </a:cxn>
              <a:cxn ang="0">
                <a:pos x="0" y="9"/>
              </a:cxn>
            </a:cxnLst>
            <a:rect l="0" t="0" r="r" b="b"/>
            <a:pathLst>
              <a:path w="21" h="15" fill="norm" stroke="1" extrusionOk="0">
                <a:moveTo>
                  <a:pt x="0" y="9"/>
                </a:moveTo>
                <a:lnTo>
                  <a:pt x="17" y="15"/>
                </a:lnTo>
                <a:lnTo>
                  <a:pt x="21" y="5"/>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1" name="Freeform 117"/>
          <p:cNvSpPr/>
          <p:nvPr/>
        </p:nvSpPr>
        <p:spPr bwMode="auto">
          <a:xfrm>
            <a:off x="4292600" y="952500"/>
            <a:ext cx="14288" cy="15875"/>
          </a:xfrm>
          <a:custGeom>
            <a:avLst/>
            <a:gdLst/>
            <a:ahLst/>
            <a:cxnLst>
              <a:cxn ang="0">
                <a:pos x="0" y="8"/>
              </a:cxn>
              <a:cxn ang="0">
                <a:pos x="14" y="19"/>
              </a:cxn>
              <a:cxn ang="0">
                <a:pos x="19" y="12"/>
              </a:cxn>
              <a:cxn ang="0">
                <a:pos x="6" y="0"/>
              </a:cxn>
              <a:cxn ang="0">
                <a:pos x="0" y="8"/>
              </a:cxn>
            </a:cxnLst>
            <a:rect l="0" t="0" r="r" b="b"/>
            <a:pathLst>
              <a:path w="19" h="19" fill="norm" stroke="1" extrusionOk="0">
                <a:moveTo>
                  <a:pt x="0" y="8"/>
                </a:moveTo>
                <a:lnTo>
                  <a:pt x="14" y="19"/>
                </a:lnTo>
                <a:lnTo>
                  <a:pt x="19" y="12"/>
                </a:lnTo>
                <a:lnTo>
                  <a:pt x="6"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2" name="Freeform 118"/>
          <p:cNvSpPr/>
          <p:nvPr/>
        </p:nvSpPr>
        <p:spPr bwMode="auto">
          <a:xfrm>
            <a:off x="4306888" y="925513"/>
            <a:ext cx="15875" cy="11112"/>
          </a:xfrm>
          <a:custGeom>
            <a:avLst/>
            <a:gdLst/>
            <a:ahLst/>
            <a:cxnLst>
              <a:cxn ang="0">
                <a:pos x="0" y="9"/>
              </a:cxn>
              <a:cxn ang="0">
                <a:pos x="18" y="15"/>
              </a:cxn>
              <a:cxn ang="0">
                <a:pos x="21" y="5"/>
              </a:cxn>
              <a:cxn ang="0">
                <a:pos x="4" y="0"/>
              </a:cxn>
              <a:cxn ang="0">
                <a:pos x="0" y="9"/>
              </a:cxn>
            </a:cxnLst>
            <a:rect l="0" t="0" r="r" b="b"/>
            <a:pathLst>
              <a:path w="21" h="15" fill="norm" stroke="1" extrusionOk="0">
                <a:moveTo>
                  <a:pt x="0" y="9"/>
                </a:moveTo>
                <a:lnTo>
                  <a:pt x="18" y="15"/>
                </a:lnTo>
                <a:lnTo>
                  <a:pt x="21" y="5"/>
                </a:lnTo>
                <a:lnTo>
                  <a:pt x="4" y="0"/>
                </a:lnTo>
                <a:lnTo>
                  <a:pt x="0" y="9"/>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3" name="Freeform 119"/>
          <p:cNvSpPr/>
          <p:nvPr/>
        </p:nvSpPr>
        <p:spPr bwMode="auto">
          <a:xfrm>
            <a:off x="4319588" y="896938"/>
            <a:ext cx="15875" cy="11112"/>
          </a:xfrm>
          <a:custGeom>
            <a:avLst/>
            <a:gdLst/>
            <a:ahLst/>
            <a:cxnLst>
              <a:cxn ang="0">
                <a:pos x="0" y="8"/>
              </a:cxn>
              <a:cxn ang="0">
                <a:pos x="16" y="15"/>
              </a:cxn>
              <a:cxn ang="0">
                <a:pos x="20" y="8"/>
              </a:cxn>
              <a:cxn ang="0">
                <a:pos x="4" y="0"/>
              </a:cxn>
              <a:cxn ang="0">
                <a:pos x="0" y="8"/>
              </a:cxn>
            </a:cxnLst>
            <a:rect l="0" t="0" r="r" b="b"/>
            <a:pathLst>
              <a:path w="20" h="15" fill="norm" stroke="1" extrusionOk="0">
                <a:moveTo>
                  <a:pt x="0" y="8"/>
                </a:moveTo>
                <a:lnTo>
                  <a:pt x="16" y="15"/>
                </a:lnTo>
                <a:lnTo>
                  <a:pt x="20" y="8"/>
                </a:lnTo>
                <a:lnTo>
                  <a:pt x="4" y="0"/>
                </a:lnTo>
                <a:lnTo>
                  <a:pt x="0" y="8"/>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4" name="Freeform 120"/>
          <p:cNvSpPr/>
          <p:nvPr/>
        </p:nvSpPr>
        <p:spPr bwMode="auto">
          <a:xfrm>
            <a:off x="1773238" y="941388"/>
            <a:ext cx="2562225" cy="2033587"/>
          </a:xfrm>
          <a:custGeom>
            <a:avLst/>
            <a:gdLst/>
            <a:ahLst/>
            <a:cxnLst>
              <a:cxn ang="0">
                <a:pos x="0" y="2543"/>
              </a:cxn>
              <a:cxn ang="0">
                <a:pos x="0" y="2562"/>
              </a:cxn>
              <a:cxn ang="0">
                <a:pos x="317" y="2546"/>
              </a:cxn>
              <a:cxn ang="0">
                <a:pos x="324" y="2543"/>
              </a:cxn>
              <a:cxn ang="0">
                <a:pos x="324" y="2541"/>
              </a:cxn>
              <a:cxn ang="0">
                <a:pos x="641" y="1895"/>
              </a:cxn>
              <a:cxn ang="0">
                <a:pos x="633" y="1891"/>
              </a:cxn>
              <a:cxn ang="0">
                <a:pos x="637" y="1901"/>
              </a:cxn>
              <a:cxn ang="0">
                <a:pos x="954" y="1795"/>
              </a:cxn>
              <a:cxn ang="0">
                <a:pos x="958" y="1792"/>
              </a:cxn>
              <a:cxn ang="0">
                <a:pos x="958" y="1792"/>
              </a:cxn>
              <a:cxn ang="0">
                <a:pos x="1275" y="1206"/>
              </a:cxn>
              <a:cxn ang="0">
                <a:pos x="1267" y="1200"/>
              </a:cxn>
              <a:cxn ang="0">
                <a:pos x="1269" y="1210"/>
              </a:cxn>
              <a:cxn ang="0">
                <a:pos x="1586" y="1119"/>
              </a:cxn>
              <a:cxn ang="0">
                <a:pos x="1587" y="1117"/>
              </a:cxn>
              <a:cxn ang="0">
                <a:pos x="1904" y="943"/>
              </a:cxn>
              <a:cxn ang="0">
                <a:pos x="2223" y="801"/>
              </a:cxn>
              <a:cxn ang="0">
                <a:pos x="2219" y="793"/>
              </a:cxn>
              <a:cxn ang="0">
                <a:pos x="2219" y="803"/>
              </a:cxn>
              <a:cxn ang="0">
                <a:pos x="2536" y="791"/>
              </a:cxn>
              <a:cxn ang="0">
                <a:pos x="2853" y="785"/>
              </a:cxn>
              <a:cxn ang="0">
                <a:pos x="2858" y="783"/>
              </a:cxn>
              <a:cxn ang="0">
                <a:pos x="3175" y="562"/>
              </a:cxn>
              <a:cxn ang="0">
                <a:pos x="3177" y="561"/>
              </a:cxn>
              <a:cxn ang="0">
                <a:pos x="3494" y="9"/>
              </a:cxn>
              <a:cxn ang="0">
                <a:pos x="3478" y="0"/>
              </a:cxn>
              <a:cxn ang="0">
                <a:pos x="3162" y="551"/>
              </a:cxn>
              <a:cxn ang="0">
                <a:pos x="3169" y="555"/>
              </a:cxn>
              <a:cxn ang="0">
                <a:pos x="3165" y="547"/>
              </a:cxn>
              <a:cxn ang="0">
                <a:pos x="2849" y="768"/>
              </a:cxn>
              <a:cxn ang="0">
                <a:pos x="2853" y="776"/>
              </a:cxn>
              <a:cxn ang="0">
                <a:pos x="2853" y="766"/>
              </a:cxn>
              <a:cxn ang="0">
                <a:pos x="2536" y="772"/>
              </a:cxn>
              <a:cxn ang="0">
                <a:pos x="2219" y="783"/>
              </a:cxn>
              <a:cxn ang="0">
                <a:pos x="2215" y="785"/>
              </a:cxn>
              <a:cxn ang="0">
                <a:pos x="1897" y="927"/>
              </a:cxn>
              <a:cxn ang="0">
                <a:pos x="1580" y="1102"/>
              </a:cxn>
              <a:cxn ang="0">
                <a:pos x="1584" y="1110"/>
              </a:cxn>
              <a:cxn ang="0">
                <a:pos x="1582" y="1102"/>
              </a:cxn>
              <a:cxn ang="0">
                <a:pos x="1265" y="1192"/>
              </a:cxn>
              <a:cxn ang="0">
                <a:pos x="1261" y="1194"/>
              </a:cxn>
              <a:cxn ang="0">
                <a:pos x="1259" y="1196"/>
              </a:cxn>
              <a:cxn ang="0">
                <a:pos x="942" y="1782"/>
              </a:cxn>
              <a:cxn ang="0">
                <a:pos x="950" y="1786"/>
              </a:cxn>
              <a:cxn ang="0">
                <a:pos x="948" y="1778"/>
              </a:cxn>
              <a:cxn ang="0">
                <a:pos x="631" y="1884"/>
              </a:cxn>
              <a:cxn ang="0">
                <a:pos x="628" y="1886"/>
              </a:cxn>
              <a:cxn ang="0">
                <a:pos x="626" y="1888"/>
              </a:cxn>
              <a:cxn ang="0">
                <a:pos x="309" y="2533"/>
              </a:cxn>
              <a:cxn ang="0">
                <a:pos x="317" y="2537"/>
              </a:cxn>
              <a:cxn ang="0">
                <a:pos x="317" y="2527"/>
              </a:cxn>
              <a:cxn ang="0">
                <a:pos x="0" y="2543"/>
              </a:cxn>
            </a:cxnLst>
            <a:rect l="0" t="0" r="r" b="b"/>
            <a:pathLst>
              <a:path w="3494" h="2562" fill="norm" stroke="1" extrusionOk="0">
                <a:moveTo>
                  <a:pt x="0" y="2543"/>
                </a:moveTo>
                <a:lnTo>
                  <a:pt x="0" y="2562"/>
                </a:lnTo>
                <a:lnTo>
                  <a:pt x="317" y="2546"/>
                </a:lnTo>
                <a:lnTo>
                  <a:pt x="324" y="2543"/>
                </a:lnTo>
                <a:lnTo>
                  <a:pt x="324" y="2541"/>
                </a:lnTo>
                <a:lnTo>
                  <a:pt x="641" y="1895"/>
                </a:lnTo>
                <a:lnTo>
                  <a:pt x="633" y="1891"/>
                </a:lnTo>
                <a:lnTo>
                  <a:pt x="637" y="1901"/>
                </a:lnTo>
                <a:lnTo>
                  <a:pt x="954" y="1795"/>
                </a:lnTo>
                <a:lnTo>
                  <a:pt x="958" y="1792"/>
                </a:lnTo>
                <a:lnTo>
                  <a:pt x="958" y="1792"/>
                </a:lnTo>
                <a:lnTo>
                  <a:pt x="1275" y="1206"/>
                </a:lnTo>
                <a:lnTo>
                  <a:pt x="1267" y="1200"/>
                </a:lnTo>
                <a:lnTo>
                  <a:pt x="1269" y="1210"/>
                </a:lnTo>
                <a:lnTo>
                  <a:pt x="1586" y="1119"/>
                </a:lnTo>
                <a:lnTo>
                  <a:pt x="1587" y="1117"/>
                </a:lnTo>
                <a:lnTo>
                  <a:pt x="1904" y="943"/>
                </a:lnTo>
                <a:lnTo>
                  <a:pt x="2223" y="801"/>
                </a:lnTo>
                <a:lnTo>
                  <a:pt x="2219" y="793"/>
                </a:lnTo>
                <a:lnTo>
                  <a:pt x="2219" y="803"/>
                </a:lnTo>
                <a:lnTo>
                  <a:pt x="2536" y="791"/>
                </a:lnTo>
                <a:lnTo>
                  <a:pt x="2853" y="785"/>
                </a:lnTo>
                <a:lnTo>
                  <a:pt x="2858" y="783"/>
                </a:lnTo>
                <a:lnTo>
                  <a:pt x="3175" y="562"/>
                </a:lnTo>
                <a:lnTo>
                  <a:pt x="3177" y="561"/>
                </a:lnTo>
                <a:lnTo>
                  <a:pt x="3494" y="9"/>
                </a:lnTo>
                <a:lnTo>
                  <a:pt x="3478" y="0"/>
                </a:lnTo>
                <a:lnTo>
                  <a:pt x="3162" y="551"/>
                </a:lnTo>
                <a:lnTo>
                  <a:pt x="3169" y="555"/>
                </a:lnTo>
                <a:lnTo>
                  <a:pt x="3165" y="547"/>
                </a:lnTo>
                <a:lnTo>
                  <a:pt x="2849" y="768"/>
                </a:lnTo>
                <a:lnTo>
                  <a:pt x="2853" y="776"/>
                </a:lnTo>
                <a:lnTo>
                  <a:pt x="2853" y="766"/>
                </a:lnTo>
                <a:lnTo>
                  <a:pt x="2536" y="772"/>
                </a:lnTo>
                <a:lnTo>
                  <a:pt x="2219" y="783"/>
                </a:lnTo>
                <a:lnTo>
                  <a:pt x="2215" y="785"/>
                </a:lnTo>
                <a:lnTo>
                  <a:pt x="1897" y="927"/>
                </a:lnTo>
                <a:lnTo>
                  <a:pt x="1580" y="1102"/>
                </a:lnTo>
                <a:lnTo>
                  <a:pt x="1584" y="1110"/>
                </a:lnTo>
                <a:lnTo>
                  <a:pt x="1582" y="1102"/>
                </a:lnTo>
                <a:lnTo>
                  <a:pt x="1265" y="1192"/>
                </a:lnTo>
                <a:lnTo>
                  <a:pt x="1261" y="1194"/>
                </a:lnTo>
                <a:lnTo>
                  <a:pt x="1259" y="1196"/>
                </a:lnTo>
                <a:lnTo>
                  <a:pt x="942" y="1782"/>
                </a:lnTo>
                <a:lnTo>
                  <a:pt x="950" y="1786"/>
                </a:lnTo>
                <a:lnTo>
                  <a:pt x="948" y="1778"/>
                </a:lnTo>
                <a:lnTo>
                  <a:pt x="631" y="1884"/>
                </a:lnTo>
                <a:lnTo>
                  <a:pt x="628" y="1886"/>
                </a:lnTo>
                <a:lnTo>
                  <a:pt x="626" y="1888"/>
                </a:lnTo>
                <a:lnTo>
                  <a:pt x="309" y="2533"/>
                </a:lnTo>
                <a:lnTo>
                  <a:pt x="317" y="2537"/>
                </a:lnTo>
                <a:lnTo>
                  <a:pt x="317" y="2527"/>
                </a:lnTo>
                <a:lnTo>
                  <a:pt x="0" y="2543"/>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5" name="Line 121"/>
          <p:cNvSpPr>
            <a:spLocks noChangeShapeType="1"/>
          </p:cNvSpPr>
          <p:nvPr/>
        </p:nvSpPr>
        <p:spPr bwMode="auto">
          <a:xfrm flipV="1">
            <a:off x="1773238" y="3195638"/>
            <a:ext cx="3175"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6" name="Line 122"/>
          <p:cNvSpPr>
            <a:spLocks noChangeShapeType="1"/>
          </p:cNvSpPr>
          <p:nvPr/>
        </p:nvSpPr>
        <p:spPr bwMode="auto">
          <a:xfrm flipV="1">
            <a:off x="2005013" y="3195638"/>
            <a:ext cx="1587"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7" name="Line 123"/>
          <p:cNvSpPr>
            <a:spLocks noChangeShapeType="1"/>
          </p:cNvSpPr>
          <p:nvPr/>
        </p:nvSpPr>
        <p:spPr bwMode="auto">
          <a:xfrm flipV="1">
            <a:off x="2239963" y="3195638"/>
            <a:ext cx="0"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8" name="Line 124"/>
          <p:cNvSpPr>
            <a:spLocks noChangeShapeType="1"/>
          </p:cNvSpPr>
          <p:nvPr/>
        </p:nvSpPr>
        <p:spPr bwMode="auto">
          <a:xfrm flipV="1">
            <a:off x="2470150" y="3195638"/>
            <a:ext cx="1587"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29" name="Line 125"/>
          <p:cNvSpPr>
            <a:spLocks noChangeShapeType="1"/>
          </p:cNvSpPr>
          <p:nvPr/>
        </p:nvSpPr>
        <p:spPr bwMode="auto">
          <a:xfrm flipV="1">
            <a:off x="2703513" y="3195638"/>
            <a:ext cx="0"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0" name="Line 126"/>
          <p:cNvSpPr>
            <a:spLocks noChangeShapeType="1"/>
          </p:cNvSpPr>
          <p:nvPr/>
        </p:nvSpPr>
        <p:spPr bwMode="auto">
          <a:xfrm flipV="1">
            <a:off x="2935288" y="3195638"/>
            <a:ext cx="3175"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1" name="Line 127"/>
          <p:cNvSpPr>
            <a:spLocks noChangeShapeType="1"/>
          </p:cNvSpPr>
          <p:nvPr/>
        </p:nvSpPr>
        <p:spPr bwMode="auto">
          <a:xfrm flipV="1">
            <a:off x="3167062" y="3195638"/>
            <a:ext cx="0"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2" name="Line 128"/>
          <p:cNvSpPr>
            <a:spLocks noChangeShapeType="1"/>
          </p:cNvSpPr>
          <p:nvPr/>
        </p:nvSpPr>
        <p:spPr bwMode="auto">
          <a:xfrm flipV="1">
            <a:off x="3402012" y="3195638"/>
            <a:ext cx="0"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3" name="Line 129"/>
          <p:cNvSpPr>
            <a:spLocks noChangeShapeType="1"/>
          </p:cNvSpPr>
          <p:nvPr/>
        </p:nvSpPr>
        <p:spPr bwMode="auto">
          <a:xfrm flipV="1">
            <a:off x="3632200" y="3195638"/>
            <a:ext cx="1587"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4" name="Line 130"/>
          <p:cNvSpPr>
            <a:spLocks noChangeShapeType="1"/>
          </p:cNvSpPr>
          <p:nvPr/>
        </p:nvSpPr>
        <p:spPr bwMode="auto">
          <a:xfrm flipV="1">
            <a:off x="3865563" y="3195638"/>
            <a:ext cx="0"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5" name="Line 131"/>
          <p:cNvSpPr>
            <a:spLocks noChangeShapeType="1"/>
          </p:cNvSpPr>
          <p:nvPr/>
        </p:nvSpPr>
        <p:spPr bwMode="auto">
          <a:xfrm flipV="1">
            <a:off x="4097338" y="3195638"/>
            <a:ext cx="3175"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6" name="Line 132"/>
          <p:cNvSpPr>
            <a:spLocks noChangeShapeType="1"/>
          </p:cNvSpPr>
          <p:nvPr/>
        </p:nvSpPr>
        <p:spPr bwMode="auto">
          <a:xfrm flipV="1">
            <a:off x="4329113" y="3195638"/>
            <a:ext cx="1587" cy="63500"/>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7" name="Line 133"/>
          <p:cNvSpPr>
            <a:spLocks noChangeShapeType="1"/>
          </p:cNvSpPr>
          <p:nvPr/>
        </p:nvSpPr>
        <p:spPr bwMode="auto">
          <a:xfrm>
            <a:off x="1687513" y="3006725"/>
            <a:ext cx="28575"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8" name="Line 134"/>
          <p:cNvSpPr>
            <a:spLocks noChangeShapeType="1"/>
          </p:cNvSpPr>
          <p:nvPr/>
        </p:nvSpPr>
        <p:spPr bwMode="auto">
          <a:xfrm>
            <a:off x="1687513" y="2551113"/>
            <a:ext cx="28575"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39" name="Line 135"/>
          <p:cNvSpPr>
            <a:spLocks noChangeShapeType="1"/>
          </p:cNvSpPr>
          <p:nvPr/>
        </p:nvSpPr>
        <p:spPr bwMode="auto">
          <a:xfrm>
            <a:off x="1687513" y="2095500"/>
            <a:ext cx="28575"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0" name="Line 136"/>
          <p:cNvSpPr>
            <a:spLocks noChangeShapeType="1"/>
          </p:cNvSpPr>
          <p:nvPr/>
        </p:nvSpPr>
        <p:spPr bwMode="auto">
          <a:xfrm>
            <a:off x="1687513" y="1641475"/>
            <a:ext cx="28575"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1" name="Line 137"/>
          <p:cNvSpPr>
            <a:spLocks noChangeShapeType="1"/>
          </p:cNvSpPr>
          <p:nvPr/>
        </p:nvSpPr>
        <p:spPr bwMode="auto">
          <a:xfrm>
            <a:off x="1687513" y="1187450"/>
            <a:ext cx="28575"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2" name="Line 138"/>
          <p:cNvSpPr>
            <a:spLocks noChangeShapeType="1"/>
          </p:cNvSpPr>
          <p:nvPr/>
        </p:nvSpPr>
        <p:spPr bwMode="auto">
          <a:xfrm>
            <a:off x="1687513" y="733424"/>
            <a:ext cx="28575"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3" name="Line 139"/>
          <p:cNvSpPr>
            <a:spLocks noChangeShapeType="1"/>
          </p:cNvSpPr>
          <p:nvPr/>
        </p:nvSpPr>
        <p:spPr bwMode="auto">
          <a:xfrm>
            <a:off x="1687513" y="3233738"/>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4" name="Line 140"/>
          <p:cNvSpPr>
            <a:spLocks noChangeShapeType="1"/>
          </p:cNvSpPr>
          <p:nvPr/>
        </p:nvSpPr>
        <p:spPr bwMode="auto">
          <a:xfrm>
            <a:off x="1687513" y="2778125"/>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5" name="Line 141"/>
          <p:cNvSpPr>
            <a:spLocks noChangeShapeType="1"/>
          </p:cNvSpPr>
          <p:nvPr/>
        </p:nvSpPr>
        <p:spPr bwMode="auto">
          <a:xfrm>
            <a:off x="1687513" y="2322513"/>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6" name="Line 142"/>
          <p:cNvSpPr>
            <a:spLocks noChangeShapeType="1"/>
          </p:cNvSpPr>
          <p:nvPr/>
        </p:nvSpPr>
        <p:spPr bwMode="auto">
          <a:xfrm>
            <a:off x="1687513" y="1868488"/>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7" name="Line 143"/>
          <p:cNvSpPr>
            <a:spLocks noChangeShapeType="1"/>
          </p:cNvSpPr>
          <p:nvPr/>
        </p:nvSpPr>
        <p:spPr bwMode="auto">
          <a:xfrm>
            <a:off x="1687513" y="1414462"/>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8" name="Line 144"/>
          <p:cNvSpPr>
            <a:spLocks noChangeShapeType="1"/>
          </p:cNvSpPr>
          <p:nvPr/>
        </p:nvSpPr>
        <p:spPr bwMode="auto">
          <a:xfrm>
            <a:off x="1687513" y="960438"/>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49" name="Line 145"/>
          <p:cNvSpPr>
            <a:spLocks noChangeShapeType="1"/>
          </p:cNvSpPr>
          <p:nvPr/>
        </p:nvSpPr>
        <p:spPr bwMode="auto">
          <a:xfrm>
            <a:off x="1687513" y="504825"/>
            <a:ext cx="57150" cy="1587"/>
          </a:xfrm>
          <a:prstGeom prst="line">
            <a:avLst/>
          </a:prstGeom>
          <a:noFill/>
          <a:ln w="1588">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50" name="Rectangle 146"/>
          <p:cNvSpPr>
            <a:spLocks noChangeArrowheads="1"/>
          </p:cNvSpPr>
          <p:nvPr/>
        </p:nvSpPr>
        <p:spPr bwMode="auto">
          <a:xfrm>
            <a:off x="1689100" y="508000"/>
            <a:ext cx="2725738" cy="2724150"/>
          </a:xfrm>
          <a:prstGeom prst="rect">
            <a:avLst/>
          </a:prstGeom>
          <a:noFill/>
          <a:ln w="4763">
            <a:solidFill>
              <a:srgbClr val="000000"/>
            </a:solid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51" name="Rectangle 147"/>
          <p:cNvSpPr>
            <a:spLocks noChangeArrowheads="1"/>
          </p:cNvSpPr>
          <p:nvPr/>
        </p:nvSpPr>
        <p:spPr bwMode="auto">
          <a:xfrm>
            <a:off x="1579563" y="3063875"/>
            <a:ext cx="82550" cy="122238"/>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52" name="Rectangle 148"/>
          <p:cNvSpPr>
            <a:spLocks noChangeArrowheads="1"/>
          </p:cNvSpPr>
          <p:nvPr/>
        </p:nvSpPr>
        <p:spPr bwMode="auto">
          <a:xfrm>
            <a:off x="1579563" y="3154363"/>
            <a:ext cx="50800" cy="122237"/>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0</a:t>
            </a:r>
            <a:endParaRPr lang="en-US" sz="2400" b="0" i="0" u="none" strike="noStrike" cap="none" spc="0">
              <a:ln>
                <a:noFill/>
              </a:ln>
              <a:solidFill>
                <a:prstClr val="black"/>
              </a:solidFill>
              <a:latin typeface="Calibri"/>
              <a:ea typeface="Arial"/>
              <a:cs typeface="Arial"/>
            </a:endParaRPr>
          </a:p>
        </p:txBody>
      </p:sp>
      <p:sp>
        <p:nvSpPr>
          <p:cNvPr id="124053" name="Rectangle 149"/>
          <p:cNvSpPr>
            <a:spLocks noChangeArrowheads="1"/>
          </p:cNvSpPr>
          <p:nvPr/>
        </p:nvSpPr>
        <p:spPr bwMode="auto">
          <a:xfrm>
            <a:off x="1528763" y="2608263"/>
            <a:ext cx="128587" cy="1238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54" name="Rectangle 150"/>
          <p:cNvSpPr>
            <a:spLocks noChangeArrowheads="1"/>
          </p:cNvSpPr>
          <p:nvPr/>
        </p:nvSpPr>
        <p:spPr bwMode="auto">
          <a:xfrm>
            <a:off x="1528763" y="2728913"/>
            <a:ext cx="104775" cy="122237"/>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10</a:t>
            </a:r>
            <a:endParaRPr lang="en-US" sz="2400" b="0" i="0" u="none" strike="noStrike" cap="none" spc="0">
              <a:ln>
                <a:noFill/>
              </a:ln>
              <a:solidFill>
                <a:prstClr val="black"/>
              </a:solidFill>
              <a:latin typeface="Calibri"/>
              <a:ea typeface="Arial"/>
              <a:cs typeface="Arial"/>
            </a:endParaRPr>
          </a:p>
        </p:txBody>
      </p:sp>
      <p:sp>
        <p:nvSpPr>
          <p:cNvPr id="124055" name="Rectangle 151"/>
          <p:cNvSpPr>
            <a:spLocks noChangeArrowheads="1"/>
          </p:cNvSpPr>
          <p:nvPr/>
        </p:nvSpPr>
        <p:spPr bwMode="auto">
          <a:xfrm>
            <a:off x="1528763" y="2154238"/>
            <a:ext cx="128587" cy="1238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56" name="Rectangle 152"/>
          <p:cNvSpPr>
            <a:spLocks noChangeArrowheads="1"/>
          </p:cNvSpPr>
          <p:nvPr/>
        </p:nvSpPr>
        <p:spPr bwMode="auto">
          <a:xfrm>
            <a:off x="1528763" y="22733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20</a:t>
            </a:r>
            <a:endParaRPr lang="en-US" sz="2400" b="0" i="0" u="none" strike="noStrike" cap="none" spc="0">
              <a:ln>
                <a:noFill/>
              </a:ln>
              <a:solidFill>
                <a:prstClr val="black"/>
              </a:solidFill>
              <a:latin typeface="Calibri"/>
              <a:ea typeface="Arial"/>
              <a:cs typeface="Arial"/>
            </a:endParaRPr>
          </a:p>
        </p:txBody>
      </p:sp>
      <p:sp>
        <p:nvSpPr>
          <p:cNvPr id="124057" name="Rectangle 153"/>
          <p:cNvSpPr>
            <a:spLocks noChangeArrowheads="1"/>
          </p:cNvSpPr>
          <p:nvPr/>
        </p:nvSpPr>
        <p:spPr bwMode="auto">
          <a:xfrm>
            <a:off x="1528763" y="1700212"/>
            <a:ext cx="128587" cy="122237"/>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58" name="Rectangle 154"/>
          <p:cNvSpPr>
            <a:spLocks noChangeArrowheads="1"/>
          </p:cNvSpPr>
          <p:nvPr/>
        </p:nvSpPr>
        <p:spPr bwMode="auto">
          <a:xfrm>
            <a:off x="1528763" y="18161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30</a:t>
            </a:r>
            <a:endParaRPr lang="en-US" sz="2400" b="0" i="0" u="none" strike="noStrike" cap="none" spc="0">
              <a:ln>
                <a:noFill/>
              </a:ln>
              <a:solidFill>
                <a:prstClr val="black"/>
              </a:solidFill>
              <a:latin typeface="Calibri"/>
              <a:ea typeface="Arial"/>
              <a:cs typeface="Arial"/>
            </a:endParaRPr>
          </a:p>
        </p:txBody>
      </p:sp>
      <p:sp>
        <p:nvSpPr>
          <p:cNvPr id="124059" name="Rectangle 155"/>
          <p:cNvSpPr>
            <a:spLocks noChangeArrowheads="1"/>
          </p:cNvSpPr>
          <p:nvPr/>
        </p:nvSpPr>
        <p:spPr bwMode="auto">
          <a:xfrm>
            <a:off x="1528763" y="1244600"/>
            <a:ext cx="128587" cy="1238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60" name="Rectangle 156"/>
          <p:cNvSpPr>
            <a:spLocks noChangeArrowheads="1"/>
          </p:cNvSpPr>
          <p:nvPr/>
        </p:nvSpPr>
        <p:spPr bwMode="auto">
          <a:xfrm>
            <a:off x="1528763" y="136525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40</a:t>
            </a:r>
            <a:endParaRPr lang="en-US" sz="2400" b="0" i="0" u="none" strike="noStrike" cap="none" spc="0">
              <a:ln>
                <a:noFill/>
              </a:ln>
              <a:solidFill>
                <a:prstClr val="black"/>
              </a:solidFill>
              <a:latin typeface="Calibri"/>
              <a:ea typeface="Arial"/>
              <a:cs typeface="Arial"/>
            </a:endParaRPr>
          </a:p>
        </p:txBody>
      </p:sp>
      <p:sp>
        <p:nvSpPr>
          <p:cNvPr id="124061" name="Rectangle 157"/>
          <p:cNvSpPr>
            <a:spLocks noChangeArrowheads="1"/>
          </p:cNvSpPr>
          <p:nvPr/>
        </p:nvSpPr>
        <p:spPr bwMode="auto">
          <a:xfrm>
            <a:off x="1528763" y="790575"/>
            <a:ext cx="128587" cy="122238"/>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62" name="Rectangle 158"/>
          <p:cNvSpPr>
            <a:spLocks noChangeArrowheads="1"/>
          </p:cNvSpPr>
          <p:nvPr/>
        </p:nvSpPr>
        <p:spPr bwMode="auto">
          <a:xfrm>
            <a:off x="1528763" y="893763"/>
            <a:ext cx="104775" cy="122237"/>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50</a:t>
            </a:r>
            <a:endParaRPr lang="en-US" sz="2400" b="0" i="0" u="none" strike="noStrike" cap="none" spc="0">
              <a:ln>
                <a:noFill/>
              </a:ln>
              <a:solidFill>
                <a:prstClr val="black"/>
              </a:solidFill>
              <a:latin typeface="Calibri"/>
              <a:ea typeface="Arial"/>
              <a:cs typeface="Arial"/>
            </a:endParaRPr>
          </a:p>
        </p:txBody>
      </p:sp>
      <p:sp>
        <p:nvSpPr>
          <p:cNvPr id="124063" name="Rectangle 159"/>
          <p:cNvSpPr>
            <a:spLocks noChangeArrowheads="1"/>
          </p:cNvSpPr>
          <p:nvPr/>
        </p:nvSpPr>
        <p:spPr bwMode="auto">
          <a:xfrm>
            <a:off x="1528763" y="334963"/>
            <a:ext cx="128587" cy="1238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64" name="Rectangle 160"/>
          <p:cNvSpPr>
            <a:spLocks noChangeArrowheads="1"/>
          </p:cNvSpPr>
          <p:nvPr/>
        </p:nvSpPr>
        <p:spPr bwMode="auto">
          <a:xfrm>
            <a:off x="2093913" y="3508375"/>
            <a:ext cx="1460500" cy="134938"/>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65" name="Rectangle 161"/>
          <p:cNvSpPr>
            <a:spLocks noChangeArrowheads="1"/>
          </p:cNvSpPr>
          <p:nvPr/>
        </p:nvSpPr>
        <p:spPr bwMode="auto">
          <a:xfrm>
            <a:off x="2093913" y="3505199"/>
            <a:ext cx="833562"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  Raises head </a:t>
            </a:r>
            <a:endParaRPr lang="en-US" sz="2400" b="0" i="0" u="none" strike="noStrike" cap="none" spc="0">
              <a:ln>
                <a:noFill/>
              </a:ln>
              <a:solidFill>
                <a:srgbClr val="FF0000"/>
              </a:solidFill>
              <a:latin typeface="Calibri"/>
              <a:ea typeface="Arial"/>
              <a:cs typeface="Arial"/>
            </a:endParaRPr>
          </a:p>
        </p:txBody>
      </p:sp>
      <p:sp>
        <p:nvSpPr>
          <p:cNvPr id="124066" name="Rectangle 162"/>
          <p:cNvSpPr>
            <a:spLocks noChangeArrowheads="1"/>
          </p:cNvSpPr>
          <p:nvPr/>
        </p:nvSpPr>
        <p:spPr bwMode="auto">
          <a:xfrm>
            <a:off x="2093913" y="3668713"/>
            <a:ext cx="1481137" cy="134937"/>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67" name="Rectangle 163"/>
          <p:cNvSpPr>
            <a:spLocks noChangeArrowheads="1"/>
          </p:cNvSpPr>
          <p:nvPr/>
        </p:nvSpPr>
        <p:spPr bwMode="auto">
          <a:xfrm>
            <a:off x="2093913" y="3665538"/>
            <a:ext cx="1628651"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2.  Turns head towards parents </a:t>
            </a:r>
            <a:endParaRPr lang="en-US" sz="2400" b="0" i="0" u="none" strike="noStrike" cap="none" spc="0">
              <a:ln>
                <a:noFill/>
              </a:ln>
              <a:solidFill>
                <a:srgbClr val="FF0000"/>
              </a:solidFill>
              <a:latin typeface="Calibri"/>
              <a:ea typeface="Arial"/>
              <a:cs typeface="Arial"/>
            </a:endParaRPr>
          </a:p>
        </p:txBody>
      </p:sp>
      <p:sp>
        <p:nvSpPr>
          <p:cNvPr id="124068" name="Rectangle 164"/>
          <p:cNvSpPr>
            <a:spLocks noChangeArrowheads="1"/>
          </p:cNvSpPr>
          <p:nvPr/>
        </p:nvSpPr>
        <p:spPr bwMode="auto">
          <a:xfrm>
            <a:off x="2093913" y="3825875"/>
            <a:ext cx="1746250"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69" name="Rectangle 165"/>
          <p:cNvSpPr>
            <a:spLocks noChangeArrowheads="1"/>
          </p:cNvSpPr>
          <p:nvPr/>
        </p:nvSpPr>
        <p:spPr bwMode="auto">
          <a:xfrm>
            <a:off x="2093913" y="3824288"/>
            <a:ext cx="1615827"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3.  Rolls from stomach to back  </a:t>
            </a:r>
            <a:endParaRPr lang="en-US" sz="2400" b="0" i="0" u="none" strike="noStrike" cap="none" spc="0">
              <a:ln>
                <a:noFill/>
              </a:ln>
              <a:solidFill>
                <a:srgbClr val="FF0000"/>
              </a:solidFill>
              <a:latin typeface="Calibri"/>
              <a:ea typeface="Arial"/>
              <a:cs typeface="Arial"/>
            </a:endParaRPr>
          </a:p>
        </p:txBody>
      </p:sp>
      <p:sp>
        <p:nvSpPr>
          <p:cNvPr id="124070" name="Rectangle 166"/>
          <p:cNvSpPr>
            <a:spLocks noChangeArrowheads="1"/>
          </p:cNvSpPr>
          <p:nvPr/>
        </p:nvSpPr>
        <p:spPr bwMode="auto">
          <a:xfrm>
            <a:off x="2093913" y="4019550"/>
            <a:ext cx="1358900" cy="1365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71" name="Rectangle 167"/>
          <p:cNvSpPr>
            <a:spLocks noChangeArrowheads="1"/>
          </p:cNvSpPr>
          <p:nvPr/>
        </p:nvSpPr>
        <p:spPr bwMode="auto">
          <a:xfrm>
            <a:off x="2093913" y="3965575"/>
            <a:ext cx="1647887" cy="138499"/>
          </a:xfrm>
          <a:prstGeom prst="rect">
            <a:avLst/>
          </a:prstGeom>
          <a:noFill/>
          <a:ln w="9525">
            <a:noFill/>
            <a:miter lim="800000"/>
            <a:headEnd/>
            <a:tailEnd/>
          </a:ln>
        </p:spPr>
        <p:txBody>
          <a:bodyPr wrap="squar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4.  Rolls from back to stomach  </a:t>
            </a:r>
            <a:endParaRPr lang="en-US" sz="2400" b="0" i="0" u="none" strike="noStrike" cap="none" spc="0">
              <a:ln>
                <a:noFill/>
              </a:ln>
              <a:solidFill>
                <a:srgbClr val="FF0000"/>
              </a:solidFill>
              <a:latin typeface="Calibri"/>
              <a:ea typeface="Arial"/>
              <a:cs typeface="Arial"/>
            </a:endParaRPr>
          </a:p>
        </p:txBody>
      </p:sp>
      <p:sp>
        <p:nvSpPr>
          <p:cNvPr id="124072" name="Rectangle 168"/>
          <p:cNvSpPr>
            <a:spLocks noChangeArrowheads="1"/>
          </p:cNvSpPr>
          <p:nvPr/>
        </p:nvSpPr>
        <p:spPr bwMode="auto">
          <a:xfrm>
            <a:off x="2093913" y="4102100"/>
            <a:ext cx="212878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5.  Crawls: stomach in contact with floor   </a:t>
            </a:r>
            <a:endParaRPr lang="en-US" sz="2400" b="0" i="0" u="none" strike="noStrike" cap="none" spc="0">
              <a:ln>
                <a:noFill/>
              </a:ln>
              <a:solidFill>
                <a:srgbClr val="FF0000"/>
              </a:solidFill>
              <a:latin typeface="Calibri"/>
              <a:ea typeface="Arial"/>
              <a:cs typeface="Arial"/>
            </a:endParaRPr>
          </a:p>
        </p:txBody>
      </p:sp>
      <p:sp>
        <p:nvSpPr>
          <p:cNvPr id="124073" name="Rectangle 169"/>
          <p:cNvSpPr>
            <a:spLocks noChangeArrowheads="1"/>
          </p:cNvSpPr>
          <p:nvPr/>
        </p:nvSpPr>
        <p:spPr bwMode="auto">
          <a:xfrm>
            <a:off x="2093913" y="4254500"/>
            <a:ext cx="219290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6.  Sits alone by taking support with hands </a:t>
            </a:r>
            <a:endParaRPr lang="en-US" sz="2400" b="0" i="0" u="none" strike="noStrike" cap="none" spc="0">
              <a:ln>
                <a:noFill/>
              </a:ln>
              <a:solidFill>
                <a:srgbClr val="FF0000"/>
              </a:solidFill>
              <a:latin typeface="Calibri"/>
              <a:ea typeface="Arial"/>
              <a:cs typeface="Arial"/>
            </a:endParaRPr>
          </a:p>
        </p:txBody>
      </p:sp>
      <p:sp>
        <p:nvSpPr>
          <p:cNvPr id="124074" name="Rectangle 170"/>
          <p:cNvSpPr>
            <a:spLocks noChangeArrowheads="1"/>
          </p:cNvSpPr>
          <p:nvPr/>
        </p:nvSpPr>
        <p:spPr bwMode="auto">
          <a:xfrm>
            <a:off x="2093913" y="4406900"/>
            <a:ext cx="1449115"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7.  Sits alone without </a:t>
            </a:r>
            <a:r>
              <a:rPr lang="en-US" sz="900" b="0" i="0" u="none" strike="noStrike" cap="none" spc="0">
                <a:ln>
                  <a:noFill/>
                </a:ln>
                <a:solidFill>
                  <a:srgbClr val="000000"/>
                </a:solidFill>
                <a:latin typeface="Arial"/>
                <a:ea typeface="Arial"/>
                <a:cs typeface="Arial"/>
              </a:rPr>
              <a:t>suppor</a:t>
            </a:r>
            <a:endParaRPr lang="en-US" sz="2400" b="0" i="0" u="none" strike="noStrike" cap="none" spc="0">
              <a:ln>
                <a:noFill/>
              </a:ln>
              <a:solidFill>
                <a:srgbClr val="FF0000"/>
              </a:solidFill>
              <a:latin typeface="Calibri"/>
              <a:ea typeface="Arial"/>
              <a:cs typeface="Arial"/>
            </a:endParaRPr>
          </a:p>
        </p:txBody>
      </p:sp>
      <p:sp>
        <p:nvSpPr>
          <p:cNvPr id="124075" name="Rectangle 171"/>
          <p:cNvSpPr>
            <a:spLocks noChangeArrowheads="1"/>
          </p:cNvSpPr>
          <p:nvPr/>
        </p:nvSpPr>
        <p:spPr bwMode="auto">
          <a:xfrm>
            <a:off x="2093913" y="4262438"/>
            <a:ext cx="1746250" cy="1365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76" name="Rectangle 172"/>
          <p:cNvSpPr>
            <a:spLocks noChangeArrowheads="1"/>
          </p:cNvSpPr>
          <p:nvPr/>
        </p:nvSpPr>
        <p:spPr bwMode="auto">
          <a:xfrm>
            <a:off x="2116773" y="4559300"/>
            <a:ext cx="1865895"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8.  Raises self into a sitting position  </a:t>
            </a:r>
            <a:endParaRPr lang="en-US" sz="2400" b="0" i="0" u="none" strike="noStrike" cap="none" spc="0">
              <a:ln>
                <a:noFill/>
              </a:ln>
              <a:solidFill>
                <a:srgbClr val="FF0000"/>
              </a:solidFill>
              <a:latin typeface="Calibri"/>
              <a:ea typeface="Arial"/>
              <a:cs typeface="Arial"/>
            </a:endParaRPr>
          </a:p>
        </p:txBody>
      </p:sp>
      <p:sp>
        <p:nvSpPr>
          <p:cNvPr id="124077" name="Rectangle 173"/>
          <p:cNvSpPr>
            <a:spLocks noChangeArrowheads="1"/>
          </p:cNvSpPr>
          <p:nvPr/>
        </p:nvSpPr>
        <p:spPr bwMode="auto">
          <a:xfrm>
            <a:off x="2093913" y="4695825"/>
            <a:ext cx="1679947"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9.  Crawls on hands and knees   </a:t>
            </a:r>
            <a:endParaRPr lang="en-US" sz="2400" b="0" i="0" u="none" strike="noStrike" cap="none" spc="0">
              <a:ln>
                <a:noFill/>
              </a:ln>
              <a:solidFill>
                <a:srgbClr val="FF0000"/>
              </a:solidFill>
              <a:latin typeface="Calibri"/>
              <a:ea typeface="Arial"/>
              <a:cs typeface="Arial"/>
            </a:endParaRPr>
          </a:p>
        </p:txBody>
      </p:sp>
      <p:sp>
        <p:nvSpPr>
          <p:cNvPr id="124078" name="Rectangle 174"/>
          <p:cNvSpPr>
            <a:spLocks noChangeArrowheads="1"/>
          </p:cNvSpPr>
          <p:nvPr/>
        </p:nvSpPr>
        <p:spPr bwMode="auto">
          <a:xfrm>
            <a:off x="2093913" y="4581525"/>
            <a:ext cx="1703387"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79" name="Rectangle 175"/>
          <p:cNvSpPr>
            <a:spLocks noChangeArrowheads="1"/>
          </p:cNvSpPr>
          <p:nvPr/>
        </p:nvSpPr>
        <p:spPr bwMode="auto">
          <a:xfrm>
            <a:off x="2093913" y="4848225"/>
            <a:ext cx="1526059"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10. Pulls to stand by furniture </a:t>
            </a:r>
            <a:endParaRPr lang="en-US" sz="2400" b="0" i="0" u="none" strike="noStrike" cap="none" spc="0">
              <a:ln>
                <a:noFill/>
              </a:ln>
              <a:solidFill>
                <a:srgbClr val="FF0000"/>
              </a:solidFill>
              <a:latin typeface="Calibri"/>
              <a:ea typeface="Arial"/>
              <a:cs typeface="Arial"/>
            </a:endParaRPr>
          </a:p>
        </p:txBody>
      </p:sp>
      <p:sp>
        <p:nvSpPr>
          <p:cNvPr id="124080" name="Rectangle 176"/>
          <p:cNvSpPr>
            <a:spLocks noChangeArrowheads="1"/>
          </p:cNvSpPr>
          <p:nvPr/>
        </p:nvSpPr>
        <p:spPr bwMode="auto">
          <a:xfrm>
            <a:off x="2093913" y="4710113"/>
            <a:ext cx="2027237" cy="138112"/>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81" name="Rectangle 177"/>
          <p:cNvSpPr>
            <a:spLocks noChangeArrowheads="1"/>
          </p:cNvSpPr>
          <p:nvPr/>
        </p:nvSpPr>
        <p:spPr bwMode="auto">
          <a:xfrm>
            <a:off x="2087563" y="4984750"/>
            <a:ext cx="219290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11. Moves around by holding onto </a:t>
            </a:r>
            <a:r>
              <a:rPr lang="en-US" sz="900" b="0" i="0" u="none" strike="noStrike" cap="none" spc="0">
                <a:ln>
                  <a:noFill/>
                </a:ln>
                <a:solidFill>
                  <a:srgbClr val="000000"/>
                </a:solidFill>
                <a:latin typeface="Arial"/>
                <a:ea typeface="Arial"/>
                <a:cs typeface="Arial"/>
              </a:rPr>
              <a:t>furnitur</a:t>
            </a:r>
            <a:endParaRPr lang="en-US" sz="2400" b="0" i="0" u="none" strike="noStrike" cap="none" spc="0">
              <a:ln>
                <a:noFill/>
              </a:ln>
              <a:solidFill>
                <a:srgbClr val="FF0000"/>
              </a:solidFill>
              <a:latin typeface="Calibri"/>
              <a:ea typeface="Arial"/>
              <a:cs typeface="Arial"/>
            </a:endParaRPr>
          </a:p>
        </p:txBody>
      </p:sp>
      <p:sp>
        <p:nvSpPr>
          <p:cNvPr id="124082" name="Rectangle 178"/>
          <p:cNvSpPr>
            <a:spLocks noChangeArrowheads="1"/>
          </p:cNvSpPr>
          <p:nvPr/>
        </p:nvSpPr>
        <p:spPr bwMode="auto">
          <a:xfrm>
            <a:off x="2093913" y="4868863"/>
            <a:ext cx="1727199" cy="1365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83" name="Rectangle 179"/>
          <p:cNvSpPr>
            <a:spLocks noChangeArrowheads="1"/>
          </p:cNvSpPr>
          <p:nvPr/>
        </p:nvSpPr>
        <p:spPr bwMode="auto">
          <a:xfrm>
            <a:off x="2093913" y="5137150"/>
            <a:ext cx="1519647"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12. Walks alone 10-15 steps  </a:t>
            </a:r>
            <a:endParaRPr lang="en-US" sz="2400" b="0" i="0" u="none" strike="noStrike" cap="none" spc="0">
              <a:ln>
                <a:noFill/>
              </a:ln>
              <a:solidFill>
                <a:srgbClr val="FF0000"/>
              </a:solidFill>
              <a:latin typeface="Calibri"/>
              <a:ea typeface="Arial"/>
              <a:cs typeface="Arial"/>
            </a:endParaRPr>
          </a:p>
        </p:txBody>
      </p:sp>
      <p:sp>
        <p:nvSpPr>
          <p:cNvPr id="124084" name="Rectangle 180"/>
          <p:cNvSpPr>
            <a:spLocks noChangeArrowheads="1"/>
          </p:cNvSpPr>
          <p:nvPr/>
        </p:nvSpPr>
        <p:spPr bwMode="auto">
          <a:xfrm>
            <a:off x="1752599" y="3270250"/>
            <a:ext cx="968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85" name="Rectangle 181"/>
          <p:cNvSpPr>
            <a:spLocks noChangeArrowheads="1"/>
          </p:cNvSpPr>
          <p:nvPr/>
        </p:nvSpPr>
        <p:spPr bwMode="auto">
          <a:xfrm>
            <a:off x="1752599" y="3267075"/>
            <a:ext cx="58738"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a:t>
            </a:r>
            <a:endParaRPr lang="en-US" sz="2400" b="0" i="0" u="none" strike="noStrike" cap="none" spc="0">
              <a:ln>
                <a:noFill/>
              </a:ln>
              <a:solidFill>
                <a:prstClr val="black"/>
              </a:solidFill>
              <a:latin typeface="Calibri"/>
              <a:ea typeface="Arial"/>
              <a:cs typeface="Arial"/>
            </a:endParaRPr>
          </a:p>
        </p:txBody>
      </p:sp>
      <p:sp>
        <p:nvSpPr>
          <p:cNvPr id="124086" name="Rectangle 182"/>
          <p:cNvSpPr>
            <a:spLocks noChangeArrowheads="1"/>
          </p:cNvSpPr>
          <p:nvPr/>
        </p:nvSpPr>
        <p:spPr bwMode="auto">
          <a:xfrm>
            <a:off x="1981200" y="3270250"/>
            <a:ext cx="968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87" name="Rectangle 183"/>
          <p:cNvSpPr>
            <a:spLocks noChangeArrowheads="1"/>
          </p:cNvSpPr>
          <p:nvPr/>
        </p:nvSpPr>
        <p:spPr bwMode="auto">
          <a:xfrm>
            <a:off x="1981200" y="3267075"/>
            <a:ext cx="58738"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2</a:t>
            </a:r>
            <a:endParaRPr lang="en-US" sz="2400" b="0" i="0" u="none" strike="noStrike" cap="none" spc="0">
              <a:ln>
                <a:noFill/>
              </a:ln>
              <a:solidFill>
                <a:prstClr val="black"/>
              </a:solidFill>
              <a:latin typeface="Calibri"/>
              <a:ea typeface="Arial"/>
              <a:cs typeface="Arial"/>
            </a:endParaRPr>
          </a:p>
        </p:txBody>
      </p:sp>
      <p:sp>
        <p:nvSpPr>
          <p:cNvPr id="124088" name="Rectangle 184"/>
          <p:cNvSpPr>
            <a:spLocks noChangeArrowheads="1"/>
          </p:cNvSpPr>
          <p:nvPr/>
        </p:nvSpPr>
        <p:spPr bwMode="auto">
          <a:xfrm>
            <a:off x="2203450" y="3270250"/>
            <a:ext cx="968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89" name="Rectangle 185"/>
          <p:cNvSpPr>
            <a:spLocks noChangeArrowheads="1"/>
          </p:cNvSpPr>
          <p:nvPr/>
        </p:nvSpPr>
        <p:spPr bwMode="auto">
          <a:xfrm>
            <a:off x="2203450" y="3267075"/>
            <a:ext cx="58738"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3</a:t>
            </a:r>
            <a:endParaRPr lang="en-US" sz="2400" b="0" i="0" u="none" strike="noStrike" cap="none" spc="0">
              <a:ln>
                <a:noFill/>
              </a:ln>
              <a:solidFill>
                <a:prstClr val="black"/>
              </a:solidFill>
              <a:latin typeface="Calibri"/>
              <a:ea typeface="Arial"/>
              <a:cs typeface="Arial"/>
            </a:endParaRPr>
          </a:p>
        </p:txBody>
      </p:sp>
      <p:sp>
        <p:nvSpPr>
          <p:cNvPr id="124090" name="Rectangle 186"/>
          <p:cNvSpPr>
            <a:spLocks noChangeArrowheads="1"/>
          </p:cNvSpPr>
          <p:nvPr/>
        </p:nvSpPr>
        <p:spPr bwMode="auto">
          <a:xfrm>
            <a:off x="2438400" y="3270250"/>
            <a:ext cx="968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91" name="Rectangle 187"/>
          <p:cNvSpPr>
            <a:spLocks noChangeArrowheads="1"/>
          </p:cNvSpPr>
          <p:nvPr/>
        </p:nvSpPr>
        <p:spPr bwMode="auto">
          <a:xfrm>
            <a:off x="2438400" y="3267075"/>
            <a:ext cx="58738"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4</a:t>
            </a:r>
            <a:endParaRPr lang="en-US" sz="2400" b="0" i="0" u="none" strike="noStrike" cap="none" spc="0">
              <a:ln>
                <a:noFill/>
              </a:ln>
              <a:solidFill>
                <a:prstClr val="black"/>
              </a:solidFill>
              <a:latin typeface="Calibri"/>
              <a:ea typeface="Arial"/>
              <a:cs typeface="Arial"/>
            </a:endParaRPr>
          </a:p>
        </p:txBody>
      </p:sp>
      <p:sp>
        <p:nvSpPr>
          <p:cNvPr id="124092" name="Rectangle 188"/>
          <p:cNvSpPr>
            <a:spLocks noChangeArrowheads="1"/>
          </p:cNvSpPr>
          <p:nvPr/>
        </p:nvSpPr>
        <p:spPr bwMode="auto">
          <a:xfrm>
            <a:off x="2679700" y="3270250"/>
            <a:ext cx="968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93" name="Rectangle 189"/>
          <p:cNvSpPr>
            <a:spLocks noChangeArrowheads="1"/>
          </p:cNvSpPr>
          <p:nvPr/>
        </p:nvSpPr>
        <p:spPr bwMode="auto">
          <a:xfrm>
            <a:off x="2679700" y="3267075"/>
            <a:ext cx="58738"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5</a:t>
            </a:r>
            <a:endParaRPr lang="en-US" sz="2400" b="0" i="0" u="none" strike="noStrike" cap="none" spc="0">
              <a:ln>
                <a:noFill/>
              </a:ln>
              <a:solidFill>
                <a:prstClr val="black"/>
              </a:solidFill>
              <a:latin typeface="Calibri"/>
              <a:ea typeface="Arial"/>
              <a:cs typeface="Arial"/>
            </a:endParaRPr>
          </a:p>
        </p:txBody>
      </p:sp>
      <p:sp>
        <p:nvSpPr>
          <p:cNvPr id="124094" name="Rectangle 190"/>
          <p:cNvSpPr>
            <a:spLocks noChangeArrowheads="1"/>
          </p:cNvSpPr>
          <p:nvPr/>
        </p:nvSpPr>
        <p:spPr bwMode="auto">
          <a:xfrm>
            <a:off x="3484563" y="2663825"/>
            <a:ext cx="660400"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95" name="Rectangle 191"/>
          <p:cNvSpPr>
            <a:spLocks noChangeArrowheads="1"/>
          </p:cNvSpPr>
          <p:nvPr/>
        </p:nvSpPr>
        <p:spPr bwMode="auto">
          <a:xfrm>
            <a:off x="3484563" y="2803525"/>
            <a:ext cx="704850"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Control group</a:t>
            </a:r>
            <a:endParaRPr lang="en-US" sz="2400" b="0" i="0" u="none" strike="noStrike" cap="none" spc="0">
              <a:ln>
                <a:noFill/>
              </a:ln>
              <a:solidFill>
                <a:prstClr val="black"/>
              </a:solidFill>
              <a:latin typeface="Calibri"/>
              <a:ea typeface="Arial"/>
              <a:cs typeface="Arial"/>
            </a:endParaRPr>
          </a:p>
        </p:txBody>
      </p:sp>
      <p:sp>
        <p:nvSpPr>
          <p:cNvPr id="124096" name="Rectangle 192"/>
          <p:cNvSpPr>
            <a:spLocks noChangeArrowheads="1"/>
          </p:cNvSpPr>
          <p:nvPr/>
        </p:nvSpPr>
        <p:spPr bwMode="auto">
          <a:xfrm>
            <a:off x="3135313"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97" name="Rectangle 193"/>
          <p:cNvSpPr>
            <a:spLocks noChangeArrowheads="1"/>
          </p:cNvSpPr>
          <p:nvPr/>
        </p:nvSpPr>
        <p:spPr bwMode="auto">
          <a:xfrm>
            <a:off x="3162300"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98" name="Rectangle 194"/>
          <p:cNvSpPr>
            <a:spLocks noChangeArrowheads="1"/>
          </p:cNvSpPr>
          <p:nvPr/>
        </p:nvSpPr>
        <p:spPr bwMode="auto">
          <a:xfrm>
            <a:off x="3187700" y="2851150"/>
            <a:ext cx="7938"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099" name="Rectangle 195"/>
          <p:cNvSpPr>
            <a:spLocks noChangeArrowheads="1"/>
          </p:cNvSpPr>
          <p:nvPr/>
        </p:nvSpPr>
        <p:spPr bwMode="auto">
          <a:xfrm>
            <a:off x="3217863"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0" name="Rectangle 196"/>
          <p:cNvSpPr>
            <a:spLocks noChangeArrowheads="1"/>
          </p:cNvSpPr>
          <p:nvPr/>
        </p:nvSpPr>
        <p:spPr bwMode="auto">
          <a:xfrm>
            <a:off x="3244850"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1" name="Rectangle 197"/>
          <p:cNvSpPr>
            <a:spLocks noChangeArrowheads="1"/>
          </p:cNvSpPr>
          <p:nvPr/>
        </p:nvSpPr>
        <p:spPr bwMode="auto">
          <a:xfrm>
            <a:off x="3271838" y="2851150"/>
            <a:ext cx="9525"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2" name="Rectangle 198"/>
          <p:cNvSpPr>
            <a:spLocks noChangeArrowheads="1"/>
          </p:cNvSpPr>
          <p:nvPr/>
        </p:nvSpPr>
        <p:spPr bwMode="auto">
          <a:xfrm>
            <a:off x="3300413"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3" name="Rectangle 199"/>
          <p:cNvSpPr>
            <a:spLocks noChangeArrowheads="1"/>
          </p:cNvSpPr>
          <p:nvPr/>
        </p:nvSpPr>
        <p:spPr bwMode="auto">
          <a:xfrm>
            <a:off x="3325813" y="2851150"/>
            <a:ext cx="7937"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4" name="Rectangle 200"/>
          <p:cNvSpPr>
            <a:spLocks noChangeArrowheads="1"/>
          </p:cNvSpPr>
          <p:nvPr/>
        </p:nvSpPr>
        <p:spPr bwMode="auto">
          <a:xfrm>
            <a:off x="3357563" y="2851150"/>
            <a:ext cx="3175"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5" name="Rectangle 201"/>
          <p:cNvSpPr>
            <a:spLocks noChangeArrowheads="1"/>
          </p:cNvSpPr>
          <p:nvPr/>
        </p:nvSpPr>
        <p:spPr bwMode="auto">
          <a:xfrm>
            <a:off x="3382963"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6" name="Rectangle 202"/>
          <p:cNvSpPr>
            <a:spLocks noChangeArrowheads="1"/>
          </p:cNvSpPr>
          <p:nvPr/>
        </p:nvSpPr>
        <p:spPr bwMode="auto">
          <a:xfrm>
            <a:off x="3408363" y="2851150"/>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7" name="Freeform 203"/>
          <p:cNvSpPr/>
          <p:nvPr/>
        </p:nvSpPr>
        <p:spPr bwMode="auto">
          <a:xfrm>
            <a:off x="3128963" y="2636838"/>
            <a:ext cx="295274" cy="17462"/>
          </a:xfrm>
          <a:custGeom>
            <a:avLst/>
            <a:gdLst/>
            <a:ahLst/>
            <a:cxnLst>
              <a:cxn ang="0">
                <a:pos x="0" y="0"/>
              </a:cxn>
              <a:cxn ang="0">
                <a:pos x="0" y="20"/>
              </a:cxn>
              <a:cxn ang="0">
                <a:pos x="403" y="21"/>
              </a:cxn>
              <a:cxn ang="0">
                <a:pos x="403" y="2"/>
              </a:cxn>
              <a:cxn ang="0">
                <a:pos x="0" y="0"/>
              </a:cxn>
            </a:cxnLst>
            <a:rect l="0" t="0" r="r" b="b"/>
            <a:pathLst>
              <a:path w="403" h="21" fill="norm" stroke="1" extrusionOk="0">
                <a:moveTo>
                  <a:pt x="0" y="0"/>
                </a:moveTo>
                <a:lnTo>
                  <a:pt x="0" y="20"/>
                </a:lnTo>
                <a:lnTo>
                  <a:pt x="403" y="21"/>
                </a:lnTo>
                <a:lnTo>
                  <a:pt x="403" y="2"/>
                </a:lnTo>
                <a:lnTo>
                  <a:pt x="0" y="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8" name="Rectangle 204"/>
          <p:cNvSpPr>
            <a:spLocks noChangeArrowheads="1"/>
          </p:cNvSpPr>
          <p:nvPr/>
        </p:nvSpPr>
        <p:spPr bwMode="auto">
          <a:xfrm>
            <a:off x="3352800" y="2451100"/>
            <a:ext cx="901700" cy="136525"/>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09" name="Rectangle 205"/>
          <p:cNvSpPr>
            <a:spLocks noChangeArrowheads="1"/>
          </p:cNvSpPr>
          <p:nvPr/>
        </p:nvSpPr>
        <p:spPr bwMode="auto">
          <a:xfrm>
            <a:off x="3484563" y="2581275"/>
            <a:ext cx="661987"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At-risk group</a:t>
            </a:r>
            <a:endParaRPr lang="en-US" sz="2400" b="0" i="0" u="none" strike="noStrike" cap="none" spc="0">
              <a:ln>
                <a:noFill/>
              </a:ln>
              <a:solidFill>
                <a:prstClr val="black"/>
              </a:solidFill>
              <a:latin typeface="Calibri"/>
              <a:ea typeface="Arial"/>
              <a:cs typeface="Arial"/>
            </a:endParaRPr>
          </a:p>
        </p:txBody>
      </p:sp>
      <p:grpSp>
        <p:nvGrpSpPr>
          <p:cNvPr id="2" name="Group 206"/>
          <p:cNvGrpSpPr/>
          <p:nvPr/>
        </p:nvGrpSpPr>
        <p:grpSpPr bwMode="auto">
          <a:xfrm>
            <a:off x="1338263" y="1006474"/>
            <a:ext cx="98425" cy="1458913"/>
            <a:chOff x="933" y="634"/>
            <a:chExt cx="68" cy="919"/>
          </a:xfrm>
        </p:grpSpPr>
        <p:sp>
          <p:nvSpPr>
            <p:cNvPr id="124111" name="Rectangle 207"/>
            <p:cNvSpPr>
              <a:spLocks noChangeArrowheads="1"/>
            </p:cNvSpPr>
            <p:nvPr/>
          </p:nvSpPr>
          <p:spPr bwMode="auto">
            <a:xfrm>
              <a:off x="933" y="634"/>
              <a:ext cx="54"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L</a:t>
              </a:r>
              <a:endParaRPr lang="en-US" sz="2400" b="0" i="0" u="none" strike="noStrike" cap="none" spc="0">
                <a:ln>
                  <a:noFill/>
                </a:ln>
                <a:solidFill>
                  <a:prstClr val="black"/>
                </a:solidFill>
                <a:latin typeface="Calibri"/>
                <a:ea typeface="Arial"/>
                <a:cs typeface="Arial"/>
              </a:endParaRPr>
            </a:p>
          </p:txBody>
        </p:sp>
        <p:sp>
          <p:nvSpPr>
            <p:cNvPr id="124112" name="Rectangle 208"/>
            <p:cNvSpPr>
              <a:spLocks noChangeArrowheads="1"/>
            </p:cNvSpPr>
            <p:nvPr/>
          </p:nvSpPr>
          <p:spPr bwMode="auto">
            <a:xfrm>
              <a:off x="933" y="735"/>
              <a:ext cx="24"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i</a:t>
              </a:r>
              <a:endParaRPr lang="en-US" sz="2400" b="0" i="0" u="none" strike="noStrike" cap="none" spc="0">
                <a:ln>
                  <a:noFill/>
                </a:ln>
                <a:solidFill>
                  <a:prstClr val="black"/>
                </a:solidFill>
                <a:latin typeface="Calibri"/>
                <a:ea typeface="Arial"/>
                <a:cs typeface="Arial"/>
              </a:endParaRPr>
            </a:p>
          </p:txBody>
        </p:sp>
        <p:sp>
          <p:nvSpPr>
            <p:cNvPr id="124113" name="Rectangle 209"/>
            <p:cNvSpPr>
              <a:spLocks noChangeArrowheads="1"/>
            </p:cNvSpPr>
            <p:nvPr/>
          </p:nvSpPr>
          <p:spPr bwMode="auto">
            <a:xfrm>
              <a:off x="933" y="835"/>
              <a:ext cx="2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f</a:t>
              </a:r>
              <a:endParaRPr lang="en-US" sz="2400" b="0" i="0" u="none" strike="noStrike" cap="none" spc="0">
                <a:ln>
                  <a:noFill/>
                </a:ln>
                <a:solidFill>
                  <a:prstClr val="black"/>
                </a:solidFill>
                <a:latin typeface="Calibri"/>
                <a:ea typeface="Arial"/>
                <a:cs typeface="Arial"/>
              </a:endParaRPr>
            </a:p>
          </p:txBody>
        </p:sp>
        <p:sp>
          <p:nvSpPr>
            <p:cNvPr id="124114" name="Rectangle 210"/>
            <p:cNvSpPr>
              <a:spLocks noChangeArrowheads="1"/>
            </p:cNvSpPr>
            <p:nvPr/>
          </p:nvSpPr>
          <p:spPr bwMode="auto">
            <a:xfrm>
              <a:off x="933" y="937"/>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e</a:t>
              </a:r>
              <a:endParaRPr lang="en-US" sz="2400" b="0" i="0" u="none" strike="noStrike" cap="none" spc="0">
                <a:ln>
                  <a:noFill/>
                </a:ln>
                <a:solidFill>
                  <a:prstClr val="black"/>
                </a:solidFill>
                <a:latin typeface="Calibri"/>
                <a:ea typeface="Arial"/>
                <a:cs typeface="Arial"/>
              </a:endParaRPr>
            </a:p>
          </p:txBody>
        </p:sp>
        <p:sp>
          <p:nvSpPr>
            <p:cNvPr id="124115" name="Rectangle 211"/>
            <p:cNvSpPr>
              <a:spLocks noChangeArrowheads="1"/>
            </p:cNvSpPr>
            <p:nvPr/>
          </p:nvSpPr>
          <p:spPr bwMode="auto">
            <a:xfrm>
              <a:off x="933" y="1039"/>
              <a:ext cx="68"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w</a:t>
              </a:r>
              <a:endParaRPr lang="en-US" sz="2400" b="0" i="0" u="none" strike="noStrike" cap="none" spc="0">
                <a:ln>
                  <a:noFill/>
                </a:ln>
                <a:solidFill>
                  <a:prstClr val="black"/>
                </a:solidFill>
                <a:latin typeface="Calibri"/>
                <a:ea typeface="Arial"/>
                <a:cs typeface="Arial"/>
              </a:endParaRPr>
            </a:p>
          </p:txBody>
        </p:sp>
        <p:sp>
          <p:nvSpPr>
            <p:cNvPr id="124116" name="Rectangle 212"/>
            <p:cNvSpPr>
              <a:spLocks noChangeArrowheads="1"/>
            </p:cNvSpPr>
            <p:nvPr/>
          </p:nvSpPr>
          <p:spPr bwMode="auto">
            <a:xfrm>
              <a:off x="933" y="1140"/>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e</a:t>
              </a:r>
              <a:endParaRPr lang="en-US" sz="2400" b="0" i="0" u="none" strike="noStrike" cap="none" spc="0">
                <a:ln>
                  <a:noFill/>
                </a:ln>
                <a:solidFill>
                  <a:prstClr val="black"/>
                </a:solidFill>
                <a:latin typeface="Calibri"/>
                <a:ea typeface="Arial"/>
                <a:cs typeface="Arial"/>
              </a:endParaRPr>
            </a:p>
          </p:txBody>
        </p:sp>
        <p:sp>
          <p:nvSpPr>
            <p:cNvPr id="124117" name="Rectangle 213"/>
            <p:cNvSpPr>
              <a:spLocks noChangeArrowheads="1"/>
            </p:cNvSpPr>
            <p:nvPr/>
          </p:nvSpPr>
          <p:spPr bwMode="auto">
            <a:xfrm>
              <a:off x="933" y="1241"/>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e</a:t>
              </a:r>
              <a:endParaRPr lang="en-US" sz="2400" b="0" i="0" u="none" strike="noStrike" cap="none" spc="0">
                <a:ln>
                  <a:noFill/>
                </a:ln>
                <a:solidFill>
                  <a:prstClr val="black"/>
                </a:solidFill>
                <a:latin typeface="Calibri"/>
                <a:ea typeface="Arial"/>
                <a:cs typeface="Arial"/>
              </a:endParaRPr>
            </a:p>
          </p:txBody>
        </p:sp>
        <p:sp>
          <p:nvSpPr>
            <p:cNvPr id="124118" name="Rectangle 214"/>
            <p:cNvSpPr>
              <a:spLocks noChangeArrowheads="1"/>
            </p:cNvSpPr>
            <p:nvPr/>
          </p:nvSpPr>
          <p:spPr bwMode="auto">
            <a:xfrm>
              <a:off x="933" y="1342"/>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k</a:t>
              </a:r>
              <a:endParaRPr lang="en-US" sz="2400" b="0" i="0" u="none" strike="noStrike" cap="none" spc="0">
                <a:ln>
                  <a:noFill/>
                </a:ln>
                <a:solidFill>
                  <a:prstClr val="black"/>
                </a:solidFill>
                <a:latin typeface="Calibri"/>
                <a:ea typeface="Arial"/>
                <a:cs typeface="Arial"/>
              </a:endParaRPr>
            </a:p>
          </p:txBody>
        </p:sp>
        <p:sp>
          <p:nvSpPr>
            <p:cNvPr id="124119" name="Rectangle 215"/>
            <p:cNvSpPr>
              <a:spLocks noChangeArrowheads="1"/>
            </p:cNvSpPr>
            <p:nvPr/>
          </p:nvSpPr>
          <p:spPr bwMode="auto">
            <a:xfrm>
              <a:off x="933" y="1447"/>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s</a:t>
              </a:r>
              <a:endParaRPr lang="en-US" sz="2400" b="0" i="0" u="none" strike="noStrike" cap="none" spc="0">
                <a:ln>
                  <a:noFill/>
                </a:ln>
                <a:solidFill>
                  <a:prstClr val="black"/>
                </a:solidFill>
                <a:latin typeface="Calibri"/>
                <a:ea typeface="Arial"/>
                <a:cs typeface="Arial"/>
              </a:endParaRPr>
            </a:p>
          </p:txBody>
        </p:sp>
      </p:grpSp>
      <p:sp>
        <p:nvSpPr>
          <p:cNvPr id="124120" name="Rectangle 216"/>
          <p:cNvSpPr>
            <a:spLocks noChangeArrowheads="1"/>
          </p:cNvSpPr>
          <p:nvPr/>
        </p:nvSpPr>
        <p:spPr bwMode="auto">
          <a:xfrm>
            <a:off x="2909888" y="3270250"/>
            <a:ext cx="98425"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21" name="Rectangle 217"/>
          <p:cNvSpPr>
            <a:spLocks noChangeArrowheads="1"/>
          </p:cNvSpPr>
          <p:nvPr/>
        </p:nvSpPr>
        <p:spPr bwMode="auto">
          <a:xfrm>
            <a:off x="2909888" y="3267075"/>
            <a:ext cx="6032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6</a:t>
            </a:r>
            <a:endParaRPr lang="en-US" sz="2400" b="0" i="0" u="none" strike="noStrike" cap="none" spc="0">
              <a:ln>
                <a:noFill/>
              </a:ln>
              <a:solidFill>
                <a:prstClr val="black"/>
              </a:solidFill>
              <a:latin typeface="Calibri"/>
              <a:ea typeface="Arial"/>
              <a:cs typeface="Arial"/>
            </a:endParaRPr>
          </a:p>
        </p:txBody>
      </p:sp>
      <p:sp>
        <p:nvSpPr>
          <p:cNvPr id="124122" name="Rectangle 218"/>
          <p:cNvSpPr>
            <a:spLocks noChangeArrowheads="1"/>
          </p:cNvSpPr>
          <p:nvPr/>
        </p:nvSpPr>
        <p:spPr bwMode="auto">
          <a:xfrm>
            <a:off x="3136900" y="3270250"/>
            <a:ext cx="968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23" name="Rectangle 219"/>
          <p:cNvSpPr>
            <a:spLocks noChangeArrowheads="1"/>
          </p:cNvSpPr>
          <p:nvPr/>
        </p:nvSpPr>
        <p:spPr bwMode="auto">
          <a:xfrm>
            <a:off x="3136900" y="3267075"/>
            <a:ext cx="58738"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7</a:t>
            </a:r>
            <a:endParaRPr lang="en-US" sz="2400" b="0" i="0" u="none" strike="noStrike" cap="none" spc="0">
              <a:ln>
                <a:noFill/>
              </a:ln>
              <a:solidFill>
                <a:prstClr val="black"/>
              </a:solidFill>
              <a:latin typeface="Calibri"/>
              <a:ea typeface="Arial"/>
              <a:cs typeface="Arial"/>
            </a:endParaRPr>
          </a:p>
        </p:txBody>
      </p:sp>
      <p:sp>
        <p:nvSpPr>
          <p:cNvPr id="124124" name="Rectangle 220"/>
          <p:cNvSpPr>
            <a:spLocks noChangeArrowheads="1"/>
          </p:cNvSpPr>
          <p:nvPr/>
        </p:nvSpPr>
        <p:spPr bwMode="auto">
          <a:xfrm>
            <a:off x="3373438" y="3270250"/>
            <a:ext cx="98425"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25" name="Rectangle 221"/>
          <p:cNvSpPr>
            <a:spLocks noChangeArrowheads="1"/>
          </p:cNvSpPr>
          <p:nvPr/>
        </p:nvSpPr>
        <p:spPr bwMode="auto">
          <a:xfrm>
            <a:off x="3373438" y="3267075"/>
            <a:ext cx="6032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8</a:t>
            </a:r>
            <a:endParaRPr lang="en-US" sz="2400" b="0" i="0" u="none" strike="noStrike" cap="none" spc="0">
              <a:ln>
                <a:noFill/>
              </a:ln>
              <a:solidFill>
                <a:prstClr val="black"/>
              </a:solidFill>
              <a:latin typeface="Calibri"/>
              <a:ea typeface="Arial"/>
              <a:cs typeface="Arial"/>
            </a:endParaRPr>
          </a:p>
        </p:txBody>
      </p:sp>
      <p:sp>
        <p:nvSpPr>
          <p:cNvPr id="124126" name="Rectangle 222"/>
          <p:cNvSpPr>
            <a:spLocks noChangeArrowheads="1"/>
          </p:cNvSpPr>
          <p:nvPr/>
        </p:nvSpPr>
        <p:spPr bwMode="auto">
          <a:xfrm>
            <a:off x="3611563" y="3270250"/>
            <a:ext cx="95250"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27" name="Rectangle 223"/>
          <p:cNvSpPr>
            <a:spLocks noChangeArrowheads="1"/>
          </p:cNvSpPr>
          <p:nvPr/>
        </p:nvSpPr>
        <p:spPr bwMode="auto">
          <a:xfrm>
            <a:off x="3611563" y="3267075"/>
            <a:ext cx="57150"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9</a:t>
            </a:r>
            <a:endParaRPr lang="en-US" sz="2400" b="0" i="0" u="none" strike="noStrike" cap="none" spc="0">
              <a:ln>
                <a:noFill/>
              </a:ln>
              <a:solidFill>
                <a:prstClr val="black"/>
              </a:solidFill>
              <a:latin typeface="Calibri"/>
              <a:ea typeface="Arial"/>
              <a:cs typeface="Arial"/>
            </a:endParaRPr>
          </a:p>
        </p:txBody>
      </p:sp>
      <p:sp>
        <p:nvSpPr>
          <p:cNvPr id="124128" name="Rectangle 224"/>
          <p:cNvSpPr>
            <a:spLocks noChangeArrowheads="1"/>
          </p:cNvSpPr>
          <p:nvPr/>
        </p:nvSpPr>
        <p:spPr bwMode="auto">
          <a:xfrm>
            <a:off x="3814763" y="3270250"/>
            <a:ext cx="146050"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29" name="Rectangle 225"/>
          <p:cNvSpPr>
            <a:spLocks noChangeArrowheads="1"/>
          </p:cNvSpPr>
          <p:nvPr/>
        </p:nvSpPr>
        <p:spPr bwMode="auto">
          <a:xfrm>
            <a:off x="3814763" y="3267075"/>
            <a:ext cx="115887"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10</a:t>
            </a:r>
            <a:endParaRPr lang="en-US" sz="2400" b="0" i="0" u="none" strike="noStrike" cap="none" spc="0">
              <a:ln>
                <a:noFill/>
              </a:ln>
              <a:solidFill>
                <a:prstClr val="black"/>
              </a:solidFill>
              <a:latin typeface="Calibri"/>
              <a:ea typeface="Arial"/>
              <a:cs typeface="Arial"/>
            </a:endParaRPr>
          </a:p>
        </p:txBody>
      </p:sp>
      <p:sp>
        <p:nvSpPr>
          <p:cNvPr id="124130" name="Rectangle 226"/>
          <p:cNvSpPr>
            <a:spLocks noChangeArrowheads="1"/>
          </p:cNvSpPr>
          <p:nvPr/>
        </p:nvSpPr>
        <p:spPr bwMode="auto">
          <a:xfrm>
            <a:off x="4051300" y="3270250"/>
            <a:ext cx="147638"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31" name="Rectangle 227"/>
          <p:cNvSpPr>
            <a:spLocks noChangeArrowheads="1"/>
          </p:cNvSpPr>
          <p:nvPr/>
        </p:nvSpPr>
        <p:spPr bwMode="auto">
          <a:xfrm>
            <a:off x="4051300" y="3267075"/>
            <a:ext cx="119063"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11</a:t>
            </a:r>
            <a:endParaRPr lang="en-US" sz="2400" b="0" i="0" u="none" strike="noStrike" cap="none" spc="0">
              <a:ln>
                <a:noFill/>
              </a:ln>
              <a:solidFill>
                <a:prstClr val="black"/>
              </a:solidFill>
              <a:latin typeface="Calibri"/>
              <a:ea typeface="Arial"/>
              <a:cs typeface="Arial"/>
            </a:endParaRPr>
          </a:p>
        </p:txBody>
      </p:sp>
      <p:sp>
        <p:nvSpPr>
          <p:cNvPr id="124132" name="Rectangle 228"/>
          <p:cNvSpPr>
            <a:spLocks noChangeArrowheads="1"/>
          </p:cNvSpPr>
          <p:nvPr/>
        </p:nvSpPr>
        <p:spPr bwMode="auto">
          <a:xfrm>
            <a:off x="4275138" y="3270250"/>
            <a:ext cx="146050"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33" name="Rectangle 229"/>
          <p:cNvSpPr>
            <a:spLocks noChangeArrowheads="1"/>
          </p:cNvSpPr>
          <p:nvPr/>
        </p:nvSpPr>
        <p:spPr bwMode="auto">
          <a:xfrm>
            <a:off x="4275138" y="3267075"/>
            <a:ext cx="11747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12</a:t>
            </a:r>
            <a:endParaRPr lang="en-US" sz="2400" b="0" i="0" u="none" strike="noStrike" cap="none" spc="0">
              <a:ln>
                <a:noFill/>
              </a:ln>
              <a:solidFill>
                <a:prstClr val="black"/>
              </a:solidFill>
              <a:latin typeface="Calibri"/>
              <a:ea typeface="Arial"/>
              <a:cs typeface="Arial"/>
            </a:endParaRPr>
          </a:p>
        </p:txBody>
      </p:sp>
      <p:sp>
        <p:nvSpPr>
          <p:cNvPr id="124134" name="Rectangle 230"/>
          <p:cNvSpPr>
            <a:spLocks noChangeArrowheads="1"/>
          </p:cNvSpPr>
          <p:nvPr/>
        </p:nvSpPr>
        <p:spPr bwMode="auto">
          <a:xfrm>
            <a:off x="1287463" y="5735638"/>
            <a:ext cx="3362324" cy="198437"/>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35" name="Rectangle 231"/>
          <p:cNvSpPr>
            <a:spLocks noChangeArrowheads="1"/>
          </p:cNvSpPr>
          <p:nvPr/>
        </p:nvSpPr>
        <p:spPr bwMode="auto">
          <a:xfrm>
            <a:off x="2230264" y="5943600"/>
            <a:ext cx="1189428" cy="246221"/>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600" b="0" i="0" u="none" strike="noStrike" cap="none" spc="0">
                <a:ln>
                  <a:noFill/>
                </a:ln>
                <a:solidFill>
                  <a:srgbClr val="000000"/>
                </a:solidFill>
                <a:latin typeface="Arial"/>
                <a:ea typeface="Arial"/>
                <a:cs typeface="Arial"/>
              </a:rPr>
              <a:t>Gross Motor </a:t>
            </a:r>
            <a:endParaRPr lang="en-US" sz="1600" b="0" i="0" u="none" strike="noStrike" cap="none" spc="0">
              <a:ln>
                <a:noFill/>
              </a:ln>
              <a:solidFill>
                <a:srgbClr val="FF0000"/>
              </a:solidFill>
              <a:latin typeface="Calibri"/>
              <a:ea typeface="Arial"/>
              <a:cs typeface="Arial"/>
            </a:endParaRPr>
          </a:p>
        </p:txBody>
      </p:sp>
      <p:sp>
        <p:nvSpPr>
          <p:cNvPr id="124136" name="Rectangle 232"/>
          <p:cNvSpPr>
            <a:spLocks noChangeArrowheads="1"/>
          </p:cNvSpPr>
          <p:nvPr/>
        </p:nvSpPr>
        <p:spPr bwMode="auto">
          <a:xfrm>
            <a:off x="5602288" y="3502025"/>
            <a:ext cx="1910779"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  Both fists tightly clenched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37" name="Rectangle 233"/>
          <p:cNvSpPr>
            <a:spLocks noChangeArrowheads="1"/>
          </p:cNvSpPr>
          <p:nvPr/>
        </p:nvSpPr>
        <p:spPr bwMode="auto">
          <a:xfrm>
            <a:off x="5602288" y="3659188"/>
            <a:ext cx="206466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2.  Palmar grasp: holds finger tightly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38" name="Rectangle 234"/>
          <p:cNvSpPr>
            <a:spLocks noChangeArrowheads="1"/>
          </p:cNvSpPr>
          <p:nvPr/>
        </p:nvSpPr>
        <p:spPr bwMode="auto">
          <a:xfrm>
            <a:off x="5602288" y="3814763"/>
            <a:ext cx="2186496"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3.  Holds fists open or slightly clenched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39" name="Rectangle 235"/>
          <p:cNvSpPr>
            <a:spLocks noChangeArrowheads="1"/>
          </p:cNvSpPr>
          <p:nvPr/>
        </p:nvSpPr>
        <p:spPr bwMode="auto">
          <a:xfrm>
            <a:off x="5602288" y="3971925"/>
            <a:ext cx="2167260"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4.  Reaches with a half-open hand             </a:t>
            </a:r>
            <a:endParaRPr lang="en-US" sz="900" b="0" i="0" u="none" strike="noStrike" cap="none" spc="0">
              <a:ln>
                <a:noFill/>
              </a:ln>
              <a:solidFill>
                <a:prstClr val="black"/>
              </a:solidFill>
              <a:latin typeface="Calibri"/>
              <a:ea typeface="Arial"/>
              <a:cs typeface="Arial"/>
            </a:endParaRPr>
          </a:p>
        </p:txBody>
      </p:sp>
      <p:sp>
        <p:nvSpPr>
          <p:cNvPr id="124140" name="Rectangle 236"/>
          <p:cNvSpPr>
            <a:spLocks noChangeArrowheads="1"/>
          </p:cNvSpPr>
          <p:nvPr/>
        </p:nvSpPr>
        <p:spPr bwMode="auto">
          <a:xfrm>
            <a:off x="5602288" y="4127500"/>
            <a:ext cx="1827423"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5.  Plays with hands                         </a:t>
            </a:r>
            <a:endParaRPr lang="en-US" sz="900" b="0" i="0" u="none" strike="noStrike" cap="none" spc="0">
              <a:ln>
                <a:noFill/>
              </a:ln>
              <a:solidFill>
                <a:prstClr val="black"/>
              </a:solidFill>
              <a:latin typeface="Calibri"/>
              <a:ea typeface="Arial"/>
              <a:cs typeface="Arial"/>
            </a:endParaRPr>
          </a:p>
        </p:txBody>
      </p:sp>
      <p:sp>
        <p:nvSpPr>
          <p:cNvPr id="124141" name="Rectangle 237"/>
          <p:cNvSpPr>
            <a:spLocks noChangeArrowheads="1"/>
          </p:cNvSpPr>
          <p:nvPr/>
        </p:nvSpPr>
        <p:spPr bwMode="auto">
          <a:xfrm>
            <a:off x="5602288" y="4284663"/>
            <a:ext cx="1795363"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6.  Brings toy to mouth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42" name="Rectangle 238"/>
          <p:cNvSpPr>
            <a:spLocks noChangeArrowheads="1"/>
          </p:cNvSpPr>
          <p:nvPr/>
        </p:nvSpPr>
        <p:spPr bwMode="auto">
          <a:xfrm>
            <a:off x="5602288" y="4438650"/>
            <a:ext cx="2045432"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7.  Reaches for an object to touch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43" name="Rectangle 239"/>
          <p:cNvSpPr>
            <a:spLocks noChangeArrowheads="1"/>
          </p:cNvSpPr>
          <p:nvPr/>
        </p:nvSpPr>
        <p:spPr bwMode="auto">
          <a:xfrm>
            <a:off x="5602288" y="4595813"/>
            <a:ext cx="1455527"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8.  Grasps an offered object </a:t>
            </a:r>
            <a:endParaRPr lang="en-US" sz="900" b="0" i="0" u="none" strike="noStrike" cap="none" spc="0">
              <a:ln>
                <a:noFill/>
              </a:ln>
              <a:solidFill>
                <a:srgbClr val="FF0000"/>
              </a:solidFill>
              <a:latin typeface="Calibri"/>
              <a:ea typeface="Arial"/>
              <a:cs typeface="Arial"/>
            </a:endParaRPr>
          </a:p>
        </p:txBody>
      </p:sp>
      <p:sp>
        <p:nvSpPr>
          <p:cNvPr id="124144" name="Rectangle 240"/>
          <p:cNvSpPr>
            <a:spLocks noChangeArrowheads="1"/>
          </p:cNvSpPr>
          <p:nvPr/>
        </p:nvSpPr>
        <p:spPr bwMode="auto">
          <a:xfrm>
            <a:off x="5602288" y="4751388"/>
            <a:ext cx="2180084"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9.  Transfers an object from hand to hand  </a:t>
            </a:r>
            <a:endParaRPr lang="en-US" sz="900" b="0" i="0" u="none" strike="noStrike" cap="none" spc="0">
              <a:ln>
                <a:noFill/>
              </a:ln>
              <a:solidFill>
                <a:srgbClr val="FF0000"/>
              </a:solidFill>
              <a:latin typeface="Calibri"/>
              <a:ea typeface="Arial"/>
              <a:cs typeface="Arial"/>
            </a:endParaRPr>
          </a:p>
        </p:txBody>
      </p:sp>
      <p:sp>
        <p:nvSpPr>
          <p:cNvPr id="124145" name="Rectangle 241"/>
          <p:cNvSpPr>
            <a:spLocks noChangeArrowheads="1"/>
          </p:cNvSpPr>
          <p:nvPr/>
        </p:nvSpPr>
        <p:spPr bwMode="auto">
          <a:xfrm>
            <a:off x="5602288" y="4908549"/>
            <a:ext cx="2141612"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10. Holds two objects at same time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46" name="Rectangle 242"/>
          <p:cNvSpPr>
            <a:spLocks noChangeArrowheads="1"/>
          </p:cNvSpPr>
          <p:nvPr/>
        </p:nvSpPr>
        <p:spPr bwMode="auto">
          <a:xfrm>
            <a:off x="5602288" y="5064125"/>
            <a:ext cx="219290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11. Beginning thumb-forefinger grasp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47" name="Rectangle 243"/>
          <p:cNvSpPr>
            <a:spLocks noChangeArrowheads="1"/>
          </p:cNvSpPr>
          <p:nvPr/>
        </p:nvSpPr>
        <p:spPr bwMode="auto">
          <a:xfrm>
            <a:off x="5602288" y="5219700"/>
            <a:ext cx="2026196"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12. Drops an object intentionally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48" name="Rectangle 244"/>
          <p:cNvSpPr>
            <a:spLocks noChangeArrowheads="1"/>
          </p:cNvSpPr>
          <p:nvPr/>
        </p:nvSpPr>
        <p:spPr bwMode="auto">
          <a:xfrm>
            <a:off x="5602288" y="5376863"/>
            <a:ext cx="2359620"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13. Pincer grasp: straight forefinger &amp; thumb   </a:t>
            </a:r>
            <a:endParaRPr lang="en-US" sz="900" b="0" i="0" u="none" strike="noStrike" cap="none" spc="0">
              <a:ln>
                <a:noFill/>
              </a:ln>
              <a:solidFill>
                <a:srgbClr val="FF0000"/>
              </a:solidFill>
              <a:latin typeface="Calibri"/>
              <a:ea typeface="Arial"/>
              <a:cs typeface="Arial"/>
            </a:endParaRPr>
          </a:p>
        </p:txBody>
      </p:sp>
      <p:sp>
        <p:nvSpPr>
          <p:cNvPr id="124149" name="Rectangle 245"/>
          <p:cNvSpPr>
            <a:spLocks noChangeArrowheads="1"/>
          </p:cNvSpPr>
          <p:nvPr/>
        </p:nvSpPr>
        <p:spPr bwMode="auto">
          <a:xfrm>
            <a:off x="5602288" y="5532438"/>
            <a:ext cx="203260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14. Bangs two objects together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50" name="Rectangle 246"/>
          <p:cNvSpPr>
            <a:spLocks noChangeArrowheads="1"/>
          </p:cNvSpPr>
          <p:nvPr/>
        </p:nvSpPr>
        <p:spPr bwMode="auto">
          <a:xfrm>
            <a:off x="5602288" y="5688013"/>
            <a:ext cx="2353208" cy="138499"/>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15. Advanced pincer grasp: bends fingers   </a:t>
            </a:r>
            <a:r>
              <a:rPr lang="en-US" sz="900" b="0" i="0" u="none" strike="noStrike" cap="none" spc="0">
                <a:ln>
                  <a:noFill/>
                </a:ln>
                <a:solidFill>
                  <a:srgbClr val="FF0000"/>
                </a:solidFill>
                <a:latin typeface="Arial"/>
                <a:ea typeface="Arial"/>
                <a:cs typeface="Arial"/>
              </a:rPr>
              <a:t>   </a:t>
            </a:r>
            <a:endParaRPr lang="en-US" sz="900" b="0" i="0" u="none" strike="noStrike" cap="none" spc="0">
              <a:ln>
                <a:noFill/>
              </a:ln>
              <a:solidFill>
                <a:srgbClr val="FF0000"/>
              </a:solidFill>
              <a:latin typeface="Calibri"/>
              <a:ea typeface="Arial"/>
              <a:cs typeface="Arial"/>
            </a:endParaRPr>
          </a:p>
        </p:txBody>
      </p:sp>
      <p:sp>
        <p:nvSpPr>
          <p:cNvPr id="124151" name="Freeform 247"/>
          <p:cNvSpPr/>
          <p:nvPr/>
        </p:nvSpPr>
        <p:spPr bwMode="auto">
          <a:xfrm>
            <a:off x="5300663" y="1022350"/>
            <a:ext cx="2533650" cy="2054225"/>
          </a:xfrm>
          <a:custGeom>
            <a:avLst/>
            <a:gdLst/>
            <a:ahLst/>
            <a:cxnLst>
              <a:cxn ang="0">
                <a:pos x="0" y="5178"/>
              </a:cxn>
              <a:cxn ang="0">
                <a:pos x="493" y="5088"/>
              </a:cxn>
              <a:cxn ang="0">
                <a:pos x="988" y="4960"/>
              </a:cxn>
              <a:cxn ang="0">
                <a:pos x="1481" y="3812"/>
              </a:cxn>
              <a:cxn ang="0">
                <a:pos x="1974" y="3684"/>
              </a:cxn>
              <a:cxn ang="0">
                <a:pos x="2467" y="3500"/>
              </a:cxn>
              <a:cxn ang="0">
                <a:pos x="2961" y="3524"/>
              </a:cxn>
              <a:cxn ang="0">
                <a:pos x="3455" y="3150"/>
              </a:cxn>
              <a:cxn ang="0">
                <a:pos x="3947" y="2617"/>
              </a:cxn>
              <a:cxn ang="0">
                <a:pos x="4442" y="2002"/>
              </a:cxn>
              <a:cxn ang="0">
                <a:pos x="4935" y="1109"/>
              </a:cxn>
              <a:cxn ang="0">
                <a:pos x="5429" y="1341"/>
              </a:cxn>
              <a:cxn ang="0">
                <a:pos x="5921" y="645"/>
              </a:cxn>
              <a:cxn ang="0">
                <a:pos x="6415" y="592"/>
              </a:cxn>
              <a:cxn ang="0">
                <a:pos x="6910" y="0"/>
              </a:cxn>
            </a:cxnLst>
            <a:rect l="0" t="0" r="r" b="b"/>
            <a:pathLst>
              <a:path w="6910" h="5178" fill="norm" stroke="1" extrusionOk="0">
                <a:moveTo>
                  <a:pt x="0" y="5178"/>
                </a:moveTo>
                <a:lnTo>
                  <a:pt x="493" y="5088"/>
                </a:lnTo>
                <a:lnTo>
                  <a:pt x="988" y="4960"/>
                </a:lnTo>
                <a:lnTo>
                  <a:pt x="1481" y="3812"/>
                </a:lnTo>
                <a:lnTo>
                  <a:pt x="1974" y="3684"/>
                </a:lnTo>
                <a:lnTo>
                  <a:pt x="2467" y="3500"/>
                </a:lnTo>
                <a:lnTo>
                  <a:pt x="2961" y="3524"/>
                </a:lnTo>
                <a:lnTo>
                  <a:pt x="3455" y="3150"/>
                </a:lnTo>
                <a:lnTo>
                  <a:pt x="3947" y="2617"/>
                </a:lnTo>
                <a:lnTo>
                  <a:pt x="4442" y="2002"/>
                </a:lnTo>
                <a:lnTo>
                  <a:pt x="4935" y="1109"/>
                </a:lnTo>
                <a:lnTo>
                  <a:pt x="5429" y="1341"/>
                </a:lnTo>
                <a:lnTo>
                  <a:pt x="5921" y="645"/>
                </a:lnTo>
                <a:lnTo>
                  <a:pt x="6415" y="592"/>
                </a:lnTo>
                <a:lnTo>
                  <a:pt x="6910" y="0"/>
                </a:lnTo>
              </a:path>
            </a:pathLst>
          </a:custGeom>
          <a:noFill/>
          <a:ln w="14288" cap="flat">
            <a:solidFill>
              <a:srgbClr val="000000"/>
            </a:solidFill>
            <a:prstDash val="sysDot"/>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2" name="Line 248"/>
          <p:cNvSpPr>
            <a:spLocks noChangeShapeType="1"/>
          </p:cNvSpPr>
          <p:nvPr/>
        </p:nvSpPr>
        <p:spPr bwMode="auto">
          <a:xfrm flipV="1">
            <a:off x="5300663" y="3160713"/>
            <a:ext cx="1587"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3" name="Line 249"/>
          <p:cNvSpPr>
            <a:spLocks noChangeShapeType="1"/>
          </p:cNvSpPr>
          <p:nvPr/>
        </p:nvSpPr>
        <p:spPr bwMode="auto">
          <a:xfrm flipV="1">
            <a:off x="5480049" y="3160713"/>
            <a:ext cx="1587"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4" name="Line 250"/>
          <p:cNvSpPr>
            <a:spLocks noChangeShapeType="1"/>
          </p:cNvSpPr>
          <p:nvPr/>
        </p:nvSpPr>
        <p:spPr bwMode="auto">
          <a:xfrm flipV="1">
            <a:off x="5662613" y="3160713"/>
            <a:ext cx="1587"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5" name="Line 251"/>
          <p:cNvSpPr>
            <a:spLocks noChangeShapeType="1"/>
          </p:cNvSpPr>
          <p:nvPr/>
        </p:nvSpPr>
        <p:spPr bwMode="auto">
          <a:xfrm flipV="1">
            <a:off x="5843588"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6" name="Line 252"/>
          <p:cNvSpPr>
            <a:spLocks noChangeShapeType="1"/>
          </p:cNvSpPr>
          <p:nvPr/>
        </p:nvSpPr>
        <p:spPr bwMode="auto">
          <a:xfrm flipV="1">
            <a:off x="6024563"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7" name="Line 253"/>
          <p:cNvSpPr>
            <a:spLocks noChangeShapeType="1"/>
          </p:cNvSpPr>
          <p:nvPr/>
        </p:nvSpPr>
        <p:spPr bwMode="auto">
          <a:xfrm flipV="1">
            <a:off x="6205538" y="3160713"/>
            <a:ext cx="3175"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8" name="Line 254"/>
          <p:cNvSpPr>
            <a:spLocks noChangeShapeType="1"/>
          </p:cNvSpPr>
          <p:nvPr/>
        </p:nvSpPr>
        <p:spPr bwMode="auto">
          <a:xfrm flipV="1">
            <a:off x="6386513"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59" name="Line 255"/>
          <p:cNvSpPr>
            <a:spLocks noChangeShapeType="1"/>
          </p:cNvSpPr>
          <p:nvPr/>
        </p:nvSpPr>
        <p:spPr bwMode="auto">
          <a:xfrm flipV="1">
            <a:off x="6567488" y="3160713"/>
            <a:ext cx="3175"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0" name="Line 256"/>
          <p:cNvSpPr>
            <a:spLocks noChangeShapeType="1"/>
          </p:cNvSpPr>
          <p:nvPr/>
        </p:nvSpPr>
        <p:spPr bwMode="auto">
          <a:xfrm flipV="1">
            <a:off x="6748463"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1" name="Line 257"/>
          <p:cNvSpPr>
            <a:spLocks noChangeShapeType="1"/>
          </p:cNvSpPr>
          <p:nvPr/>
        </p:nvSpPr>
        <p:spPr bwMode="auto">
          <a:xfrm flipV="1">
            <a:off x="6927850" y="3160713"/>
            <a:ext cx="1587"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2" name="Line 258"/>
          <p:cNvSpPr>
            <a:spLocks noChangeShapeType="1"/>
          </p:cNvSpPr>
          <p:nvPr/>
        </p:nvSpPr>
        <p:spPr bwMode="auto">
          <a:xfrm flipV="1">
            <a:off x="7110413"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3" name="Line 259"/>
          <p:cNvSpPr>
            <a:spLocks noChangeShapeType="1"/>
          </p:cNvSpPr>
          <p:nvPr/>
        </p:nvSpPr>
        <p:spPr bwMode="auto">
          <a:xfrm flipV="1">
            <a:off x="7289800" y="3160713"/>
            <a:ext cx="1587"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4" name="Line 260"/>
          <p:cNvSpPr>
            <a:spLocks noChangeShapeType="1"/>
          </p:cNvSpPr>
          <p:nvPr/>
        </p:nvSpPr>
        <p:spPr bwMode="auto">
          <a:xfrm flipV="1">
            <a:off x="7472363"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5" name="Line 261"/>
          <p:cNvSpPr>
            <a:spLocks noChangeShapeType="1"/>
          </p:cNvSpPr>
          <p:nvPr/>
        </p:nvSpPr>
        <p:spPr bwMode="auto">
          <a:xfrm flipV="1">
            <a:off x="7651750" y="3160713"/>
            <a:ext cx="1587"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6" name="Line 262"/>
          <p:cNvSpPr>
            <a:spLocks noChangeShapeType="1"/>
          </p:cNvSpPr>
          <p:nvPr/>
        </p:nvSpPr>
        <p:spPr bwMode="auto">
          <a:xfrm flipV="1">
            <a:off x="7834313" y="3160713"/>
            <a:ext cx="0" cy="60325"/>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7" name="Line 263"/>
          <p:cNvSpPr>
            <a:spLocks noChangeShapeType="1"/>
          </p:cNvSpPr>
          <p:nvPr/>
        </p:nvSpPr>
        <p:spPr bwMode="auto">
          <a:xfrm>
            <a:off x="5214938" y="2921000"/>
            <a:ext cx="28575"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8" name="Line 264"/>
          <p:cNvSpPr>
            <a:spLocks noChangeShapeType="1"/>
          </p:cNvSpPr>
          <p:nvPr/>
        </p:nvSpPr>
        <p:spPr bwMode="auto">
          <a:xfrm>
            <a:off x="5214938" y="2382838"/>
            <a:ext cx="28575"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69" name="Line 265"/>
          <p:cNvSpPr>
            <a:spLocks noChangeShapeType="1"/>
          </p:cNvSpPr>
          <p:nvPr/>
        </p:nvSpPr>
        <p:spPr bwMode="auto">
          <a:xfrm>
            <a:off x="5214938" y="1844675"/>
            <a:ext cx="28575"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0" name="Line 266"/>
          <p:cNvSpPr>
            <a:spLocks noChangeShapeType="1"/>
          </p:cNvSpPr>
          <p:nvPr/>
        </p:nvSpPr>
        <p:spPr bwMode="auto">
          <a:xfrm>
            <a:off x="5214938" y="1306513"/>
            <a:ext cx="28575"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1" name="Line 267"/>
          <p:cNvSpPr>
            <a:spLocks noChangeShapeType="1"/>
          </p:cNvSpPr>
          <p:nvPr/>
        </p:nvSpPr>
        <p:spPr bwMode="auto">
          <a:xfrm>
            <a:off x="5214938" y="768350"/>
            <a:ext cx="28575"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2" name="Line 268"/>
          <p:cNvSpPr>
            <a:spLocks noChangeShapeType="1"/>
          </p:cNvSpPr>
          <p:nvPr/>
        </p:nvSpPr>
        <p:spPr bwMode="auto">
          <a:xfrm>
            <a:off x="5214938" y="2652713"/>
            <a:ext cx="55562"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3" name="Line 269"/>
          <p:cNvSpPr>
            <a:spLocks noChangeShapeType="1"/>
          </p:cNvSpPr>
          <p:nvPr/>
        </p:nvSpPr>
        <p:spPr bwMode="auto">
          <a:xfrm>
            <a:off x="5214938" y="2112963"/>
            <a:ext cx="55562"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4" name="Line 270"/>
          <p:cNvSpPr>
            <a:spLocks noChangeShapeType="1"/>
          </p:cNvSpPr>
          <p:nvPr/>
        </p:nvSpPr>
        <p:spPr bwMode="auto">
          <a:xfrm>
            <a:off x="5214938" y="1576388"/>
            <a:ext cx="55562"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5" name="Line 271"/>
          <p:cNvSpPr>
            <a:spLocks noChangeShapeType="1"/>
          </p:cNvSpPr>
          <p:nvPr/>
        </p:nvSpPr>
        <p:spPr bwMode="auto">
          <a:xfrm>
            <a:off x="5214938" y="1038225"/>
            <a:ext cx="55562"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6" name="Line 272"/>
          <p:cNvSpPr>
            <a:spLocks noChangeShapeType="1"/>
          </p:cNvSpPr>
          <p:nvPr/>
        </p:nvSpPr>
        <p:spPr bwMode="auto">
          <a:xfrm>
            <a:off x="5214938" y="500063"/>
            <a:ext cx="55562" cy="1587"/>
          </a:xfrm>
          <a:prstGeom prst="line">
            <a:avLst/>
          </a:prstGeom>
          <a:noFill/>
          <a:ln w="0">
            <a:solidFill>
              <a:srgbClr val="000000"/>
            </a:solid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7" name="Rectangle 273"/>
          <p:cNvSpPr>
            <a:spLocks noChangeArrowheads="1"/>
          </p:cNvSpPr>
          <p:nvPr/>
        </p:nvSpPr>
        <p:spPr bwMode="auto">
          <a:xfrm>
            <a:off x="5218113" y="501650"/>
            <a:ext cx="2698750" cy="2686050"/>
          </a:xfrm>
          <a:prstGeom prst="rect">
            <a:avLst/>
          </a:prstGeom>
          <a:noFill/>
          <a:ln w="4763">
            <a:solidFill>
              <a:srgbClr val="000000"/>
            </a:solid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178" name="Rectangle 274"/>
          <p:cNvSpPr>
            <a:spLocks noChangeArrowheads="1"/>
          </p:cNvSpPr>
          <p:nvPr/>
        </p:nvSpPr>
        <p:spPr bwMode="auto">
          <a:xfrm>
            <a:off x="5275263" y="3217863"/>
            <a:ext cx="58737"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a:t>
            </a:r>
            <a:endParaRPr lang="en-US" sz="900" b="0" i="0" u="none" strike="noStrike" cap="none" spc="0">
              <a:ln>
                <a:noFill/>
              </a:ln>
              <a:solidFill>
                <a:prstClr val="black"/>
              </a:solidFill>
              <a:latin typeface="Calibri"/>
              <a:ea typeface="Arial"/>
              <a:cs typeface="Arial"/>
            </a:endParaRPr>
          </a:p>
        </p:txBody>
      </p:sp>
      <p:sp>
        <p:nvSpPr>
          <p:cNvPr id="124179" name="Rectangle 275"/>
          <p:cNvSpPr>
            <a:spLocks noChangeArrowheads="1"/>
          </p:cNvSpPr>
          <p:nvPr/>
        </p:nvSpPr>
        <p:spPr bwMode="auto">
          <a:xfrm>
            <a:off x="5468938" y="3217863"/>
            <a:ext cx="6032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2</a:t>
            </a:r>
            <a:endParaRPr lang="en-US" sz="900" b="0" i="0" u="none" strike="noStrike" cap="none" spc="0">
              <a:ln>
                <a:noFill/>
              </a:ln>
              <a:solidFill>
                <a:prstClr val="black"/>
              </a:solidFill>
              <a:latin typeface="Calibri"/>
              <a:ea typeface="Arial"/>
              <a:cs typeface="Arial"/>
            </a:endParaRPr>
          </a:p>
        </p:txBody>
      </p:sp>
      <p:sp>
        <p:nvSpPr>
          <p:cNvPr id="124180" name="Rectangle 276"/>
          <p:cNvSpPr>
            <a:spLocks noChangeArrowheads="1"/>
          </p:cNvSpPr>
          <p:nvPr/>
        </p:nvSpPr>
        <p:spPr bwMode="auto">
          <a:xfrm>
            <a:off x="5640388" y="3217863"/>
            <a:ext cx="6032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3</a:t>
            </a:r>
            <a:endParaRPr lang="en-US" sz="900" b="0" i="0" u="none" strike="noStrike" cap="none" spc="0">
              <a:ln>
                <a:noFill/>
              </a:ln>
              <a:solidFill>
                <a:prstClr val="black"/>
              </a:solidFill>
              <a:latin typeface="Calibri"/>
              <a:ea typeface="Arial"/>
              <a:cs typeface="Arial"/>
            </a:endParaRPr>
          </a:p>
        </p:txBody>
      </p:sp>
      <p:sp>
        <p:nvSpPr>
          <p:cNvPr id="124181" name="Rectangle 277"/>
          <p:cNvSpPr>
            <a:spLocks noChangeArrowheads="1"/>
          </p:cNvSpPr>
          <p:nvPr/>
        </p:nvSpPr>
        <p:spPr bwMode="auto">
          <a:xfrm>
            <a:off x="5824538" y="3217863"/>
            <a:ext cx="6032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4</a:t>
            </a:r>
            <a:endParaRPr lang="en-US" sz="900" b="0" i="0" u="none" strike="noStrike" cap="none" spc="0">
              <a:ln>
                <a:noFill/>
              </a:ln>
              <a:solidFill>
                <a:prstClr val="black"/>
              </a:solidFill>
              <a:latin typeface="Calibri"/>
              <a:ea typeface="Arial"/>
              <a:cs typeface="Arial"/>
            </a:endParaRPr>
          </a:p>
        </p:txBody>
      </p:sp>
      <p:sp>
        <p:nvSpPr>
          <p:cNvPr id="124182" name="Rectangle 278"/>
          <p:cNvSpPr>
            <a:spLocks noChangeArrowheads="1"/>
          </p:cNvSpPr>
          <p:nvPr/>
        </p:nvSpPr>
        <p:spPr bwMode="auto">
          <a:xfrm>
            <a:off x="6002338" y="3217863"/>
            <a:ext cx="6032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5</a:t>
            </a:r>
            <a:endParaRPr lang="en-US" sz="900" b="0" i="0" u="none" strike="noStrike" cap="none" spc="0">
              <a:ln>
                <a:noFill/>
              </a:ln>
              <a:solidFill>
                <a:prstClr val="black"/>
              </a:solidFill>
              <a:latin typeface="Calibri"/>
              <a:ea typeface="Arial"/>
              <a:cs typeface="Arial"/>
            </a:endParaRPr>
          </a:p>
        </p:txBody>
      </p:sp>
      <p:sp>
        <p:nvSpPr>
          <p:cNvPr id="124183" name="Rectangle 279"/>
          <p:cNvSpPr>
            <a:spLocks noChangeArrowheads="1"/>
          </p:cNvSpPr>
          <p:nvPr/>
        </p:nvSpPr>
        <p:spPr bwMode="auto">
          <a:xfrm>
            <a:off x="6183313" y="3217863"/>
            <a:ext cx="58737"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6</a:t>
            </a:r>
            <a:endParaRPr lang="en-US" sz="900" b="0" i="0" u="none" strike="noStrike" cap="none" spc="0">
              <a:ln>
                <a:noFill/>
              </a:ln>
              <a:solidFill>
                <a:prstClr val="black"/>
              </a:solidFill>
              <a:latin typeface="Calibri"/>
              <a:ea typeface="Arial"/>
              <a:cs typeface="Arial"/>
            </a:endParaRPr>
          </a:p>
        </p:txBody>
      </p:sp>
      <p:sp>
        <p:nvSpPr>
          <p:cNvPr id="124184" name="Rectangle 280"/>
          <p:cNvSpPr>
            <a:spLocks noChangeArrowheads="1"/>
          </p:cNvSpPr>
          <p:nvPr/>
        </p:nvSpPr>
        <p:spPr bwMode="auto">
          <a:xfrm>
            <a:off x="6380163" y="3217863"/>
            <a:ext cx="57150"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7</a:t>
            </a:r>
            <a:endParaRPr lang="en-US" sz="900" b="0" i="0" u="none" strike="noStrike" cap="none" spc="0">
              <a:ln>
                <a:noFill/>
              </a:ln>
              <a:solidFill>
                <a:prstClr val="black"/>
              </a:solidFill>
              <a:latin typeface="Calibri"/>
              <a:ea typeface="Arial"/>
              <a:cs typeface="Arial"/>
            </a:endParaRPr>
          </a:p>
        </p:txBody>
      </p:sp>
      <p:sp>
        <p:nvSpPr>
          <p:cNvPr id="124185" name="Rectangle 281"/>
          <p:cNvSpPr>
            <a:spLocks noChangeArrowheads="1"/>
          </p:cNvSpPr>
          <p:nvPr/>
        </p:nvSpPr>
        <p:spPr bwMode="auto">
          <a:xfrm>
            <a:off x="6551613" y="3217863"/>
            <a:ext cx="57150"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8</a:t>
            </a:r>
            <a:endParaRPr lang="en-US" sz="900" b="0" i="0" u="none" strike="noStrike" cap="none" spc="0">
              <a:ln>
                <a:noFill/>
              </a:ln>
              <a:solidFill>
                <a:prstClr val="black"/>
              </a:solidFill>
              <a:latin typeface="Calibri"/>
              <a:ea typeface="Arial"/>
              <a:cs typeface="Arial"/>
            </a:endParaRPr>
          </a:p>
        </p:txBody>
      </p:sp>
      <p:sp>
        <p:nvSpPr>
          <p:cNvPr id="124186" name="Rectangle 282"/>
          <p:cNvSpPr>
            <a:spLocks noChangeArrowheads="1"/>
          </p:cNvSpPr>
          <p:nvPr/>
        </p:nvSpPr>
        <p:spPr bwMode="auto">
          <a:xfrm>
            <a:off x="6735763" y="3217863"/>
            <a:ext cx="57150"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9</a:t>
            </a:r>
            <a:endParaRPr lang="en-US" sz="900" b="0" i="0" u="none" strike="noStrike" cap="none" spc="0">
              <a:ln>
                <a:noFill/>
              </a:ln>
              <a:solidFill>
                <a:prstClr val="black"/>
              </a:solidFill>
              <a:latin typeface="Calibri"/>
              <a:ea typeface="Arial"/>
              <a:cs typeface="Arial"/>
            </a:endParaRPr>
          </a:p>
        </p:txBody>
      </p:sp>
      <p:sp>
        <p:nvSpPr>
          <p:cNvPr id="124187" name="Rectangle 283"/>
          <p:cNvSpPr>
            <a:spLocks noChangeArrowheads="1"/>
          </p:cNvSpPr>
          <p:nvPr/>
        </p:nvSpPr>
        <p:spPr bwMode="auto">
          <a:xfrm>
            <a:off x="6875463" y="3217863"/>
            <a:ext cx="115887"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10</a:t>
            </a:r>
            <a:endParaRPr lang="en-US" sz="900" b="0" i="0" u="none" strike="noStrike" cap="none" spc="0">
              <a:ln>
                <a:noFill/>
              </a:ln>
              <a:solidFill>
                <a:prstClr val="black"/>
              </a:solidFill>
              <a:latin typeface="Calibri"/>
              <a:ea typeface="Arial"/>
              <a:cs typeface="Arial"/>
            </a:endParaRPr>
          </a:p>
        </p:txBody>
      </p:sp>
      <p:sp>
        <p:nvSpPr>
          <p:cNvPr id="124188" name="Rectangle 284"/>
          <p:cNvSpPr>
            <a:spLocks noChangeArrowheads="1"/>
          </p:cNvSpPr>
          <p:nvPr/>
        </p:nvSpPr>
        <p:spPr bwMode="auto">
          <a:xfrm>
            <a:off x="7054850" y="3217863"/>
            <a:ext cx="119063"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11</a:t>
            </a:r>
            <a:endParaRPr lang="en-US" sz="900" b="0" i="0" u="none" strike="noStrike" cap="none" spc="0">
              <a:ln>
                <a:noFill/>
              </a:ln>
              <a:solidFill>
                <a:prstClr val="black"/>
              </a:solidFill>
              <a:latin typeface="Calibri"/>
              <a:ea typeface="Arial"/>
              <a:cs typeface="Arial"/>
            </a:endParaRPr>
          </a:p>
        </p:txBody>
      </p:sp>
      <p:sp>
        <p:nvSpPr>
          <p:cNvPr id="124189" name="Rectangle 285"/>
          <p:cNvSpPr>
            <a:spLocks noChangeArrowheads="1"/>
          </p:cNvSpPr>
          <p:nvPr/>
        </p:nvSpPr>
        <p:spPr bwMode="auto">
          <a:xfrm>
            <a:off x="7251700" y="3217863"/>
            <a:ext cx="119063"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12</a:t>
            </a:r>
            <a:endParaRPr lang="en-US" sz="900" b="0" i="0" u="none" strike="noStrike" cap="none" spc="0">
              <a:ln>
                <a:noFill/>
              </a:ln>
              <a:solidFill>
                <a:prstClr val="black"/>
              </a:solidFill>
              <a:latin typeface="Calibri"/>
              <a:ea typeface="Arial"/>
              <a:cs typeface="Arial"/>
            </a:endParaRPr>
          </a:p>
        </p:txBody>
      </p:sp>
      <p:sp>
        <p:nvSpPr>
          <p:cNvPr id="124190" name="Rectangle 286"/>
          <p:cNvSpPr>
            <a:spLocks noChangeArrowheads="1"/>
          </p:cNvSpPr>
          <p:nvPr/>
        </p:nvSpPr>
        <p:spPr bwMode="auto">
          <a:xfrm>
            <a:off x="7421563" y="3217863"/>
            <a:ext cx="11747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13</a:t>
            </a:r>
            <a:endParaRPr lang="en-US" sz="900" b="0" i="0" u="none" strike="noStrike" cap="none" spc="0">
              <a:ln>
                <a:noFill/>
              </a:ln>
              <a:solidFill>
                <a:prstClr val="black"/>
              </a:solidFill>
              <a:latin typeface="Calibri"/>
              <a:ea typeface="Arial"/>
              <a:cs typeface="Arial"/>
            </a:endParaRPr>
          </a:p>
        </p:txBody>
      </p:sp>
      <p:sp>
        <p:nvSpPr>
          <p:cNvPr id="124191" name="Rectangle 287"/>
          <p:cNvSpPr>
            <a:spLocks noChangeArrowheads="1"/>
          </p:cNvSpPr>
          <p:nvPr/>
        </p:nvSpPr>
        <p:spPr bwMode="auto">
          <a:xfrm>
            <a:off x="7605713" y="3217863"/>
            <a:ext cx="11747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14</a:t>
            </a:r>
            <a:endParaRPr lang="en-US" sz="900" b="0" i="0" u="none" strike="noStrike" cap="none" spc="0">
              <a:ln>
                <a:noFill/>
              </a:ln>
              <a:solidFill>
                <a:prstClr val="black"/>
              </a:solidFill>
              <a:latin typeface="Calibri"/>
              <a:ea typeface="Arial"/>
              <a:cs typeface="Arial"/>
            </a:endParaRPr>
          </a:p>
        </p:txBody>
      </p:sp>
      <p:sp>
        <p:nvSpPr>
          <p:cNvPr id="124192" name="Rectangle 288"/>
          <p:cNvSpPr>
            <a:spLocks noChangeArrowheads="1"/>
          </p:cNvSpPr>
          <p:nvPr/>
        </p:nvSpPr>
        <p:spPr bwMode="auto">
          <a:xfrm>
            <a:off x="7783513" y="3217863"/>
            <a:ext cx="117475"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15</a:t>
            </a:r>
            <a:endParaRPr lang="en-US" sz="900" b="0" i="0" u="none" strike="noStrike" cap="none" spc="0">
              <a:ln>
                <a:noFill/>
              </a:ln>
              <a:solidFill>
                <a:prstClr val="black"/>
              </a:solidFill>
              <a:latin typeface="Calibri"/>
              <a:ea typeface="Arial"/>
              <a:cs typeface="Arial"/>
            </a:endParaRPr>
          </a:p>
        </p:txBody>
      </p:sp>
      <p:sp>
        <p:nvSpPr>
          <p:cNvPr id="124193" name="Rectangle 289"/>
          <p:cNvSpPr>
            <a:spLocks noChangeArrowheads="1"/>
          </p:cNvSpPr>
          <p:nvPr/>
        </p:nvSpPr>
        <p:spPr bwMode="auto">
          <a:xfrm>
            <a:off x="5675313" y="5943600"/>
            <a:ext cx="1038746" cy="246221"/>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600" b="0" i="0" u="none" strike="noStrike" cap="none" spc="0">
                <a:ln>
                  <a:noFill/>
                </a:ln>
                <a:solidFill>
                  <a:srgbClr val="000000"/>
                </a:solidFill>
                <a:latin typeface="Arial"/>
                <a:ea typeface="Arial"/>
                <a:cs typeface="Arial"/>
              </a:rPr>
              <a:t>Fine Motor </a:t>
            </a:r>
            <a:endParaRPr lang="en-US" sz="1600" b="0" i="0" u="none" strike="noStrike" cap="none" spc="0">
              <a:ln>
                <a:noFill/>
              </a:ln>
              <a:solidFill>
                <a:srgbClr val="FF0000"/>
              </a:solidFill>
              <a:latin typeface="Calibri"/>
              <a:ea typeface="Arial"/>
              <a:cs typeface="Arial"/>
            </a:endParaRPr>
          </a:p>
        </p:txBody>
      </p:sp>
      <p:grpSp>
        <p:nvGrpSpPr>
          <p:cNvPr id="3" name="Group 290"/>
          <p:cNvGrpSpPr/>
          <p:nvPr/>
        </p:nvGrpSpPr>
        <p:grpSpPr bwMode="auto">
          <a:xfrm>
            <a:off x="4826000" y="1009650"/>
            <a:ext cx="100013" cy="1458913"/>
            <a:chOff x="933" y="634"/>
            <a:chExt cx="68" cy="919"/>
          </a:xfrm>
        </p:grpSpPr>
        <p:sp>
          <p:nvSpPr>
            <p:cNvPr id="124195" name="Rectangle 291"/>
            <p:cNvSpPr>
              <a:spLocks noChangeArrowheads="1"/>
            </p:cNvSpPr>
            <p:nvPr/>
          </p:nvSpPr>
          <p:spPr bwMode="auto">
            <a:xfrm>
              <a:off x="933" y="634"/>
              <a:ext cx="54"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L</a:t>
              </a:r>
              <a:endParaRPr lang="en-US" sz="2400" b="0" i="0" u="none" strike="noStrike" cap="none" spc="0">
                <a:ln>
                  <a:noFill/>
                </a:ln>
                <a:solidFill>
                  <a:prstClr val="black"/>
                </a:solidFill>
                <a:latin typeface="Calibri"/>
                <a:ea typeface="Arial"/>
                <a:cs typeface="Arial"/>
              </a:endParaRPr>
            </a:p>
          </p:txBody>
        </p:sp>
        <p:sp>
          <p:nvSpPr>
            <p:cNvPr id="124196" name="Rectangle 292"/>
            <p:cNvSpPr>
              <a:spLocks noChangeArrowheads="1"/>
            </p:cNvSpPr>
            <p:nvPr/>
          </p:nvSpPr>
          <p:spPr bwMode="auto">
            <a:xfrm>
              <a:off x="933" y="735"/>
              <a:ext cx="24"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i</a:t>
              </a:r>
              <a:endParaRPr lang="en-US" sz="2400" b="0" i="0" u="none" strike="noStrike" cap="none" spc="0">
                <a:ln>
                  <a:noFill/>
                </a:ln>
                <a:solidFill>
                  <a:prstClr val="black"/>
                </a:solidFill>
                <a:latin typeface="Calibri"/>
                <a:ea typeface="Arial"/>
                <a:cs typeface="Arial"/>
              </a:endParaRPr>
            </a:p>
          </p:txBody>
        </p:sp>
        <p:sp>
          <p:nvSpPr>
            <p:cNvPr id="124197" name="Rectangle 293"/>
            <p:cNvSpPr>
              <a:spLocks noChangeArrowheads="1"/>
            </p:cNvSpPr>
            <p:nvPr/>
          </p:nvSpPr>
          <p:spPr bwMode="auto">
            <a:xfrm>
              <a:off x="933" y="835"/>
              <a:ext cx="2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f</a:t>
              </a:r>
              <a:endParaRPr lang="en-US" sz="2400" b="0" i="0" u="none" strike="noStrike" cap="none" spc="0">
                <a:ln>
                  <a:noFill/>
                </a:ln>
                <a:solidFill>
                  <a:prstClr val="black"/>
                </a:solidFill>
                <a:latin typeface="Calibri"/>
                <a:ea typeface="Arial"/>
                <a:cs typeface="Arial"/>
              </a:endParaRPr>
            </a:p>
          </p:txBody>
        </p:sp>
        <p:sp>
          <p:nvSpPr>
            <p:cNvPr id="124198" name="Rectangle 294"/>
            <p:cNvSpPr>
              <a:spLocks noChangeArrowheads="1"/>
            </p:cNvSpPr>
            <p:nvPr/>
          </p:nvSpPr>
          <p:spPr bwMode="auto">
            <a:xfrm>
              <a:off x="933" y="937"/>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e</a:t>
              </a:r>
              <a:endParaRPr lang="en-US" sz="2400" b="0" i="0" u="none" strike="noStrike" cap="none" spc="0">
                <a:ln>
                  <a:noFill/>
                </a:ln>
                <a:solidFill>
                  <a:prstClr val="black"/>
                </a:solidFill>
                <a:latin typeface="Calibri"/>
                <a:ea typeface="Arial"/>
                <a:cs typeface="Arial"/>
              </a:endParaRPr>
            </a:p>
          </p:txBody>
        </p:sp>
        <p:sp>
          <p:nvSpPr>
            <p:cNvPr id="124199" name="Rectangle 295"/>
            <p:cNvSpPr>
              <a:spLocks noChangeArrowheads="1"/>
            </p:cNvSpPr>
            <p:nvPr/>
          </p:nvSpPr>
          <p:spPr bwMode="auto">
            <a:xfrm>
              <a:off x="933" y="1039"/>
              <a:ext cx="68"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w</a:t>
              </a:r>
              <a:endParaRPr lang="en-US" sz="2400" b="0" i="0" u="none" strike="noStrike" cap="none" spc="0">
                <a:ln>
                  <a:noFill/>
                </a:ln>
                <a:solidFill>
                  <a:prstClr val="black"/>
                </a:solidFill>
                <a:latin typeface="Calibri"/>
                <a:ea typeface="Arial"/>
                <a:cs typeface="Arial"/>
              </a:endParaRPr>
            </a:p>
          </p:txBody>
        </p:sp>
        <p:sp>
          <p:nvSpPr>
            <p:cNvPr id="124200" name="Rectangle 296"/>
            <p:cNvSpPr>
              <a:spLocks noChangeArrowheads="1"/>
            </p:cNvSpPr>
            <p:nvPr/>
          </p:nvSpPr>
          <p:spPr bwMode="auto">
            <a:xfrm>
              <a:off x="933" y="1140"/>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e</a:t>
              </a:r>
              <a:endParaRPr lang="en-US" sz="2400" b="0" i="0" u="none" strike="noStrike" cap="none" spc="0">
                <a:ln>
                  <a:noFill/>
                </a:ln>
                <a:solidFill>
                  <a:prstClr val="black"/>
                </a:solidFill>
                <a:latin typeface="Calibri"/>
                <a:ea typeface="Arial"/>
                <a:cs typeface="Arial"/>
              </a:endParaRPr>
            </a:p>
          </p:txBody>
        </p:sp>
        <p:sp>
          <p:nvSpPr>
            <p:cNvPr id="124201" name="Rectangle 297"/>
            <p:cNvSpPr>
              <a:spLocks noChangeArrowheads="1"/>
            </p:cNvSpPr>
            <p:nvPr/>
          </p:nvSpPr>
          <p:spPr bwMode="auto">
            <a:xfrm>
              <a:off x="933" y="1241"/>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e</a:t>
              </a:r>
              <a:endParaRPr lang="en-US" sz="2400" b="0" i="0" u="none" strike="noStrike" cap="none" spc="0">
                <a:ln>
                  <a:noFill/>
                </a:ln>
                <a:solidFill>
                  <a:prstClr val="black"/>
                </a:solidFill>
                <a:latin typeface="Calibri"/>
                <a:ea typeface="Arial"/>
                <a:cs typeface="Arial"/>
              </a:endParaRPr>
            </a:p>
          </p:txBody>
        </p:sp>
        <p:sp>
          <p:nvSpPr>
            <p:cNvPr id="124202" name="Rectangle 298"/>
            <p:cNvSpPr>
              <a:spLocks noChangeArrowheads="1"/>
            </p:cNvSpPr>
            <p:nvPr/>
          </p:nvSpPr>
          <p:spPr bwMode="auto">
            <a:xfrm>
              <a:off x="933" y="1342"/>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k</a:t>
              </a:r>
              <a:endParaRPr lang="en-US" sz="2400" b="0" i="0" u="none" strike="noStrike" cap="none" spc="0">
                <a:ln>
                  <a:noFill/>
                </a:ln>
                <a:solidFill>
                  <a:prstClr val="black"/>
                </a:solidFill>
                <a:latin typeface="Calibri"/>
                <a:ea typeface="Arial"/>
                <a:cs typeface="Arial"/>
              </a:endParaRPr>
            </a:p>
          </p:txBody>
        </p:sp>
        <p:sp>
          <p:nvSpPr>
            <p:cNvPr id="124203" name="Rectangle 299"/>
            <p:cNvSpPr>
              <a:spLocks noChangeArrowheads="1"/>
            </p:cNvSpPr>
            <p:nvPr/>
          </p:nvSpPr>
          <p:spPr bwMode="auto">
            <a:xfrm>
              <a:off x="933" y="1447"/>
              <a:ext cx="49" cy="106"/>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Arial"/>
                  <a:ea typeface="Arial"/>
                  <a:cs typeface="Arial"/>
                </a:rPr>
                <a:t>s</a:t>
              </a:r>
              <a:endParaRPr lang="en-US" sz="2400" b="0" i="0" u="none" strike="noStrike" cap="none" spc="0">
                <a:ln>
                  <a:noFill/>
                </a:ln>
                <a:solidFill>
                  <a:prstClr val="black"/>
                </a:solidFill>
                <a:latin typeface="Calibri"/>
                <a:ea typeface="Arial"/>
                <a:cs typeface="Arial"/>
              </a:endParaRPr>
            </a:p>
          </p:txBody>
        </p:sp>
      </p:grpSp>
      <p:sp>
        <p:nvSpPr>
          <p:cNvPr id="124204" name="Rectangle 300"/>
          <p:cNvSpPr>
            <a:spLocks noChangeArrowheads="1"/>
          </p:cNvSpPr>
          <p:nvPr/>
        </p:nvSpPr>
        <p:spPr bwMode="auto">
          <a:xfrm>
            <a:off x="1541463" y="457200"/>
            <a:ext cx="103187"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60</a:t>
            </a:r>
            <a:endParaRPr lang="en-US" sz="2400" b="0" i="0" u="none" strike="noStrike" cap="none" spc="0">
              <a:ln>
                <a:noFill/>
              </a:ln>
              <a:solidFill>
                <a:prstClr val="black"/>
              </a:solidFill>
              <a:latin typeface="Calibri"/>
              <a:ea typeface="Arial"/>
              <a:cs typeface="Arial"/>
            </a:endParaRPr>
          </a:p>
        </p:txBody>
      </p:sp>
      <p:sp>
        <p:nvSpPr>
          <p:cNvPr id="124205" name="Rectangle 301"/>
          <p:cNvSpPr>
            <a:spLocks noChangeArrowheads="1"/>
          </p:cNvSpPr>
          <p:nvPr/>
        </p:nvSpPr>
        <p:spPr bwMode="auto">
          <a:xfrm>
            <a:off x="5129213" y="3078163"/>
            <a:ext cx="50800" cy="122237"/>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0</a:t>
            </a:r>
            <a:endParaRPr lang="en-US" sz="2400" b="0" i="0" u="none" strike="noStrike" cap="none" spc="0">
              <a:ln>
                <a:noFill/>
              </a:ln>
              <a:solidFill>
                <a:prstClr val="black"/>
              </a:solidFill>
              <a:latin typeface="Calibri"/>
              <a:ea typeface="Arial"/>
              <a:cs typeface="Arial"/>
            </a:endParaRPr>
          </a:p>
        </p:txBody>
      </p:sp>
      <p:sp>
        <p:nvSpPr>
          <p:cNvPr id="124206" name="Rectangle 302"/>
          <p:cNvSpPr>
            <a:spLocks noChangeArrowheads="1"/>
          </p:cNvSpPr>
          <p:nvPr/>
        </p:nvSpPr>
        <p:spPr bwMode="auto">
          <a:xfrm>
            <a:off x="5078413" y="25908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10</a:t>
            </a:r>
            <a:endParaRPr lang="en-US" sz="2400" b="0" i="0" u="none" strike="noStrike" cap="none" spc="0">
              <a:ln>
                <a:noFill/>
              </a:ln>
              <a:solidFill>
                <a:prstClr val="black"/>
              </a:solidFill>
              <a:latin typeface="Calibri"/>
              <a:ea typeface="Arial"/>
              <a:cs typeface="Arial"/>
            </a:endParaRPr>
          </a:p>
        </p:txBody>
      </p:sp>
      <p:sp>
        <p:nvSpPr>
          <p:cNvPr id="124207" name="Rectangle 303"/>
          <p:cNvSpPr>
            <a:spLocks noChangeArrowheads="1"/>
          </p:cNvSpPr>
          <p:nvPr/>
        </p:nvSpPr>
        <p:spPr bwMode="auto">
          <a:xfrm>
            <a:off x="5078413" y="20574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20</a:t>
            </a:r>
            <a:endParaRPr lang="en-US" sz="2400" b="0" i="0" u="none" strike="noStrike" cap="none" spc="0">
              <a:ln>
                <a:noFill/>
              </a:ln>
              <a:solidFill>
                <a:prstClr val="black"/>
              </a:solidFill>
              <a:latin typeface="Calibri"/>
              <a:ea typeface="Arial"/>
              <a:cs typeface="Arial"/>
            </a:endParaRPr>
          </a:p>
        </p:txBody>
      </p:sp>
      <p:sp>
        <p:nvSpPr>
          <p:cNvPr id="124208" name="Rectangle 304"/>
          <p:cNvSpPr>
            <a:spLocks noChangeArrowheads="1"/>
          </p:cNvSpPr>
          <p:nvPr/>
        </p:nvSpPr>
        <p:spPr bwMode="auto">
          <a:xfrm>
            <a:off x="5078413" y="15240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30</a:t>
            </a:r>
            <a:endParaRPr lang="en-US" sz="2400" b="0" i="0" u="none" strike="noStrike" cap="none" spc="0">
              <a:ln>
                <a:noFill/>
              </a:ln>
              <a:solidFill>
                <a:prstClr val="black"/>
              </a:solidFill>
              <a:latin typeface="Calibri"/>
              <a:ea typeface="Arial"/>
              <a:cs typeface="Arial"/>
            </a:endParaRPr>
          </a:p>
        </p:txBody>
      </p:sp>
      <p:sp>
        <p:nvSpPr>
          <p:cNvPr id="124209" name="Rectangle 305"/>
          <p:cNvSpPr>
            <a:spLocks noChangeArrowheads="1"/>
          </p:cNvSpPr>
          <p:nvPr/>
        </p:nvSpPr>
        <p:spPr bwMode="auto">
          <a:xfrm>
            <a:off x="5078413" y="9906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40</a:t>
            </a:r>
            <a:endParaRPr lang="en-US" sz="2400" b="0" i="0" u="none" strike="noStrike" cap="none" spc="0">
              <a:ln>
                <a:noFill/>
              </a:ln>
              <a:solidFill>
                <a:prstClr val="black"/>
              </a:solidFill>
              <a:latin typeface="Calibri"/>
              <a:ea typeface="Arial"/>
              <a:cs typeface="Arial"/>
            </a:endParaRPr>
          </a:p>
        </p:txBody>
      </p:sp>
      <p:sp>
        <p:nvSpPr>
          <p:cNvPr id="124210" name="Rectangle 306"/>
          <p:cNvSpPr>
            <a:spLocks noChangeArrowheads="1"/>
          </p:cNvSpPr>
          <p:nvPr/>
        </p:nvSpPr>
        <p:spPr bwMode="auto">
          <a:xfrm>
            <a:off x="5078413" y="457200"/>
            <a:ext cx="104775" cy="122238"/>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800" b="0" i="0" u="none" strike="noStrike" cap="none" spc="0">
                <a:ln>
                  <a:noFill/>
                </a:ln>
                <a:solidFill>
                  <a:srgbClr val="000000"/>
                </a:solidFill>
                <a:latin typeface="Arial"/>
                <a:ea typeface="Arial"/>
                <a:cs typeface="Arial"/>
              </a:rPr>
              <a:t>50</a:t>
            </a:r>
            <a:endParaRPr lang="en-US" sz="2400" b="0" i="0" u="none" strike="noStrike" cap="none" spc="0">
              <a:ln>
                <a:noFill/>
              </a:ln>
              <a:solidFill>
                <a:prstClr val="black"/>
              </a:solidFill>
              <a:latin typeface="Calibri"/>
              <a:ea typeface="Arial"/>
              <a:cs typeface="Arial"/>
            </a:endParaRPr>
          </a:p>
        </p:txBody>
      </p:sp>
      <p:sp>
        <p:nvSpPr>
          <p:cNvPr id="124211" name="Line 307"/>
          <p:cNvSpPr>
            <a:spLocks noChangeShapeType="1"/>
          </p:cNvSpPr>
          <p:nvPr/>
        </p:nvSpPr>
        <p:spPr bwMode="auto">
          <a:xfrm flipV="1">
            <a:off x="5664200" y="2495550"/>
            <a:ext cx="177800" cy="5334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2" name="Line 308"/>
          <p:cNvSpPr>
            <a:spLocks noChangeShapeType="1"/>
          </p:cNvSpPr>
          <p:nvPr/>
        </p:nvSpPr>
        <p:spPr bwMode="auto">
          <a:xfrm flipV="1">
            <a:off x="5300663" y="3078163"/>
            <a:ext cx="44450" cy="46037"/>
          </a:xfrm>
          <a:prstGeom prst="line">
            <a:avLst/>
          </a:prstGeom>
          <a:noFill/>
          <a:ln w="12700">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3" name="Line 309"/>
          <p:cNvSpPr>
            <a:spLocks noChangeShapeType="1"/>
          </p:cNvSpPr>
          <p:nvPr/>
        </p:nvSpPr>
        <p:spPr bwMode="auto">
          <a:xfrm flipV="1">
            <a:off x="5346700" y="3025774"/>
            <a:ext cx="312738" cy="55563"/>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4" name="Line 310"/>
          <p:cNvSpPr>
            <a:spLocks noChangeShapeType="1"/>
          </p:cNvSpPr>
          <p:nvPr/>
        </p:nvSpPr>
        <p:spPr bwMode="auto">
          <a:xfrm>
            <a:off x="5840413" y="2495550"/>
            <a:ext cx="168275" cy="36513"/>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5" name="Line 311"/>
          <p:cNvSpPr>
            <a:spLocks noChangeShapeType="1"/>
          </p:cNvSpPr>
          <p:nvPr/>
        </p:nvSpPr>
        <p:spPr bwMode="auto">
          <a:xfrm flipV="1">
            <a:off x="6013450" y="2414588"/>
            <a:ext cx="195263" cy="119062"/>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6" name="Line 312"/>
          <p:cNvSpPr>
            <a:spLocks noChangeShapeType="1"/>
          </p:cNvSpPr>
          <p:nvPr/>
        </p:nvSpPr>
        <p:spPr bwMode="auto">
          <a:xfrm>
            <a:off x="6208713" y="2416175"/>
            <a:ext cx="166687" cy="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7" name="Line 313"/>
          <p:cNvSpPr>
            <a:spLocks noChangeShapeType="1"/>
          </p:cNvSpPr>
          <p:nvPr/>
        </p:nvSpPr>
        <p:spPr bwMode="auto">
          <a:xfrm flipV="1">
            <a:off x="6381750" y="2263775"/>
            <a:ext cx="211138" cy="1524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8" name="Line 314"/>
          <p:cNvSpPr>
            <a:spLocks noChangeShapeType="1"/>
          </p:cNvSpPr>
          <p:nvPr/>
        </p:nvSpPr>
        <p:spPr bwMode="auto">
          <a:xfrm flipV="1">
            <a:off x="6584950" y="2038349"/>
            <a:ext cx="158750" cy="2286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19" name="Line 315"/>
          <p:cNvSpPr>
            <a:spLocks noChangeShapeType="1"/>
          </p:cNvSpPr>
          <p:nvPr/>
        </p:nvSpPr>
        <p:spPr bwMode="auto">
          <a:xfrm flipV="1">
            <a:off x="6745288" y="1882775"/>
            <a:ext cx="161925" cy="1524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0" name="Line 316"/>
          <p:cNvSpPr>
            <a:spLocks noChangeShapeType="1"/>
          </p:cNvSpPr>
          <p:nvPr/>
        </p:nvSpPr>
        <p:spPr bwMode="auto">
          <a:xfrm flipV="1">
            <a:off x="6900863" y="1504950"/>
            <a:ext cx="211137" cy="3810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1" name="Line 317"/>
          <p:cNvSpPr>
            <a:spLocks noChangeShapeType="1"/>
          </p:cNvSpPr>
          <p:nvPr/>
        </p:nvSpPr>
        <p:spPr bwMode="auto">
          <a:xfrm flipV="1">
            <a:off x="7110413" y="1474788"/>
            <a:ext cx="185737" cy="36512"/>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2" name="Line 318"/>
          <p:cNvSpPr>
            <a:spLocks noChangeShapeType="1"/>
          </p:cNvSpPr>
          <p:nvPr/>
        </p:nvSpPr>
        <p:spPr bwMode="auto">
          <a:xfrm flipV="1">
            <a:off x="7300913" y="1308100"/>
            <a:ext cx="152400" cy="1651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3" name="Line 319"/>
          <p:cNvSpPr>
            <a:spLocks noChangeShapeType="1"/>
          </p:cNvSpPr>
          <p:nvPr/>
        </p:nvSpPr>
        <p:spPr bwMode="auto">
          <a:xfrm flipV="1">
            <a:off x="7453313" y="1260475"/>
            <a:ext cx="203200" cy="46038"/>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4" name="Line 320"/>
          <p:cNvSpPr>
            <a:spLocks noChangeShapeType="1"/>
          </p:cNvSpPr>
          <p:nvPr/>
        </p:nvSpPr>
        <p:spPr bwMode="auto">
          <a:xfrm flipV="1">
            <a:off x="7651750" y="1101725"/>
            <a:ext cx="152400" cy="165100"/>
          </a:xfrm>
          <a:prstGeom prst="line">
            <a:avLst/>
          </a:prstGeom>
          <a:noFill/>
          <a:ln w="9525">
            <a:solidFill>
              <a:schemeClr val="tx1"/>
            </a:solidFill>
            <a:round/>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5" name="Rectangle 321"/>
          <p:cNvSpPr>
            <a:spLocks noChangeArrowheads="1"/>
          </p:cNvSpPr>
          <p:nvPr/>
        </p:nvSpPr>
        <p:spPr bwMode="auto">
          <a:xfrm>
            <a:off x="7040563" y="2667000"/>
            <a:ext cx="660400" cy="138113"/>
          </a:xfrm>
          <a:prstGeom prst="rect">
            <a:avLst/>
          </a:prstGeom>
          <a:no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6" name="Rectangle 322"/>
          <p:cNvSpPr>
            <a:spLocks noChangeArrowheads="1"/>
          </p:cNvSpPr>
          <p:nvPr/>
        </p:nvSpPr>
        <p:spPr bwMode="auto">
          <a:xfrm>
            <a:off x="7040563" y="2806700"/>
            <a:ext cx="704850"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Control group</a:t>
            </a:r>
            <a:endParaRPr lang="en-US" sz="2400" b="0" i="0" u="none" strike="noStrike" cap="none" spc="0">
              <a:ln>
                <a:noFill/>
              </a:ln>
              <a:solidFill>
                <a:prstClr val="black"/>
              </a:solidFill>
              <a:latin typeface="Calibri"/>
              <a:ea typeface="Arial"/>
              <a:cs typeface="Arial"/>
            </a:endParaRPr>
          </a:p>
        </p:txBody>
      </p:sp>
      <p:sp>
        <p:nvSpPr>
          <p:cNvPr id="124227" name="Rectangle 323"/>
          <p:cNvSpPr>
            <a:spLocks noChangeArrowheads="1"/>
          </p:cNvSpPr>
          <p:nvPr/>
        </p:nvSpPr>
        <p:spPr bwMode="auto">
          <a:xfrm>
            <a:off x="6691313" y="28543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8" name="Rectangle 324"/>
          <p:cNvSpPr>
            <a:spLocks noChangeArrowheads="1"/>
          </p:cNvSpPr>
          <p:nvPr/>
        </p:nvSpPr>
        <p:spPr bwMode="auto">
          <a:xfrm>
            <a:off x="6718300" y="28543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29" name="Rectangle 325"/>
          <p:cNvSpPr>
            <a:spLocks noChangeArrowheads="1"/>
          </p:cNvSpPr>
          <p:nvPr/>
        </p:nvSpPr>
        <p:spPr bwMode="auto">
          <a:xfrm>
            <a:off x="6743700" y="2854325"/>
            <a:ext cx="7938"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0" name="Rectangle 326"/>
          <p:cNvSpPr>
            <a:spLocks noChangeArrowheads="1"/>
          </p:cNvSpPr>
          <p:nvPr/>
        </p:nvSpPr>
        <p:spPr bwMode="auto">
          <a:xfrm>
            <a:off x="6773863" y="28543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1" name="Rectangle 327"/>
          <p:cNvSpPr>
            <a:spLocks noChangeArrowheads="1"/>
          </p:cNvSpPr>
          <p:nvPr/>
        </p:nvSpPr>
        <p:spPr bwMode="auto">
          <a:xfrm>
            <a:off x="6800850" y="28543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2" name="Rectangle 328"/>
          <p:cNvSpPr>
            <a:spLocks noChangeArrowheads="1"/>
          </p:cNvSpPr>
          <p:nvPr/>
        </p:nvSpPr>
        <p:spPr bwMode="auto">
          <a:xfrm>
            <a:off x="6827838" y="2854325"/>
            <a:ext cx="9525"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3" name="Rectangle 329"/>
          <p:cNvSpPr>
            <a:spLocks noChangeArrowheads="1"/>
          </p:cNvSpPr>
          <p:nvPr/>
        </p:nvSpPr>
        <p:spPr bwMode="auto">
          <a:xfrm>
            <a:off x="6856413" y="28543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4" name="Rectangle 330"/>
          <p:cNvSpPr>
            <a:spLocks noChangeArrowheads="1"/>
          </p:cNvSpPr>
          <p:nvPr/>
        </p:nvSpPr>
        <p:spPr bwMode="auto">
          <a:xfrm>
            <a:off x="6881813" y="2854325"/>
            <a:ext cx="7937"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5" name="Rectangle 331"/>
          <p:cNvSpPr>
            <a:spLocks noChangeArrowheads="1"/>
          </p:cNvSpPr>
          <p:nvPr/>
        </p:nvSpPr>
        <p:spPr bwMode="auto">
          <a:xfrm>
            <a:off x="6913563" y="2854325"/>
            <a:ext cx="3175"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6" name="Rectangle 332"/>
          <p:cNvSpPr>
            <a:spLocks noChangeArrowheads="1"/>
          </p:cNvSpPr>
          <p:nvPr/>
        </p:nvSpPr>
        <p:spPr bwMode="auto">
          <a:xfrm>
            <a:off x="6938963" y="2854325"/>
            <a:ext cx="6350"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7" name="Rectangle 333"/>
          <p:cNvSpPr>
            <a:spLocks noChangeArrowheads="1"/>
          </p:cNvSpPr>
          <p:nvPr/>
        </p:nvSpPr>
        <p:spPr bwMode="auto">
          <a:xfrm>
            <a:off x="6964363" y="2854325"/>
            <a:ext cx="7937" cy="14288"/>
          </a:xfrm>
          <a:prstGeom prst="rect">
            <a:avLst/>
          </a:prstGeom>
          <a:solidFill>
            <a:srgbClr val="000000"/>
          </a:solidFill>
          <a:ln w="9525">
            <a:noFill/>
            <a:miter lim="800000"/>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8" name="Freeform 334"/>
          <p:cNvSpPr/>
          <p:nvPr/>
        </p:nvSpPr>
        <p:spPr bwMode="auto">
          <a:xfrm>
            <a:off x="6684963" y="2640013"/>
            <a:ext cx="295274" cy="17462"/>
          </a:xfrm>
          <a:custGeom>
            <a:avLst/>
            <a:gdLst/>
            <a:ahLst/>
            <a:cxnLst>
              <a:cxn ang="0">
                <a:pos x="0" y="0"/>
              </a:cxn>
              <a:cxn ang="0">
                <a:pos x="0" y="20"/>
              </a:cxn>
              <a:cxn ang="0">
                <a:pos x="403" y="21"/>
              </a:cxn>
              <a:cxn ang="0">
                <a:pos x="403" y="2"/>
              </a:cxn>
              <a:cxn ang="0">
                <a:pos x="0" y="0"/>
              </a:cxn>
            </a:cxnLst>
            <a:rect l="0" t="0" r="r" b="b"/>
            <a:pathLst>
              <a:path w="403" h="21" fill="norm" stroke="1" extrusionOk="0">
                <a:moveTo>
                  <a:pt x="0" y="0"/>
                </a:moveTo>
                <a:lnTo>
                  <a:pt x="0" y="20"/>
                </a:lnTo>
                <a:lnTo>
                  <a:pt x="403" y="21"/>
                </a:lnTo>
                <a:lnTo>
                  <a:pt x="403" y="2"/>
                </a:lnTo>
                <a:lnTo>
                  <a:pt x="0" y="0"/>
                </a:lnTo>
                <a:close/>
              </a:path>
            </a:pathLst>
          </a:custGeom>
          <a:solidFill>
            <a:srgbClr val="000000"/>
          </a:solidFill>
          <a:ln w="9525">
            <a:noFill/>
            <a:round/>
            <a:headEnd/>
            <a:tailEnd/>
          </a:ln>
        </p:spPr>
        <p:txBody>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24239" name="Rectangle 335"/>
          <p:cNvSpPr>
            <a:spLocks noChangeArrowheads="1"/>
          </p:cNvSpPr>
          <p:nvPr/>
        </p:nvSpPr>
        <p:spPr bwMode="auto">
          <a:xfrm>
            <a:off x="7040563" y="2584450"/>
            <a:ext cx="661987" cy="136525"/>
          </a:xfrm>
          <a:prstGeom prst="rect">
            <a:avLst/>
          </a:prstGeom>
          <a:noFill/>
          <a:ln w="9525">
            <a:noFill/>
            <a:miter lim="800000"/>
            <a:headEnd/>
            <a:tailEnd/>
          </a:ln>
        </p:spPr>
        <p:txBody>
          <a:bodyPr wrap="none" lIns="0" tIns="0" rIns="0" bIns="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solidFill>
                  <a:srgbClr val="000000"/>
                </a:solidFill>
                <a:latin typeface="Arial"/>
                <a:ea typeface="Arial"/>
                <a:cs typeface="Arial"/>
              </a:rPr>
              <a:t>At-risk group</a:t>
            </a:r>
            <a:endParaRPr lang="en-US" sz="2400" b="0" i="0" u="none" strike="noStrike" cap="none" spc="0">
              <a:ln>
                <a:noFill/>
              </a:ln>
              <a:solidFill>
                <a:prstClr val="black"/>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95234" name="Picture 2" descr="erot3"/>
          <p:cNvPicPr>
            <a:picLocks noChangeAspect="1" noChangeArrowheads="1"/>
          </p:cNvPicPr>
          <p:nvPr/>
        </p:nvPicPr>
        <p:blipFill>
          <a:blip r:embed="rId3"/>
          <a:stretch/>
        </p:blipFill>
        <p:spPr bwMode="auto">
          <a:xfrm>
            <a:off x="2376488" y="-255588"/>
            <a:ext cx="4854575" cy="6859588"/>
          </a:xfrm>
          <a:prstGeom prst="rect">
            <a:avLst/>
          </a:prstGeom>
          <a:noFill/>
          <a:ln w="9525">
            <a:noFill/>
            <a:miter lim="800000"/>
            <a:headEnd/>
            <a:tailEnd/>
          </a:ln>
        </p:spPr>
      </p:pic>
      <p:sp>
        <p:nvSpPr>
          <p:cNvPr id="95235" name="Rectangle 3" descr="Large checker board"/>
          <p:cNvSpPr>
            <a:spLocks noChangeArrowheads="1"/>
          </p:cNvSpPr>
          <p:nvPr/>
        </p:nvSpPr>
        <p:spPr bwMode="auto">
          <a:xfrm>
            <a:off x="7924800" y="2540000"/>
            <a:ext cx="419100" cy="342900"/>
          </a:xfrm>
          <a:prstGeom prst="rect">
            <a:avLst/>
          </a:prstGeom>
          <a:pattFill prst="lgCheck">
            <a:fgClr>
              <a:schemeClr val="bg2"/>
            </a:fgClr>
            <a:bgClr>
              <a:schemeClr val="folHlink"/>
            </a:bgClr>
          </a:patt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36" name="Rectangle 4"/>
          <p:cNvSpPr>
            <a:spLocks noChangeArrowheads="1"/>
          </p:cNvSpPr>
          <p:nvPr/>
        </p:nvSpPr>
        <p:spPr bwMode="auto">
          <a:xfrm>
            <a:off x="862013" y="2298700"/>
            <a:ext cx="419100" cy="342900"/>
          </a:xfrm>
          <a:prstGeom prst="rect">
            <a:avLst/>
          </a:prstGeom>
          <a:solidFill>
            <a:schemeClr val="tx2"/>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37" name="Text Box 5"/>
          <p:cNvSpPr txBox="1">
            <a:spLocks noChangeArrowheads="1"/>
          </p:cNvSpPr>
          <p:nvPr/>
        </p:nvSpPr>
        <p:spPr bwMode="auto">
          <a:xfrm>
            <a:off x="7124700" y="1889847"/>
            <a:ext cx="1816100" cy="319446"/>
          </a:xfrm>
          <a:prstGeom prst="rect">
            <a:avLst/>
          </a:prstGeom>
          <a:noFill/>
          <a:ln w="9525">
            <a:noFill/>
            <a:miter lim="800000"/>
            <a:headEnd/>
            <a:tailEnd/>
          </a:ln>
          <a:effectLst/>
        </p:spPr>
        <p:txBody>
          <a:bodyPr>
            <a:spAutoFit/>
          </a:bodyPr>
          <a:lstStyle/>
          <a:p>
            <a:pPr marL="0" marR="0" lvl="0" indent="0" algn="l" defTabSz="914400">
              <a:lnSpc>
                <a:spcPct val="80000"/>
              </a:lnSpc>
              <a:spcBef>
                <a:spcPts val="0"/>
              </a:spcBef>
              <a:spcAft>
                <a:spcPts val="0"/>
              </a:spcAft>
              <a:buClrTx/>
              <a:buSzTx/>
              <a:buFontTx/>
              <a:buNone/>
              <a:defRPr/>
            </a:pPr>
            <a:r>
              <a:rPr lang="en-GB" sz="1800" b="0" i="0" u="none" strike="noStrike" cap="none" spc="0">
                <a:ln>
                  <a:noFill/>
                </a:ln>
                <a:solidFill>
                  <a:prstClr val="black"/>
                </a:solidFill>
                <a:latin typeface="Calibri"/>
                <a:ea typeface="Arial"/>
                <a:cs typeface="Arial"/>
              </a:rPr>
              <a:t>Control group</a:t>
            </a:r>
            <a:endParaRPr/>
          </a:p>
        </p:txBody>
      </p:sp>
      <p:sp>
        <p:nvSpPr>
          <p:cNvPr id="95238" name="Text Box 6"/>
          <p:cNvSpPr txBox="1">
            <a:spLocks noChangeArrowheads="1"/>
          </p:cNvSpPr>
          <p:nvPr/>
        </p:nvSpPr>
        <p:spPr bwMode="auto">
          <a:xfrm>
            <a:off x="304800" y="1628800"/>
            <a:ext cx="1638300" cy="319446"/>
          </a:xfrm>
          <a:prstGeom prst="rect">
            <a:avLst/>
          </a:prstGeom>
          <a:noFill/>
          <a:ln w="9525">
            <a:noFill/>
            <a:miter lim="800000"/>
            <a:headEnd/>
            <a:tailEnd/>
          </a:ln>
          <a:effectLst/>
        </p:spPr>
        <p:txBody>
          <a:bodyPr>
            <a:spAutoFit/>
          </a:bodyPr>
          <a:lstStyle/>
          <a:p>
            <a:pPr marL="0" marR="0" lvl="0" indent="0" algn="l" defTabSz="914400">
              <a:lnSpc>
                <a:spcPct val="80000"/>
              </a:lnSpc>
              <a:spcBef>
                <a:spcPts val="0"/>
              </a:spcBef>
              <a:spcAft>
                <a:spcPts val="0"/>
              </a:spcAft>
              <a:buClrTx/>
              <a:buSzTx/>
              <a:buFontTx/>
              <a:buNone/>
              <a:defRPr/>
            </a:pPr>
            <a:r>
              <a:rPr lang="en-GB" sz="1800" b="0" i="0" u="none" strike="noStrike" cap="none" spc="0">
                <a:ln>
                  <a:noFill/>
                </a:ln>
                <a:solidFill>
                  <a:prstClr val="black"/>
                </a:solidFill>
                <a:latin typeface="Calibri"/>
                <a:ea typeface="Arial"/>
                <a:cs typeface="Arial"/>
              </a:rPr>
              <a:t> Risk group</a:t>
            </a:r>
            <a:endParaRPr/>
          </a:p>
        </p:txBody>
      </p:sp>
      <p:sp>
        <p:nvSpPr>
          <p:cNvPr id="95239" name="AutoShape 7"/>
          <p:cNvSpPr>
            <a:spLocks noChangeArrowheads="1"/>
          </p:cNvSpPr>
          <p:nvPr/>
        </p:nvSpPr>
        <p:spPr bwMode="auto">
          <a:xfrm>
            <a:off x="1917700" y="4648200"/>
            <a:ext cx="330200" cy="266700"/>
          </a:xfrm>
          <a:prstGeom prst="rightArrow">
            <a:avLst>
              <a:gd name="adj1" fmla="val 50000"/>
              <a:gd name="adj2" fmla="val 30952"/>
            </a:avLst>
          </a:prstGeom>
          <a:solidFill>
            <a:srgbClr val="66FF99"/>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40" name="AutoShape 8"/>
          <p:cNvSpPr>
            <a:spLocks noChangeArrowheads="1"/>
          </p:cNvSpPr>
          <p:nvPr/>
        </p:nvSpPr>
        <p:spPr bwMode="auto">
          <a:xfrm>
            <a:off x="1930400" y="1460500"/>
            <a:ext cx="330200" cy="266700"/>
          </a:xfrm>
          <a:prstGeom prst="rightArrow">
            <a:avLst>
              <a:gd name="adj1" fmla="val 50000"/>
              <a:gd name="adj2" fmla="val 30952"/>
            </a:avLst>
          </a:prstGeom>
          <a:solidFill>
            <a:srgbClr val="66FF99"/>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41" name="AutoShape 9"/>
          <p:cNvSpPr>
            <a:spLocks noChangeArrowheads="1"/>
          </p:cNvSpPr>
          <p:nvPr/>
        </p:nvSpPr>
        <p:spPr bwMode="auto">
          <a:xfrm>
            <a:off x="1943100" y="4089400"/>
            <a:ext cx="330200" cy="266700"/>
          </a:xfrm>
          <a:prstGeom prst="rightArrow">
            <a:avLst>
              <a:gd name="adj1" fmla="val 50000"/>
              <a:gd name="adj2" fmla="val 30952"/>
            </a:avLst>
          </a:prstGeom>
          <a:solidFill>
            <a:srgbClr val="66FF99"/>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42" name="AutoShape 10"/>
          <p:cNvSpPr>
            <a:spLocks noChangeArrowheads="1"/>
          </p:cNvSpPr>
          <p:nvPr/>
        </p:nvSpPr>
        <p:spPr bwMode="auto">
          <a:xfrm>
            <a:off x="1930400" y="5359400"/>
            <a:ext cx="330200" cy="266700"/>
          </a:xfrm>
          <a:prstGeom prst="rightArrow">
            <a:avLst>
              <a:gd name="adj1" fmla="val 50000"/>
              <a:gd name="adj2" fmla="val 30952"/>
            </a:avLst>
          </a:prstGeom>
          <a:solidFill>
            <a:srgbClr val="66FF99"/>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43" name="AutoShape 11"/>
          <p:cNvSpPr>
            <a:spLocks noChangeArrowheads="1"/>
          </p:cNvSpPr>
          <p:nvPr/>
        </p:nvSpPr>
        <p:spPr bwMode="auto">
          <a:xfrm>
            <a:off x="1917700" y="5765799"/>
            <a:ext cx="330200" cy="266700"/>
          </a:xfrm>
          <a:prstGeom prst="rightArrow">
            <a:avLst>
              <a:gd name="adj1" fmla="val 50000"/>
              <a:gd name="adj2" fmla="val 30952"/>
            </a:avLst>
          </a:prstGeom>
          <a:solidFill>
            <a:srgbClr val="66FF99"/>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95244" name="Text Box 12"/>
          <p:cNvSpPr txBox="1">
            <a:spLocks noChangeArrowheads="1"/>
          </p:cNvSpPr>
          <p:nvPr/>
        </p:nvSpPr>
        <p:spPr bwMode="auto">
          <a:xfrm>
            <a:off x="4521200" y="-12700"/>
            <a:ext cx="812800" cy="304800"/>
          </a:xfrm>
          <a:prstGeom prst="rect">
            <a:avLst/>
          </a:prstGeom>
          <a:solidFill>
            <a:srgbClr val="E5E5FF"/>
          </a:solid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en-GB" sz="1400" b="0" i="0" u="none" strike="noStrike" cap="none" spc="0">
                <a:ln>
                  <a:noFill/>
                </a:ln>
                <a:solidFill>
                  <a:prstClr val="black"/>
                </a:solidFill>
                <a:latin typeface="Calibri"/>
                <a:ea typeface="Arial"/>
                <a:cs typeface="Arial"/>
              </a:rPr>
              <a:t>2 vuotta</a:t>
            </a:r>
            <a:endParaRPr/>
          </a:p>
        </p:txBody>
      </p:sp>
      <p:sp>
        <p:nvSpPr>
          <p:cNvPr id="95245" name="Text Box 13"/>
          <p:cNvSpPr txBox="1">
            <a:spLocks noChangeArrowheads="1"/>
          </p:cNvSpPr>
          <p:nvPr/>
        </p:nvSpPr>
        <p:spPr bwMode="auto">
          <a:xfrm>
            <a:off x="4445000" y="1739900"/>
            <a:ext cx="952500" cy="304800"/>
          </a:xfrm>
          <a:prstGeom prst="rect">
            <a:avLst/>
          </a:prstGeom>
          <a:solidFill>
            <a:srgbClr val="E5E5FF"/>
          </a:solid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en-GB" sz="1400" b="0" i="0" u="none" strike="noStrike" cap="none" spc="0">
                <a:ln>
                  <a:noFill/>
                </a:ln>
                <a:solidFill>
                  <a:prstClr val="black"/>
                </a:solidFill>
                <a:latin typeface="Calibri"/>
                <a:ea typeface="Arial"/>
                <a:cs typeface="Arial"/>
              </a:rPr>
              <a:t>2.5 vuotta</a:t>
            </a:r>
            <a:endParaRPr/>
          </a:p>
        </p:txBody>
      </p:sp>
      <p:sp>
        <p:nvSpPr>
          <p:cNvPr id="95246" name="Text Box 14"/>
          <p:cNvSpPr txBox="1">
            <a:spLocks noChangeArrowheads="1"/>
          </p:cNvSpPr>
          <p:nvPr/>
        </p:nvSpPr>
        <p:spPr bwMode="auto">
          <a:xfrm>
            <a:off x="4521200" y="2959100"/>
            <a:ext cx="1028700" cy="304800"/>
          </a:xfrm>
          <a:prstGeom prst="rect">
            <a:avLst/>
          </a:prstGeom>
          <a:solidFill>
            <a:srgbClr val="E5E5FF"/>
          </a:solid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en-GB" sz="1400" b="0" i="0" u="none" strike="noStrike" cap="none" spc="0">
                <a:ln>
                  <a:noFill/>
                </a:ln>
                <a:solidFill>
                  <a:prstClr val="black"/>
                </a:solidFill>
                <a:latin typeface="Calibri"/>
                <a:ea typeface="Arial"/>
                <a:cs typeface="Arial"/>
              </a:rPr>
              <a:t>3.5 vuotta</a:t>
            </a:r>
            <a:endParaRPr/>
          </a:p>
        </p:txBody>
      </p:sp>
      <p:sp>
        <p:nvSpPr>
          <p:cNvPr id="95247" name="Text Box 15"/>
          <p:cNvSpPr txBox="1">
            <a:spLocks noChangeArrowheads="1"/>
          </p:cNvSpPr>
          <p:nvPr/>
        </p:nvSpPr>
        <p:spPr bwMode="auto">
          <a:xfrm>
            <a:off x="4546600" y="4737100"/>
            <a:ext cx="800100" cy="304800"/>
          </a:xfrm>
          <a:prstGeom prst="rect">
            <a:avLst/>
          </a:prstGeom>
          <a:solidFill>
            <a:srgbClr val="E5E5FF"/>
          </a:solid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en-GB" sz="1400" b="0" i="0" u="none" strike="noStrike" cap="none" spc="0">
                <a:ln>
                  <a:noFill/>
                </a:ln>
                <a:solidFill>
                  <a:prstClr val="black"/>
                </a:solidFill>
                <a:latin typeface="Calibri"/>
                <a:ea typeface="Arial"/>
                <a:cs typeface="Arial"/>
              </a:rPr>
              <a:t>5 vuotta</a:t>
            </a:r>
            <a:endParaRPr/>
          </a:p>
        </p:txBody>
      </p:sp>
      <p:sp>
        <p:nvSpPr>
          <p:cNvPr id="95248" name="Text Box 16"/>
          <p:cNvSpPr txBox="1">
            <a:spLocks noChangeArrowheads="1"/>
          </p:cNvSpPr>
          <p:nvPr/>
        </p:nvSpPr>
        <p:spPr bwMode="auto">
          <a:xfrm>
            <a:off x="6324600" y="5715000"/>
            <a:ext cx="850900" cy="366713"/>
          </a:xfrm>
          <a:prstGeom prst="rect">
            <a:avLst/>
          </a:prstGeom>
          <a:solidFill>
            <a:schemeClr val="bg1"/>
          </a:solid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en-US" sz="1000" b="0" i="0" u="none" strike="noStrike" cap="none" spc="0">
                <a:ln>
                  <a:noFill/>
                </a:ln>
                <a:solidFill>
                  <a:prstClr val="black"/>
                </a:solidFill>
                <a:latin typeface="Calibri"/>
                <a:ea typeface="Arial"/>
                <a:cs typeface="Arial"/>
              </a:rPr>
              <a:t>       </a:t>
            </a:r>
            <a:endParaRPr lang="en-US" sz="1800" b="0" i="0" u="none" strike="noStrike" cap="none" spc="0">
              <a:ln>
                <a:noFill/>
              </a:ln>
              <a:solidFill>
                <a:prstClr val="black"/>
              </a:solidFill>
              <a:latin typeface="Calibri"/>
              <a:ea typeface="Arial"/>
              <a:cs typeface="Arial"/>
            </a:endParaRPr>
          </a:p>
        </p:txBody>
      </p:sp>
      <p:sp>
        <p:nvSpPr>
          <p:cNvPr id="95249" name="Text Box 17"/>
          <p:cNvSpPr txBox="1">
            <a:spLocks noChangeArrowheads="1"/>
          </p:cNvSpPr>
          <p:nvPr/>
        </p:nvSpPr>
        <p:spPr bwMode="auto">
          <a:xfrm>
            <a:off x="238125" y="4013200"/>
            <a:ext cx="1790700" cy="1477328"/>
          </a:xfrm>
          <a:prstGeom prst="rect">
            <a:avLst/>
          </a:prstGeom>
          <a:no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Group differences still significant after </a:t>
            </a:r>
            <a:r>
              <a:rPr lang="fi-FI" sz="1800" b="0" i="0" u="none" strike="noStrike" cap="none" spc="0">
                <a:ln>
                  <a:noFill/>
                </a:ln>
                <a:solidFill>
                  <a:prstClr val="black"/>
                </a:solidFill>
                <a:latin typeface="Calibri"/>
                <a:ea typeface="Arial"/>
                <a:cs typeface="Arial"/>
              </a:rPr>
              <a:t>controlling</a:t>
            </a:r>
            <a:r>
              <a:rPr lang="fi-FI" sz="1800" b="0" i="0" u="none" strike="noStrike" cap="none" spc="0">
                <a:ln>
                  <a:noFill/>
                </a:ln>
                <a:solidFill>
                  <a:prstClr val="black"/>
                </a:solidFill>
                <a:latin typeface="Calibri"/>
                <a:ea typeface="Arial"/>
                <a:cs typeface="Arial"/>
              </a:rPr>
              <a:t>        </a:t>
            </a:r>
            <a:r>
              <a:rPr lang="fi-FI" sz="1800" b="0" i="0" u="none" strike="noStrike" cap="none" spc="0">
                <a:ln>
                  <a:noFill/>
                </a:ln>
                <a:latin typeface="Calibri"/>
                <a:ea typeface="Arial"/>
                <a:cs typeface="Arial"/>
              </a:rPr>
              <a:t>IQ</a:t>
            </a:r>
            <a:endParaRPr lang="en-US" sz="1800" b="0" i="0" u="none" strike="noStrike" cap="none" spc="0">
              <a:ln>
                <a:noFill/>
              </a:ln>
              <a:solidFill>
                <a:srgbClr val="FF0000"/>
              </a:solidFill>
              <a:latin typeface="Calibri"/>
              <a:ea typeface="Arial"/>
              <a:cs typeface="Arial"/>
            </a:endParaRPr>
          </a:p>
        </p:txBody>
      </p:sp>
      <p:sp>
        <p:nvSpPr>
          <p:cNvPr id="95250" name="Text Box 18"/>
          <p:cNvSpPr txBox="1">
            <a:spLocks noChangeArrowheads="1"/>
          </p:cNvSpPr>
          <p:nvPr/>
        </p:nvSpPr>
        <p:spPr bwMode="auto">
          <a:xfrm>
            <a:off x="7353300" y="2933699"/>
            <a:ext cx="1562100" cy="2462213"/>
          </a:xfrm>
          <a:prstGeom prst="rect">
            <a:avLst/>
          </a:prstGeom>
          <a:no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en-US" sz="2200" b="0" i="0" u="none" strike="noStrike" cap="none" spc="0">
                <a:ln>
                  <a:noFill/>
                </a:ln>
                <a:solidFill>
                  <a:prstClr val="black"/>
                </a:solidFill>
                <a:latin typeface="Calibri"/>
                <a:ea typeface="Arial"/>
                <a:cs typeface="Arial"/>
              </a:rPr>
              <a:t>Scale:</a:t>
            </a:r>
            <a:endParaRPr/>
          </a:p>
          <a:p>
            <a:pPr lvl="0">
              <a:defRPr/>
            </a:pPr>
            <a:r>
              <a:rPr lang="en-US" sz="2200" b="0" i="0" u="none" strike="noStrike" cap="none" spc="0">
                <a:ln>
                  <a:noFill/>
                </a:ln>
                <a:solidFill>
                  <a:prstClr val="black"/>
                </a:solidFill>
                <a:latin typeface="Calibri"/>
                <a:ea typeface="Arial"/>
                <a:cs typeface="Arial"/>
              </a:rPr>
              <a:t>Z-score based on the mean and SD of the control group.       </a:t>
            </a:r>
            <a:endParaRPr lang="en-US" sz="2000" b="0" i="0" u="none" strike="noStrike" cap="none" spc="0">
              <a:ln>
                <a:noFill/>
              </a:ln>
              <a:solidFill>
                <a:srgbClr val="FF0000"/>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98339" name="ERP6kk.MPG">
            <a:hlinkClick r:id="" action="ppaction://media"/>
          </p:cNvPr>
          <p:cNvPicPr>
            <a:picLocks noChangeAspect="1" noChangeArrowheads="1" noRot="1"/>
          </p:cNvPicPr>
          <p:nvPr>
            <a:videoFile r:link="rId4"/>
          </p:nvPr>
        </p:nvPicPr>
        <p:blipFill>
          <a:blip r:embed="rId2"/>
          <a:stretch/>
        </p:blipFill>
        <p:spPr bwMode="auto">
          <a:xfrm>
            <a:off x="504825" y="163513"/>
            <a:ext cx="8059738" cy="65913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9833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98339"/>
                                        </p:tgtEl>
                                      </p:cBhvr>
                                    </p:cmd>
                                  </p:childTnLst>
                                </p:cTn>
                              </p:par>
                            </p:childTnLst>
                          </p:cTn>
                        </p:par>
                      </p:childTnLst>
                    </p:cTn>
                  </p:par>
                </p:childTnLst>
              </p:cTn>
              <p:nextCondLst>
                <p:cond evt="onClick" delay="0">
                  <p:tgtEl>
                    <p:spTgt spid="398339"/>
                  </p:tgtEl>
                </p:cond>
              </p:nextCondLst>
            </p:seq>
            <p:video>
              <p:cMediaNode>
                <p:cTn id="7" fill="hold" display="0">
                  <p:stCondLst>
                    <p:cond delay="indefinite"/>
                  </p:stCondLst>
                  <p:endCondLst>
                    <p:cond evt="onNext" delay="0">
                      <p:tgtEl>
                        <p:sldTgt/>
                      </p:tgtEl>
                    </p:cond>
                    <p:cond evt="onPrev" delay="0">
                      <p:tgtEl>
                        <p:sldTgt/>
                      </p:tgtEl>
                    </p:cond>
                  </p:endCondLst>
                </p:cTn>
                <p:tgtEl>
                  <p:spTgt spid="398339"/>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618498" name="Picture 2" descr="erpata"/>
          <p:cNvPicPr>
            <a:picLocks noChangeAspect="1" noChangeArrowheads="1"/>
          </p:cNvPicPr>
          <p:nvPr/>
        </p:nvPicPr>
        <p:blipFill>
          <a:blip r:embed="rId3"/>
          <a:stretch/>
        </p:blipFill>
        <p:spPr bwMode="auto">
          <a:xfrm>
            <a:off x="-296216" y="304800"/>
            <a:ext cx="6527800" cy="6553200"/>
          </a:xfrm>
          <a:prstGeom prst="rect">
            <a:avLst/>
          </a:prstGeom>
          <a:noFill/>
        </p:spPr>
      </p:pic>
      <p:sp>
        <p:nvSpPr>
          <p:cNvPr id="618499" name="AutoShape 3">
            <a:hlinkClick r:id="rId4" action="ppaction://hlinksldjump" highlightClick="1"/>
          </p:cNvPr>
          <p:cNvSpPr>
            <a:spLocks noChangeArrowheads="1"/>
          </p:cNvSpPr>
          <p:nvPr/>
        </p:nvSpPr>
        <p:spPr bwMode="auto">
          <a:xfrm>
            <a:off x="150813" y="6089650"/>
            <a:ext cx="539750" cy="360363"/>
          </a:xfrm>
          <a:prstGeom prst="actionButtonBeginning">
            <a:avLst/>
          </a:prstGeom>
          <a:solidFill>
            <a:srgbClr val="F8F87A"/>
          </a:solidFill>
          <a:ln w="9525">
            <a:solidFill>
              <a:schemeClr val="tx1"/>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18500" name="Text Box 4"/>
          <p:cNvSpPr txBox="1">
            <a:spLocks noChangeArrowheads="1"/>
          </p:cNvSpPr>
          <p:nvPr/>
        </p:nvSpPr>
        <p:spPr bwMode="auto">
          <a:xfrm>
            <a:off x="6081569" y="591724"/>
            <a:ext cx="3147492" cy="4785926"/>
          </a:xfrm>
          <a:prstGeom prst="rect">
            <a:avLst/>
          </a:prstGeom>
          <a:noFill/>
          <a:ln w="9525">
            <a:noFill/>
            <a:miter lim="800000"/>
            <a:headEnd/>
            <a:tailEnd/>
          </a:ln>
          <a:effectLst/>
        </p:spPr>
        <p:txBody>
          <a:bodyPr wrap="square">
            <a:spAutoFit/>
          </a:bodyPr>
          <a:lstStyle/>
          <a:p>
            <a:pPr marL="0" marR="0" lvl="0" indent="0" algn="l" defTabSz="914400">
              <a:lnSpc>
                <a:spcPct val="100000"/>
              </a:lnSpc>
              <a:spcBef>
                <a:spcPts val="0"/>
              </a:spcBef>
              <a:spcAft>
                <a:spcPts val="0"/>
              </a:spcAft>
              <a:buClrTx/>
              <a:buSzTx/>
              <a:buFontTx/>
              <a:buNone/>
              <a:defRPr/>
            </a:pPr>
            <a:endParaRPr lang="en-US" sz="1600" b="0" i="0" u="none" strike="noStrike" cap="none" spc="0">
              <a:ln>
                <a:noFill/>
              </a:ln>
              <a:solidFill>
                <a:prstClr val="black"/>
              </a:solidFill>
              <a:latin typeface="Arial"/>
              <a:ea typeface="Arial"/>
              <a:cs typeface="Arial"/>
            </a:endParaRPr>
          </a:p>
          <a:p>
            <a:pPr marL="0" marR="0" lvl="0" indent="0" algn="l" defTabSz="914400">
              <a:lnSpc>
                <a:spcPct val="100000"/>
              </a:lnSpc>
              <a:spcBef>
                <a:spcPts val="0"/>
              </a:spcBef>
              <a:spcAft>
                <a:spcPts val="0"/>
              </a:spcAft>
              <a:buClrTx/>
              <a:buSzTx/>
              <a:buFontTx/>
              <a:buNone/>
              <a:defRPr/>
            </a:pPr>
            <a:endParaRPr lang="en-US" sz="1600" b="0" i="0" u="none" strike="noStrike" cap="none" spc="0">
              <a:ln>
                <a:noFill/>
              </a:ln>
              <a:solidFill>
                <a:srgbClr val="FF0000"/>
              </a:solidFill>
              <a:latin typeface="Arial"/>
              <a:ea typeface="Arial"/>
              <a:cs typeface="Arial"/>
            </a:endParaRPr>
          </a:p>
          <a:p>
            <a:pPr marL="0" marR="0" lvl="0" indent="0" algn="l" defTabSz="914400">
              <a:lnSpc>
                <a:spcPct val="100000"/>
              </a:lnSpc>
              <a:spcBef>
                <a:spcPts val="0"/>
              </a:spcBef>
              <a:spcAft>
                <a:spcPts val="0"/>
              </a:spcAft>
              <a:buClrTx/>
              <a:buSzTx/>
              <a:buFontTx/>
              <a:buNone/>
              <a:defRPr/>
            </a:pPr>
            <a:r>
              <a:rPr lang="fi-FI" sz="2500" b="0" i="0" u="none" strike="noStrike" cap="none" spc="0">
                <a:ln>
                  <a:noFill/>
                </a:ln>
                <a:solidFill>
                  <a:prstClr val="black"/>
                </a:solidFill>
                <a:latin typeface="Times New Roman"/>
                <a:cs typeface="Times New Roman"/>
              </a:rPr>
              <a:t>At </a:t>
            </a:r>
            <a:r>
              <a:rPr lang="fi-FI" sz="2500">
                <a:solidFill>
                  <a:prstClr val="black"/>
                </a:solidFill>
                <a:latin typeface="Times New Roman"/>
                <a:cs typeface="Times New Roman"/>
              </a:rPr>
              <a:t>6</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months</a:t>
            </a:r>
            <a:r>
              <a:rPr lang="fi-FI" sz="2500" b="0" i="0" u="none" strike="noStrike" cap="none" spc="0">
                <a:ln>
                  <a:noFill/>
                </a:ln>
                <a:solidFill>
                  <a:prstClr val="black"/>
                </a:solidFill>
                <a:latin typeface="Times New Roman"/>
                <a:cs typeface="Times New Roman"/>
              </a:rPr>
              <a:t> of </a:t>
            </a:r>
            <a:r>
              <a:rPr lang="fi-FI" sz="2500" b="0" i="0" u="none" strike="noStrike" cap="none" spc="0">
                <a:ln>
                  <a:noFill/>
                </a:ln>
                <a:solidFill>
                  <a:prstClr val="black"/>
                </a:solidFill>
                <a:latin typeface="Times New Roman"/>
                <a:cs typeface="Times New Roman"/>
              </a:rPr>
              <a:t>age</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babies</a:t>
            </a:r>
            <a:r>
              <a:rPr lang="fi-FI" sz="2500" b="0" i="0" u="none" strike="noStrike" cap="none" spc="0">
                <a:ln>
                  <a:noFill/>
                </a:ln>
                <a:solidFill>
                  <a:prstClr val="black"/>
                </a:solidFill>
                <a:latin typeface="Times New Roman"/>
                <a:cs typeface="Times New Roman"/>
              </a:rPr>
              <a:t> of the </a:t>
            </a:r>
            <a:r>
              <a:rPr lang="fi-FI" sz="2500" b="0" i="0" u="none" strike="noStrike" cap="none" spc="0">
                <a:ln>
                  <a:noFill/>
                </a:ln>
                <a:solidFill>
                  <a:prstClr val="black"/>
                </a:solidFill>
                <a:latin typeface="Times New Roman"/>
                <a:cs typeface="Times New Roman"/>
              </a:rPr>
              <a:t>control</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group</a:t>
            </a:r>
            <a:r>
              <a:rPr lang="fi-FI" sz="2500" b="0" i="0" u="none" strike="noStrike" cap="none" spc="0">
                <a:ln>
                  <a:noFill/>
                </a:ln>
                <a:solidFill>
                  <a:prstClr val="black"/>
                </a:solidFill>
                <a:latin typeface="Times New Roman"/>
                <a:cs typeface="Times New Roman"/>
              </a:rPr>
              <a:t> show </a:t>
            </a:r>
            <a:r>
              <a:rPr lang="fi-FI" sz="2500" b="0" i="0" u="none" strike="noStrike" cap="none" spc="0">
                <a:ln>
                  <a:noFill/>
                </a:ln>
                <a:solidFill>
                  <a:prstClr val="black"/>
                </a:solidFill>
                <a:latin typeface="Times New Roman"/>
                <a:cs typeface="Times New Roman"/>
              </a:rPr>
              <a:t>differential</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response</a:t>
            </a:r>
            <a:r>
              <a:rPr lang="fi-FI" sz="2500" b="0" i="0" u="none" strike="noStrike" cap="none" spc="0">
                <a:ln>
                  <a:noFill/>
                </a:ln>
                <a:solidFill>
                  <a:prstClr val="black"/>
                </a:solidFill>
                <a:latin typeface="Times New Roman"/>
                <a:cs typeface="Times New Roman"/>
              </a:rPr>
              <a:t> to the </a:t>
            </a:r>
            <a:r>
              <a:rPr lang="fi-FI" sz="2500" b="0" i="0" u="none" strike="noStrike" cap="none" spc="0">
                <a:ln>
                  <a:noFill/>
                </a:ln>
                <a:solidFill>
                  <a:prstClr val="black"/>
                </a:solidFill>
                <a:latin typeface="Times New Roman"/>
                <a:cs typeface="Times New Roman"/>
              </a:rPr>
              <a:t>infrequent</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deviants</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among</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ata</a:t>
            </a:r>
            <a:r>
              <a:rPr lang="fi-FI" sz="2500" b="0" i="0" u="none" strike="noStrike" cap="none" spc="0">
                <a:ln>
                  <a:noFill/>
                </a:ln>
                <a:solidFill>
                  <a:prstClr val="black"/>
                </a:solidFill>
                <a:latin typeface="Times New Roman"/>
                <a:cs typeface="Times New Roman"/>
              </a:rPr>
              <a:t>/ vs. /</a:t>
            </a:r>
            <a:r>
              <a:rPr lang="fi-FI" sz="2500" b="0" i="0" u="none" strike="noStrike" cap="none" spc="0">
                <a:ln>
                  <a:noFill/>
                </a:ln>
                <a:solidFill>
                  <a:prstClr val="black"/>
                </a:solidFill>
                <a:latin typeface="Times New Roman"/>
                <a:cs typeface="Times New Roman"/>
              </a:rPr>
              <a:t>atta</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sounds</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but</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children</a:t>
            </a:r>
            <a:r>
              <a:rPr lang="fi-FI" sz="2500" b="0" i="0" u="none" strike="noStrike" cap="none" spc="0">
                <a:ln>
                  <a:noFill/>
                </a:ln>
                <a:solidFill>
                  <a:prstClr val="black"/>
                </a:solidFill>
                <a:latin typeface="Times New Roman"/>
                <a:cs typeface="Times New Roman"/>
              </a:rPr>
              <a:t> of the at </a:t>
            </a:r>
            <a:r>
              <a:rPr lang="fi-FI" sz="2500" b="0" i="0" u="none" strike="noStrike" cap="none" spc="0">
                <a:ln>
                  <a:noFill/>
                </a:ln>
                <a:solidFill>
                  <a:prstClr val="black"/>
                </a:solidFill>
                <a:latin typeface="Times New Roman"/>
                <a:cs typeface="Times New Roman"/>
              </a:rPr>
              <a:t>risk</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group</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fail</a:t>
            </a:r>
            <a:r>
              <a:rPr lang="fi-FI" sz="2500" b="0" i="0" u="none" strike="noStrike" cap="none" spc="0">
                <a:ln>
                  <a:noFill/>
                </a:ln>
                <a:solidFill>
                  <a:prstClr val="black"/>
                </a:solidFill>
                <a:latin typeface="Times New Roman"/>
                <a:cs typeface="Times New Roman"/>
              </a:rPr>
              <a:t> to </a:t>
            </a:r>
            <a:r>
              <a:rPr lang="fi-FI" sz="2500" b="0" i="0" u="none" strike="noStrike" cap="none" spc="0">
                <a:ln>
                  <a:noFill/>
                </a:ln>
                <a:solidFill>
                  <a:prstClr val="black"/>
                </a:solidFill>
                <a:latin typeface="Times New Roman"/>
                <a:cs typeface="Times New Roman"/>
              </a:rPr>
              <a:t>do</a:t>
            </a:r>
            <a:r>
              <a:rPr lang="fi-FI" sz="2500" b="0" i="0" u="none" strike="noStrike" cap="none" spc="0">
                <a:ln>
                  <a:noFill/>
                </a:ln>
                <a:solidFill>
                  <a:prstClr val="black"/>
                </a:solidFill>
                <a:latin typeface="Times New Roman"/>
                <a:cs typeface="Times New Roman"/>
              </a:rPr>
              <a:t> </a:t>
            </a:r>
            <a:r>
              <a:rPr lang="fi-FI" sz="2500" b="0" i="0" u="none" strike="noStrike" cap="none" spc="0">
                <a:ln>
                  <a:noFill/>
                </a:ln>
                <a:solidFill>
                  <a:prstClr val="black"/>
                </a:solidFill>
                <a:latin typeface="Times New Roman"/>
                <a:cs typeface="Times New Roman"/>
              </a:rPr>
              <a:t>so</a:t>
            </a:r>
            <a:endParaRPr lang="fi-FI" sz="2500" b="0" i="0" u="none" strike="noStrike" cap="none" spc="0">
              <a:ln>
                <a:noFill/>
              </a:ln>
              <a:solidFill>
                <a:prstClr val="black"/>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en-US" sz="1600" b="0" i="0" u="none" strike="noStrike" cap="none" spc="0">
              <a:ln>
                <a:noFill/>
              </a:ln>
              <a:solidFill>
                <a:prstClr val="black"/>
              </a:solidFill>
              <a:latin typeface="Arial"/>
              <a:ea typeface="Arial"/>
              <a:cs typeface="Arial"/>
            </a:endParaRPr>
          </a:p>
          <a:p>
            <a:pPr marL="0" marR="0" lvl="0" indent="0" algn="l" defTabSz="914400">
              <a:lnSpc>
                <a:spcPct val="100000"/>
              </a:lnSpc>
              <a:spcBef>
                <a:spcPts val="0"/>
              </a:spcBef>
              <a:spcAft>
                <a:spcPts val="0"/>
              </a:spcAft>
              <a:buClrTx/>
              <a:buSzTx/>
              <a:buFontTx/>
              <a:buNone/>
              <a:defRPr/>
            </a:pPr>
            <a:r>
              <a:rPr lang="en-US" sz="1600" b="0" i="0" u="none" strike="noStrike" cap="none" spc="0">
                <a:ln>
                  <a:noFill/>
                </a:ln>
                <a:solidFill>
                  <a:prstClr val="black"/>
                </a:solidFill>
                <a:latin typeface="Arial"/>
                <a:ea typeface="Arial"/>
                <a:cs typeface="Arial"/>
              </a:rPr>
              <a:t>(</a:t>
            </a:r>
            <a:r>
              <a:rPr lang="en-US" sz="1600" b="0" i="0" u="none" strike="noStrike" cap="none" spc="0">
                <a:ln>
                  <a:noFill/>
                </a:ln>
                <a:solidFill>
                  <a:prstClr val="black"/>
                </a:solidFill>
                <a:latin typeface="Arial"/>
                <a:ea typeface="Arial"/>
                <a:cs typeface="Arial"/>
              </a:rPr>
              <a:t>Leppänen</a:t>
            </a:r>
            <a:r>
              <a:rPr lang="en-US" sz="1600" b="0" i="0" u="none" strike="noStrike" cap="none" spc="0">
                <a:ln>
                  <a:noFill/>
                </a:ln>
                <a:solidFill>
                  <a:prstClr val="black"/>
                </a:solidFill>
                <a:latin typeface="Arial"/>
                <a:ea typeface="Arial"/>
                <a:cs typeface="Arial"/>
              </a:rPr>
              <a:t> &amp; Lyytinen, 1997; </a:t>
            </a:r>
            <a:r>
              <a:rPr lang="en-US" sz="1600" b="0" i="0" u="none" strike="noStrike" cap="none" spc="0">
                <a:ln>
                  <a:noFill/>
                </a:ln>
                <a:solidFill>
                  <a:prstClr val="black"/>
                </a:solidFill>
                <a:latin typeface="Arial"/>
                <a:ea typeface="Arial"/>
                <a:cs typeface="Arial"/>
              </a:rPr>
              <a:t>Leppänen</a:t>
            </a:r>
            <a:r>
              <a:rPr lang="en-US" sz="1600" b="0" i="0" u="none" strike="noStrike" cap="none" spc="0">
                <a:ln>
                  <a:noFill/>
                </a:ln>
                <a:solidFill>
                  <a:prstClr val="black"/>
                </a:solidFill>
                <a:latin typeface="Arial"/>
                <a:ea typeface="Arial"/>
                <a:cs typeface="Arial"/>
              </a:rPr>
              <a:t> et al. 2002).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2" name="Shape 182"/>
          <p:cNvSpPr>
            <a:spLocks noGrp="1"/>
          </p:cNvSpPr>
          <p:nvPr>
            <p:ph type="title" idx="4294967295"/>
          </p:nvPr>
        </p:nvSpPr>
        <p:spPr bwMode="auto">
          <a:xfrm>
            <a:off x="350293" y="286603"/>
            <a:ext cx="7307807" cy="1630304"/>
          </a:xfrm>
          <a:prstGeom prst="rect">
            <a:avLst/>
          </a:prstGeom>
        </p:spPr>
        <p:txBody>
          <a:bodyPr lIns="34289" tIns="34289" rIns="34289" bIns="34289"/>
          <a:lstStyle/>
          <a:p>
            <a:pPr algn="l">
              <a:lnSpc>
                <a:spcPct val="90000"/>
              </a:lnSpc>
              <a:defRPr sz="2400">
                <a:latin typeface="Calibri Light"/>
                <a:ea typeface="Calibri Light"/>
                <a:cs typeface="Calibri Light"/>
              </a:defRPr>
            </a:pPr>
            <a:r>
              <a:rPr sz="3600" b="1">
                <a:latin typeface="Times New Roman"/>
                <a:cs typeface="Times New Roman"/>
              </a:rPr>
              <a:t>The concept of reading skill</a:t>
            </a:r>
            <a:r>
              <a:rPr/>
              <a:t> </a:t>
            </a:r>
            <a:endParaRPr>
              <a:solidFill>
                <a:srgbClr val="FF0000"/>
              </a:solidFill>
            </a:endParaRPr>
          </a:p>
        </p:txBody>
      </p:sp>
      <p:sp>
        <p:nvSpPr>
          <p:cNvPr id="183" name="Shape 183"/>
          <p:cNvSpPr>
            <a:spLocks noGrp="1"/>
          </p:cNvSpPr>
          <p:nvPr>
            <p:ph type="body" idx="4294967295"/>
          </p:nvPr>
        </p:nvSpPr>
        <p:spPr bwMode="auto">
          <a:xfrm>
            <a:off x="445827" y="1765110"/>
            <a:ext cx="8618163" cy="4967160"/>
          </a:xfrm>
          <a:prstGeom prst="rect">
            <a:avLst/>
          </a:prstGeom>
        </p:spPr>
        <p:txBody>
          <a:bodyPr lIns="34289" tIns="34289" rIns="34289" bIns="34289">
            <a:normAutofit lnSpcReduction="10000"/>
          </a:bodyPr>
          <a:lstStyle/>
          <a:p>
            <a:pPr marL="175895" indent="-175895" defTabSz="703580">
              <a:lnSpc>
                <a:spcPct val="90000"/>
              </a:lnSpc>
              <a:defRPr sz="1550"/>
            </a:pPr>
            <a:r>
              <a:rPr sz="2400" b="1">
                <a:latin typeface="Times New Roman"/>
                <a:cs typeface="Times New Roman"/>
              </a:rPr>
              <a:t>Basic reading skill</a:t>
            </a:r>
            <a:r>
              <a:rPr lang="fi-FI" sz="2400" b="1">
                <a:latin typeface="Times New Roman"/>
                <a:cs typeface="Times New Roman"/>
              </a:rPr>
              <a:t>s</a:t>
            </a:r>
            <a:r>
              <a:rPr sz="2400" b="1">
                <a:latin typeface="Times New Roman"/>
                <a:cs typeface="Times New Roman"/>
              </a:rPr>
              <a:t> </a:t>
            </a:r>
            <a:r>
              <a:rPr sz="2400">
                <a:latin typeface="Times New Roman"/>
                <a:cs typeface="Times New Roman"/>
              </a:rPr>
              <a:t>– ability to pronounce written words accurately</a:t>
            </a:r>
            <a:r>
              <a:rPr lang="fi-FI" sz="2400">
                <a:latin typeface="Times New Roman"/>
                <a:cs typeface="Times New Roman"/>
              </a:rPr>
              <a:t> and </a:t>
            </a:r>
            <a:r>
              <a:rPr lang="fi-FI" sz="2400">
                <a:latin typeface="Times New Roman"/>
                <a:cs typeface="Times New Roman"/>
              </a:rPr>
              <a:t>fluently</a:t>
            </a:r>
            <a:r>
              <a:rPr lang="fi-FI" sz="2400">
                <a:latin typeface="Times New Roman"/>
                <a:cs typeface="Times New Roman"/>
              </a:rPr>
              <a:t> – </a:t>
            </a:r>
            <a:r>
              <a:rPr lang="fi-FI" sz="2400">
                <a:latin typeface="Times New Roman"/>
                <a:cs typeface="Times New Roman"/>
              </a:rPr>
              <a:t>seldom</a:t>
            </a:r>
            <a:r>
              <a:rPr lang="fi-FI" sz="2400">
                <a:latin typeface="Times New Roman"/>
                <a:cs typeface="Times New Roman"/>
              </a:rPr>
              <a:t> </a:t>
            </a:r>
            <a:r>
              <a:rPr lang="fi-FI" sz="2400">
                <a:latin typeface="Times New Roman"/>
                <a:cs typeface="Times New Roman"/>
              </a:rPr>
              <a:t>acquired</a:t>
            </a:r>
            <a:r>
              <a:rPr lang="fi-FI" sz="2400">
                <a:latin typeface="Times New Roman"/>
                <a:cs typeface="Times New Roman"/>
              </a:rPr>
              <a:t> </a:t>
            </a:r>
            <a:r>
              <a:rPr lang="fi-FI" sz="2400">
                <a:latin typeface="Times New Roman"/>
                <a:cs typeface="Times New Roman"/>
              </a:rPr>
              <a:t>without</a:t>
            </a:r>
            <a:r>
              <a:rPr lang="fi-FI" sz="2400">
                <a:latin typeface="Times New Roman"/>
                <a:cs typeface="Times New Roman"/>
              </a:rPr>
              <a:t> </a:t>
            </a:r>
            <a:r>
              <a:rPr lang="fi-FI" sz="2400">
                <a:latin typeface="Times New Roman"/>
                <a:cs typeface="Times New Roman"/>
              </a:rPr>
              <a:t>specific</a:t>
            </a:r>
            <a:r>
              <a:rPr lang="fi-FI" sz="2400">
                <a:latin typeface="Times New Roman"/>
                <a:cs typeface="Times New Roman"/>
              </a:rPr>
              <a:t> </a:t>
            </a:r>
            <a:r>
              <a:rPr lang="fi-FI" sz="2400">
                <a:latin typeface="Times New Roman"/>
                <a:cs typeface="Times New Roman"/>
              </a:rPr>
              <a:t>training</a:t>
            </a:r>
            <a:r>
              <a:rPr lang="fi-FI" sz="2400">
                <a:latin typeface="Times New Roman"/>
                <a:cs typeface="Times New Roman"/>
              </a:rPr>
              <a:t> </a:t>
            </a:r>
            <a:r>
              <a:rPr lang="fi-FI" sz="2400">
                <a:latin typeface="Times New Roman"/>
                <a:cs typeface="Times New Roman"/>
              </a:rPr>
              <a:t>whose</a:t>
            </a:r>
            <a:r>
              <a:rPr lang="fi-FI" sz="2400">
                <a:latin typeface="Times New Roman"/>
                <a:cs typeface="Times New Roman"/>
              </a:rPr>
              <a:t> </a:t>
            </a:r>
            <a:r>
              <a:rPr lang="fi-FI" sz="2400">
                <a:latin typeface="Times New Roman"/>
                <a:cs typeface="Times New Roman"/>
              </a:rPr>
              <a:t>time</a:t>
            </a:r>
            <a:r>
              <a:rPr lang="fi-FI" sz="2400">
                <a:latin typeface="Times New Roman"/>
                <a:cs typeface="Times New Roman"/>
              </a:rPr>
              <a:t> </a:t>
            </a:r>
            <a:r>
              <a:rPr lang="fi-FI" sz="2400">
                <a:latin typeface="Times New Roman"/>
                <a:cs typeface="Times New Roman"/>
              </a:rPr>
              <a:t>varies</a:t>
            </a:r>
            <a:r>
              <a:rPr lang="fi-FI" sz="2400">
                <a:latin typeface="Times New Roman"/>
                <a:cs typeface="Times New Roman"/>
              </a:rPr>
              <a:t> </a:t>
            </a:r>
            <a:r>
              <a:rPr lang="fi-FI" sz="2400">
                <a:latin typeface="Times New Roman"/>
                <a:cs typeface="Times New Roman"/>
              </a:rPr>
              <a:t>dramatically</a:t>
            </a:r>
            <a:r>
              <a:rPr lang="fi-FI" sz="2400">
                <a:latin typeface="Times New Roman"/>
                <a:cs typeface="Times New Roman"/>
              </a:rPr>
              <a:t> </a:t>
            </a:r>
            <a:r>
              <a:rPr lang="fi-FI" sz="2400">
                <a:latin typeface="Times New Roman"/>
                <a:cs typeface="Times New Roman"/>
              </a:rPr>
              <a:t>between</a:t>
            </a:r>
            <a:r>
              <a:rPr lang="fi-FI" sz="2400">
                <a:latin typeface="Times New Roman"/>
                <a:cs typeface="Times New Roman"/>
              </a:rPr>
              <a:t> </a:t>
            </a:r>
            <a:r>
              <a:rPr lang="fi-FI" sz="2400">
                <a:latin typeface="Times New Roman"/>
                <a:cs typeface="Times New Roman"/>
              </a:rPr>
              <a:t>writing</a:t>
            </a:r>
            <a:r>
              <a:rPr lang="fi-FI" sz="2400">
                <a:latin typeface="Times New Roman"/>
                <a:cs typeface="Times New Roman"/>
              </a:rPr>
              <a:t> </a:t>
            </a:r>
            <a:r>
              <a:rPr lang="fi-FI" sz="2400">
                <a:latin typeface="Times New Roman"/>
                <a:cs typeface="Times New Roman"/>
              </a:rPr>
              <a:t>systems</a:t>
            </a:r>
            <a:endParaRPr sz="2400">
              <a:latin typeface="Times New Roman"/>
              <a:cs typeface="Times New Roman"/>
            </a:endParaRPr>
          </a:p>
          <a:p>
            <a:pPr marL="0" indent="0" defTabSz="703580">
              <a:lnSpc>
                <a:spcPct val="90000"/>
              </a:lnSpc>
              <a:buNone/>
              <a:defRPr sz="1550"/>
            </a:pPr>
            <a:endParaRPr sz="2400">
              <a:solidFill>
                <a:srgbClr val="FF0000"/>
              </a:solidFill>
              <a:latin typeface="Times New Roman"/>
              <a:cs typeface="Times New Roman"/>
            </a:endParaRPr>
          </a:p>
          <a:p>
            <a:pPr marL="175895" indent="-175895" defTabSz="703580">
              <a:lnSpc>
                <a:spcPct val="90000"/>
              </a:lnSpc>
              <a:defRPr sz="1550"/>
            </a:pPr>
            <a:r>
              <a:rPr sz="2400" b="1">
                <a:latin typeface="Times New Roman"/>
                <a:cs typeface="Times New Roman"/>
              </a:rPr>
              <a:t>Literacy</a:t>
            </a:r>
            <a:r>
              <a:rPr sz="2400">
                <a:latin typeface="Times New Roman"/>
                <a:cs typeface="Times New Roman"/>
              </a:rPr>
              <a:t> – readiness to comprehend fluently written language; requires</a:t>
            </a:r>
            <a:endParaRPr sz="2400">
              <a:solidFill>
                <a:srgbClr val="FF0000"/>
              </a:solidFill>
              <a:latin typeface="Times New Roman"/>
              <a:cs typeface="Times New Roman"/>
            </a:endParaRPr>
          </a:p>
          <a:p>
            <a:pPr marL="528320" lvl="1" indent="-175895" defTabSz="703580">
              <a:lnSpc>
                <a:spcPct val="90000"/>
              </a:lnSpc>
              <a:spcBef>
                <a:spcPts val="300"/>
              </a:spcBef>
              <a:buChar char="•"/>
              <a:defRPr sz="1550"/>
            </a:pPr>
            <a:r>
              <a:rPr sz="2400">
                <a:latin typeface="Times New Roman"/>
                <a:cs typeface="Times New Roman"/>
              </a:rPr>
              <a:t>mastery of the spoken language meant to be learned to read</a:t>
            </a:r>
            <a:endParaRPr lang="zh-CN" sz="2400">
              <a:latin typeface="Times New Roman"/>
              <a:cs typeface="Times New Roman"/>
            </a:endParaRPr>
          </a:p>
          <a:p>
            <a:pPr marL="528320" lvl="1" indent="-175895" defTabSz="703580">
              <a:lnSpc>
                <a:spcPct val="90000"/>
              </a:lnSpc>
              <a:spcBef>
                <a:spcPts val="300"/>
              </a:spcBef>
              <a:buChar char="•"/>
              <a:defRPr sz="1550"/>
            </a:pPr>
            <a:r>
              <a:rPr lang="en" sz="2400">
                <a:latin typeface="Times New Roman"/>
                <a:cs typeface="Times New Roman"/>
              </a:rPr>
              <a:t>accurate and fluent basic decoding skills</a:t>
            </a:r>
            <a:endParaRPr sz="2400">
              <a:solidFill>
                <a:srgbClr val="FF0000"/>
              </a:solidFill>
              <a:latin typeface="Times New Roman"/>
              <a:cs typeface="Times New Roman"/>
            </a:endParaRPr>
          </a:p>
          <a:p>
            <a:pPr marL="528320" lvl="1" indent="-175895" defTabSz="703580">
              <a:lnSpc>
                <a:spcPct val="90000"/>
              </a:lnSpc>
              <a:spcBef>
                <a:spcPts val="300"/>
              </a:spcBef>
              <a:buChar char="•"/>
              <a:defRPr sz="1550"/>
            </a:pPr>
            <a:r>
              <a:rPr sz="2400">
                <a:latin typeface="Times New Roman"/>
                <a:cs typeface="Times New Roman"/>
              </a:rPr>
              <a:t>a lot of reading to acquire functional reading skill</a:t>
            </a:r>
            <a:endParaRPr lang="en-US" sz="2400">
              <a:latin typeface="Times New Roman"/>
              <a:cs typeface="Times New Roman"/>
            </a:endParaRPr>
          </a:p>
          <a:p>
            <a:pPr marL="352425" lvl="1" indent="0" defTabSz="703580">
              <a:lnSpc>
                <a:spcPct val="90000"/>
              </a:lnSpc>
              <a:spcBef>
                <a:spcPts val="300"/>
              </a:spcBef>
              <a:buNone/>
              <a:defRPr sz="1550"/>
            </a:pPr>
            <a:r>
              <a:rPr lang="fi-FI" sz="2400">
                <a:solidFill>
                  <a:srgbClr val="FF0000"/>
                </a:solidFill>
                <a:latin typeface="Times New Roman"/>
                <a:cs typeface="Times New Roman"/>
              </a:rPr>
              <a:t>	</a:t>
            </a:r>
            <a:r>
              <a:rPr lang="fi-FI" sz="2400">
                <a:solidFill>
                  <a:srgbClr val="FF0000"/>
                </a:solidFill>
                <a:latin typeface="Times New Roman"/>
                <a:cs typeface="Times New Roman"/>
              </a:rPr>
              <a:t>leisure</a:t>
            </a:r>
            <a:r>
              <a:rPr lang="zh-CN" sz="2400">
                <a:solidFill>
                  <a:srgbClr val="FF0000"/>
                </a:solidFill>
                <a:latin typeface="Times New Roman"/>
                <a:cs typeface="Times New Roman"/>
              </a:rPr>
              <a:t> </a:t>
            </a:r>
            <a:r>
              <a:rPr lang="fi-FI" sz="2400">
                <a:solidFill>
                  <a:srgbClr val="FF0000"/>
                </a:solidFill>
                <a:latin typeface="Times New Roman"/>
                <a:cs typeface="Times New Roman"/>
              </a:rPr>
              <a:t>reading</a:t>
            </a:r>
            <a:r>
              <a:rPr lang="zh-CN" sz="2400">
                <a:solidFill>
                  <a:srgbClr val="FF0000"/>
                </a:solidFill>
                <a:latin typeface="Times New Roman"/>
                <a:cs typeface="Times New Roman"/>
              </a:rPr>
              <a:t> </a:t>
            </a:r>
            <a:r>
              <a:rPr lang="fi-FI" sz="2400">
                <a:solidFill>
                  <a:srgbClr val="FF0000"/>
                </a:solidFill>
                <a:latin typeface="Times New Roman"/>
                <a:cs typeface="Times New Roman"/>
              </a:rPr>
              <a:t>makes</a:t>
            </a:r>
            <a:r>
              <a:rPr lang="zh-CN" sz="2400">
                <a:solidFill>
                  <a:srgbClr val="FF0000"/>
                </a:solidFill>
                <a:latin typeface="Times New Roman"/>
                <a:cs typeface="Times New Roman"/>
              </a:rPr>
              <a:t> </a:t>
            </a:r>
            <a:r>
              <a:rPr lang="fi-FI" sz="2400">
                <a:solidFill>
                  <a:srgbClr val="FF0000"/>
                </a:solidFill>
                <a:latin typeface="Times New Roman"/>
                <a:cs typeface="Times New Roman"/>
              </a:rPr>
              <a:t>it</a:t>
            </a:r>
            <a:r>
              <a:rPr lang="zh-CN" sz="2400">
                <a:solidFill>
                  <a:srgbClr val="FF0000"/>
                </a:solidFill>
                <a:latin typeface="Times New Roman"/>
                <a:cs typeface="Times New Roman"/>
              </a:rPr>
              <a:t> </a:t>
            </a:r>
            <a:r>
              <a:rPr lang="fi-FI" sz="2400">
                <a:solidFill>
                  <a:srgbClr val="FF0000"/>
                </a:solidFill>
                <a:latin typeface="Times New Roman"/>
                <a:cs typeface="Times New Roman"/>
              </a:rPr>
              <a:t>mostly</a:t>
            </a:r>
            <a:r>
              <a:rPr lang="zh-CN" sz="2400">
                <a:solidFill>
                  <a:srgbClr val="FF0000"/>
                </a:solidFill>
                <a:latin typeface="Times New Roman"/>
                <a:cs typeface="Times New Roman"/>
              </a:rPr>
              <a:t> </a:t>
            </a:r>
            <a:r>
              <a:rPr lang="fi-FI" sz="2400">
                <a:solidFill>
                  <a:srgbClr val="FF0000"/>
                </a:solidFill>
                <a:latin typeface="Times New Roman"/>
                <a:cs typeface="Times New Roman"/>
              </a:rPr>
              <a:t>without</a:t>
            </a:r>
            <a:r>
              <a:rPr lang="zh-CN" sz="2400">
                <a:solidFill>
                  <a:srgbClr val="FF0000"/>
                </a:solidFill>
                <a:latin typeface="Times New Roman"/>
                <a:cs typeface="Times New Roman"/>
              </a:rPr>
              <a:t> </a:t>
            </a:r>
            <a:r>
              <a:rPr lang="fi-FI" sz="2400">
                <a:solidFill>
                  <a:srgbClr val="FF0000"/>
                </a:solidFill>
                <a:latin typeface="Times New Roman"/>
                <a:cs typeface="Times New Roman"/>
              </a:rPr>
              <a:t>specific</a:t>
            </a:r>
            <a:r>
              <a:rPr lang="zh-CN" sz="2400">
                <a:solidFill>
                  <a:srgbClr val="FF0000"/>
                </a:solidFill>
                <a:latin typeface="Times New Roman"/>
                <a:cs typeface="Times New Roman"/>
              </a:rPr>
              <a:t> </a:t>
            </a:r>
            <a:r>
              <a:rPr lang="fi-FI" sz="2400">
                <a:solidFill>
                  <a:srgbClr val="FF0000"/>
                </a:solidFill>
                <a:latin typeface="Times New Roman"/>
                <a:cs typeface="Times New Roman"/>
              </a:rPr>
              <a:t>training</a:t>
            </a:r>
            <a:endParaRPr sz="2400">
              <a:solidFill>
                <a:srgbClr val="FF0000"/>
              </a:solidFill>
              <a:latin typeface="Times New Roman"/>
              <a:cs typeface="Times New Roman"/>
            </a:endParaRPr>
          </a:p>
          <a:p>
            <a:pPr marL="528320" lvl="1" indent="-175895" defTabSz="703580">
              <a:lnSpc>
                <a:spcPct val="90000"/>
              </a:lnSpc>
              <a:spcBef>
                <a:spcPts val="300"/>
              </a:spcBef>
              <a:buChar char="•"/>
              <a:defRPr sz="1550"/>
            </a:pPr>
            <a:r>
              <a:rPr sz="2400">
                <a:latin typeface="Times New Roman"/>
                <a:cs typeface="Times New Roman"/>
              </a:rPr>
              <a:t>appropriate strategy, skill and motivation to comprehend the written language</a:t>
            </a:r>
            <a:endParaRPr lang="fi-FI" sz="2400">
              <a:solidFill>
                <a:srgbClr val="FF0000"/>
              </a:solidFill>
              <a:latin typeface="Times New Roman"/>
              <a:cs typeface="Times New Roman"/>
            </a:endParaRPr>
          </a:p>
          <a:p>
            <a:pPr marL="528320" lvl="1" indent="-175895" defTabSz="703580">
              <a:lnSpc>
                <a:spcPct val="90000"/>
              </a:lnSpc>
              <a:spcBef>
                <a:spcPts val="300"/>
              </a:spcBef>
              <a:buFont typeface="Arial"/>
              <a:buChar char="•"/>
              <a:defRPr sz="1550"/>
            </a:pPr>
            <a:r>
              <a:rPr lang="fi-FI" sz="2400">
                <a:solidFill>
                  <a:schemeClr val="tx1"/>
                </a:solidFill>
                <a:latin typeface="Times New Roman"/>
                <a:cs typeface="Times New Roman"/>
              </a:rPr>
              <a:t>The </a:t>
            </a:r>
            <a:r>
              <a:rPr lang="fi-FI" sz="2400">
                <a:solidFill>
                  <a:schemeClr val="tx1"/>
                </a:solidFill>
                <a:latin typeface="Times New Roman"/>
                <a:cs typeface="Times New Roman"/>
              </a:rPr>
              <a:t>final</a:t>
            </a:r>
            <a:r>
              <a:rPr lang="fi-FI" sz="2400">
                <a:solidFill>
                  <a:schemeClr val="tx1"/>
                </a:solidFill>
                <a:latin typeface="Times New Roman"/>
                <a:cs typeface="Times New Roman"/>
              </a:rPr>
              <a:t> </a:t>
            </a:r>
            <a:r>
              <a:rPr lang="fi-FI" sz="2400">
                <a:solidFill>
                  <a:schemeClr val="tx1"/>
                </a:solidFill>
                <a:latin typeface="Times New Roman"/>
                <a:cs typeface="Times New Roman"/>
              </a:rPr>
              <a:t>step</a:t>
            </a:r>
            <a:r>
              <a:rPr lang="fi-FI" sz="2400">
                <a:solidFill>
                  <a:schemeClr val="tx1"/>
                </a:solidFill>
                <a:latin typeface="Times New Roman"/>
                <a:cs typeface="Times New Roman"/>
              </a:rPr>
              <a:t> – </a:t>
            </a:r>
            <a:r>
              <a:rPr lang="fi-FI" sz="2400">
                <a:solidFill>
                  <a:schemeClr val="tx1"/>
                </a:solidFill>
                <a:latin typeface="Times New Roman"/>
                <a:cs typeface="Times New Roman"/>
              </a:rPr>
              <a:t>acquisition</a:t>
            </a:r>
            <a:r>
              <a:rPr lang="fi-FI" sz="2400">
                <a:solidFill>
                  <a:schemeClr val="tx1"/>
                </a:solidFill>
                <a:latin typeface="Times New Roman"/>
                <a:cs typeface="Times New Roman"/>
              </a:rPr>
              <a:t> of the </a:t>
            </a:r>
            <a:r>
              <a:rPr lang="fi-FI" sz="2400">
                <a:solidFill>
                  <a:schemeClr val="tx1"/>
                </a:solidFill>
                <a:latin typeface="Times New Roman"/>
                <a:cs typeface="Times New Roman"/>
              </a:rPr>
              <a:t>full</a:t>
            </a:r>
            <a:r>
              <a:rPr lang="fi-FI" sz="2400">
                <a:solidFill>
                  <a:schemeClr val="tx1"/>
                </a:solidFill>
                <a:latin typeface="Times New Roman"/>
                <a:cs typeface="Times New Roman"/>
              </a:rPr>
              <a:t> </a:t>
            </a:r>
            <a:r>
              <a:rPr lang="fi-FI" sz="2400">
                <a:solidFill>
                  <a:schemeClr val="tx1"/>
                </a:solidFill>
                <a:latin typeface="Times New Roman"/>
                <a:cs typeface="Times New Roman"/>
              </a:rPr>
              <a:t>literacy</a:t>
            </a:r>
            <a:r>
              <a:rPr lang="fi-FI" sz="2400">
                <a:solidFill>
                  <a:schemeClr val="tx1"/>
                </a:solidFill>
                <a:latin typeface="Times New Roman"/>
                <a:cs typeface="Times New Roman"/>
              </a:rPr>
              <a:t>, </a:t>
            </a:r>
            <a:r>
              <a:rPr lang="fi-FI" sz="2400">
                <a:solidFill>
                  <a:schemeClr val="tx1"/>
                </a:solidFill>
                <a:latin typeface="Times New Roman"/>
                <a:cs typeface="Times New Roman"/>
              </a:rPr>
              <a:t>ability</a:t>
            </a:r>
            <a:r>
              <a:rPr lang="fi-FI" sz="2400">
                <a:solidFill>
                  <a:schemeClr val="tx1"/>
                </a:solidFill>
                <a:latin typeface="Times New Roman"/>
                <a:cs typeface="Times New Roman"/>
              </a:rPr>
              <a:t> to </a:t>
            </a:r>
            <a:r>
              <a:rPr lang="fi-FI" sz="2400">
                <a:solidFill>
                  <a:schemeClr val="tx1"/>
                </a:solidFill>
                <a:latin typeface="Times New Roman"/>
                <a:cs typeface="Times New Roman"/>
              </a:rPr>
              <a:t>read</a:t>
            </a:r>
            <a:r>
              <a:rPr lang="fi-FI" sz="2400">
                <a:solidFill>
                  <a:schemeClr val="tx1"/>
                </a:solidFill>
                <a:latin typeface="Times New Roman"/>
                <a:cs typeface="Times New Roman"/>
              </a:rPr>
              <a:t> </a:t>
            </a:r>
            <a:r>
              <a:rPr lang="fi-FI" sz="2400">
                <a:solidFill>
                  <a:schemeClr val="tx1"/>
                </a:solidFill>
                <a:latin typeface="Times New Roman"/>
                <a:cs typeface="Times New Roman"/>
              </a:rPr>
              <a:t>with</a:t>
            </a:r>
            <a:r>
              <a:rPr lang="fi-FI" sz="2400">
                <a:solidFill>
                  <a:schemeClr val="tx1"/>
                </a:solidFill>
                <a:latin typeface="Times New Roman"/>
                <a:cs typeface="Times New Roman"/>
              </a:rPr>
              <a:t> </a:t>
            </a:r>
            <a:r>
              <a:rPr lang="fi-FI" sz="2400">
                <a:solidFill>
                  <a:schemeClr val="tx1"/>
                </a:solidFill>
                <a:latin typeface="Times New Roman"/>
                <a:cs typeface="Times New Roman"/>
              </a:rPr>
              <a:t>comprehension</a:t>
            </a:r>
            <a:r>
              <a:rPr lang="fi-FI" sz="2400">
                <a:solidFill>
                  <a:schemeClr val="tx1"/>
                </a:solidFill>
                <a:latin typeface="Times New Roman"/>
                <a:cs typeface="Times New Roman"/>
              </a:rPr>
              <a:t>, ie. </a:t>
            </a:r>
            <a:r>
              <a:rPr lang="fi-FI" sz="2400">
                <a:solidFill>
                  <a:schemeClr val="tx1"/>
                </a:solidFill>
                <a:latin typeface="Times New Roman"/>
                <a:cs typeface="Times New Roman"/>
              </a:rPr>
              <a:t>learn</a:t>
            </a:r>
            <a:r>
              <a:rPr lang="fi-FI" sz="2400">
                <a:solidFill>
                  <a:schemeClr val="tx1"/>
                </a:solidFill>
                <a:latin typeface="Times New Roman"/>
                <a:cs typeface="Times New Roman"/>
              </a:rPr>
              <a:t> </a:t>
            </a:r>
            <a:r>
              <a:rPr lang="fi-FI" sz="2400">
                <a:solidFill>
                  <a:schemeClr val="tx1"/>
                </a:solidFill>
                <a:latin typeface="Times New Roman"/>
                <a:cs typeface="Times New Roman"/>
              </a:rPr>
              <a:t>efficiently</a:t>
            </a:r>
            <a:r>
              <a:rPr lang="fi-FI" sz="2400">
                <a:solidFill>
                  <a:schemeClr val="tx1"/>
                </a:solidFill>
                <a:latin typeface="Times New Roman"/>
                <a:cs typeface="Times New Roman"/>
              </a:rPr>
              <a:t> </a:t>
            </a:r>
            <a:r>
              <a:rPr lang="fi-FI" sz="2400">
                <a:solidFill>
                  <a:schemeClr val="tx1"/>
                </a:solidFill>
                <a:latin typeface="Times New Roman"/>
                <a:cs typeface="Times New Roman"/>
              </a:rPr>
              <a:t>by</a:t>
            </a:r>
            <a:r>
              <a:rPr lang="fi-FI" sz="2400">
                <a:solidFill>
                  <a:schemeClr val="tx1"/>
                </a:solidFill>
                <a:latin typeface="Times New Roman"/>
                <a:cs typeface="Times New Roman"/>
              </a:rPr>
              <a:t> </a:t>
            </a:r>
            <a:r>
              <a:rPr lang="fi-FI" sz="2400">
                <a:solidFill>
                  <a:schemeClr val="tx1"/>
                </a:solidFill>
                <a:latin typeface="Times New Roman"/>
                <a:cs typeface="Times New Roman"/>
              </a:rPr>
              <a:t>reading</a:t>
            </a:r>
            <a:r>
              <a:rPr lang="fi-FI" sz="2400">
                <a:solidFill>
                  <a:schemeClr val="tx1"/>
                </a:solidFill>
                <a:latin typeface="Times New Roman"/>
                <a:cs typeface="Times New Roman"/>
              </a:rPr>
              <a:t> </a:t>
            </a:r>
            <a:r>
              <a:rPr lang="fi-FI" sz="2400">
                <a:solidFill>
                  <a:schemeClr val="tx1"/>
                </a:solidFill>
                <a:latin typeface="Times New Roman"/>
                <a:cs typeface="Times New Roman"/>
              </a:rPr>
              <a:t>eg</a:t>
            </a:r>
            <a:r>
              <a:rPr lang="fi-FI" sz="2400">
                <a:solidFill>
                  <a:schemeClr val="tx1"/>
                </a:solidFill>
                <a:latin typeface="Times New Roman"/>
                <a:cs typeface="Times New Roman"/>
              </a:rPr>
              <a:t>. </a:t>
            </a:r>
            <a:r>
              <a:rPr lang="fi-FI" sz="2400">
                <a:solidFill>
                  <a:schemeClr val="tx1"/>
                </a:solidFill>
                <a:latin typeface="Times New Roman"/>
                <a:cs typeface="Times New Roman"/>
              </a:rPr>
              <a:t>schoolbooks</a:t>
            </a:r>
            <a:endParaRPr sz="2400">
              <a:solidFill>
                <a:schemeClr val="tx1"/>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02850" name="Rectangle 2"/>
          <p:cNvSpPr>
            <a:spLocks noChangeArrowheads="1" noGrp="1"/>
          </p:cNvSpPr>
          <p:nvPr>
            <p:ph type="title"/>
          </p:nvPr>
        </p:nvSpPr>
        <p:spPr bwMode="auto">
          <a:xfrm>
            <a:off x="-1" y="171450"/>
            <a:ext cx="8993171" cy="2331720"/>
          </a:xfrm>
        </p:spPr>
        <p:txBody>
          <a:bodyPr>
            <a:normAutofit/>
          </a:bodyPr>
          <a:lstStyle/>
          <a:p>
            <a:pPr>
              <a:defRPr/>
            </a:pPr>
            <a:r>
              <a:rPr lang="fi-FI" sz="4000">
                <a:latin typeface="Times New Roman"/>
                <a:cs typeface="Times New Roman"/>
              </a:rPr>
              <a:t>Is </a:t>
            </a:r>
            <a:r>
              <a:rPr lang="fi-FI" sz="4000">
                <a:latin typeface="Times New Roman"/>
                <a:cs typeface="Times New Roman"/>
              </a:rPr>
              <a:t>reading</a:t>
            </a:r>
            <a:r>
              <a:rPr lang="fi-FI" sz="4000">
                <a:latin typeface="Times New Roman"/>
                <a:cs typeface="Times New Roman"/>
              </a:rPr>
              <a:t> </a:t>
            </a:r>
            <a:r>
              <a:rPr lang="fi-FI" sz="4000">
                <a:latin typeface="Times New Roman"/>
                <a:cs typeface="Times New Roman"/>
              </a:rPr>
              <a:t>acquisition</a:t>
            </a:r>
            <a:r>
              <a:rPr lang="fi-FI" sz="4000">
                <a:latin typeface="Times New Roman"/>
                <a:cs typeface="Times New Roman"/>
              </a:rPr>
              <a:t> </a:t>
            </a:r>
            <a:r>
              <a:rPr lang="fi-FI" sz="4000">
                <a:latin typeface="Times New Roman"/>
                <a:cs typeface="Times New Roman"/>
              </a:rPr>
              <a:t>associated</a:t>
            </a:r>
            <a:r>
              <a:rPr lang="fi-FI" sz="4000">
                <a:latin typeface="Times New Roman"/>
                <a:cs typeface="Times New Roman"/>
              </a:rPr>
              <a:t> </a:t>
            </a:r>
            <a:r>
              <a:rPr lang="fi-FI" sz="4000">
                <a:latin typeface="Times New Roman"/>
                <a:cs typeface="Times New Roman"/>
              </a:rPr>
              <a:t>with</a:t>
            </a:r>
            <a:r>
              <a:rPr lang="fi-FI" sz="4000">
                <a:latin typeface="Times New Roman"/>
                <a:cs typeface="Times New Roman"/>
              </a:rPr>
              <a:t> </a:t>
            </a:r>
            <a:r>
              <a:rPr lang="fi-FI" sz="4000">
                <a:latin typeface="Times New Roman"/>
                <a:cs typeface="Times New Roman"/>
              </a:rPr>
              <a:t>early</a:t>
            </a:r>
            <a:r>
              <a:rPr lang="fi-FI" sz="4000">
                <a:latin typeface="Times New Roman"/>
                <a:cs typeface="Times New Roman"/>
              </a:rPr>
              <a:t> </a:t>
            </a:r>
            <a:r>
              <a:rPr lang="fi-FI" sz="4000">
                <a:latin typeface="Times New Roman"/>
                <a:cs typeface="Times New Roman"/>
              </a:rPr>
              <a:t>language</a:t>
            </a:r>
            <a:r>
              <a:rPr lang="fi-FI" sz="4000">
                <a:latin typeface="Times New Roman"/>
                <a:cs typeface="Times New Roman"/>
              </a:rPr>
              <a:t> </a:t>
            </a:r>
            <a:r>
              <a:rPr lang="fi-FI" sz="4000">
                <a:latin typeface="Times New Roman"/>
                <a:cs typeface="Times New Roman"/>
              </a:rPr>
              <a:t>delays</a:t>
            </a:r>
            <a:r>
              <a:rPr lang="fi-FI" sz="4000">
                <a:latin typeface="Times New Roman"/>
                <a:cs typeface="Times New Roman"/>
              </a:rPr>
              <a:t>?</a:t>
            </a:r>
            <a:br>
              <a:rPr lang="fi-FI" sz="4000">
                <a:latin typeface="Times New Roman"/>
                <a:cs typeface="Times New Roman"/>
              </a:rPr>
            </a:br>
            <a:endParaRPr lang="fi-FI" sz="4000">
              <a:latin typeface="Times New Roman"/>
              <a:cs typeface="Times New Roman"/>
            </a:endParaRPr>
          </a:p>
        </p:txBody>
      </p:sp>
      <p:sp>
        <p:nvSpPr>
          <p:cNvPr id="1102851" name="Rectangle 3"/>
          <p:cNvSpPr>
            <a:spLocks noChangeArrowheads="1" noGrp="1"/>
          </p:cNvSpPr>
          <p:nvPr>
            <p:ph type="body" idx="1"/>
          </p:nvPr>
        </p:nvSpPr>
        <p:spPr bwMode="auto">
          <a:xfrm>
            <a:off x="150829" y="1920480"/>
            <a:ext cx="8394655" cy="4937520"/>
          </a:xfrm>
        </p:spPr>
        <p:txBody>
          <a:bodyPr>
            <a:normAutofit fontScale="92500" lnSpcReduction="10000"/>
          </a:bodyPr>
          <a:lstStyle/>
          <a:p>
            <a:pPr>
              <a:defRPr/>
            </a:pPr>
            <a:r>
              <a:rPr lang="fi-FI"/>
              <a:t>Late talking – delay in the development of expressive language skills </a:t>
            </a:r>
            <a:r>
              <a:rPr lang="fi-FI" sz="1050"/>
              <a:t>(assessed here at 2 years of age)</a:t>
            </a:r>
            <a:endParaRPr/>
          </a:p>
          <a:p>
            <a:pPr>
              <a:defRPr/>
            </a:pPr>
            <a:endParaRPr lang="fi-FI" sz="850">
              <a:solidFill>
                <a:srgbClr val="FF0000"/>
              </a:solidFill>
            </a:endParaRPr>
          </a:p>
          <a:p>
            <a:pPr lvl="1">
              <a:defRPr/>
            </a:pPr>
            <a:r>
              <a:rPr lang="fi-FI"/>
              <a:t>Similar numbers of children in both groups could be defined as late talkers</a:t>
            </a:r>
            <a:endParaRPr/>
          </a:p>
          <a:p>
            <a:pPr marL="457200" lvl="1" indent="0">
              <a:buNone/>
              <a:defRPr/>
            </a:pPr>
            <a:endParaRPr lang="fi-FI" sz="1200">
              <a:solidFill>
                <a:srgbClr val="FF0000"/>
              </a:solidFill>
            </a:endParaRPr>
          </a:p>
          <a:p>
            <a:pPr lvl="1">
              <a:defRPr/>
            </a:pPr>
            <a:r>
              <a:rPr lang="fi-FI"/>
              <a:t>Do children with normal speaking at 2.5 years age differ from those who start speaking later (after 2.5 y of age) in their later language development?</a:t>
            </a:r>
            <a:endParaRPr/>
          </a:p>
          <a:p>
            <a:pPr lvl="1">
              <a:defRPr/>
            </a:pPr>
            <a:endParaRPr lang="fi-FI" sz="1200">
              <a:solidFill>
                <a:srgbClr val="FF0000"/>
              </a:solidFill>
            </a:endParaRPr>
          </a:p>
          <a:p>
            <a:pPr lvl="2">
              <a:defRPr/>
            </a:pPr>
            <a:r>
              <a:rPr lang="fi-FI"/>
              <a:t>If so </a:t>
            </a:r>
            <a:r>
              <a:rPr lang="fi-FI"/>
              <a:t>how</a:t>
            </a:r>
            <a:r>
              <a:rPr lang="fi-FI"/>
              <a:t>?</a:t>
            </a:r>
            <a:r>
              <a:rPr lang="zh-CN" sz="1100">
                <a:solidFill>
                  <a:srgbClr val="FF0000"/>
                </a:solidFill>
              </a:rPr>
              <a:t>？</a:t>
            </a:r>
            <a:endParaRPr lang="fi-FI" sz="1100">
              <a:solidFill>
                <a:srgbClr val="FF0000"/>
              </a:solidFill>
            </a:endParaRPr>
          </a:p>
          <a:p>
            <a:pPr lvl="1">
              <a:defRPr/>
            </a:pPr>
            <a:r>
              <a:rPr lang="fi-FI"/>
              <a:t>Is </a:t>
            </a:r>
            <a:r>
              <a:rPr lang="fi-FI"/>
              <a:t>late</a:t>
            </a:r>
            <a:r>
              <a:rPr lang="fi-FI"/>
              <a:t> </a:t>
            </a:r>
            <a:r>
              <a:rPr lang="fi-FI"/>
              <a:t>talking</a:t>
            </a:r>
            <a:r>
              <a:rPr lang="fi-FI"/>
              <a:t> </a:t>
            </a:r>
            <a:r>
              <a:rPr lang="fi-FI"/>
              <a:t>connected</a:t>
            </a:r>
            <a:r>
              <a:rPr lang="fi-FI"/>
              <a:t> to </a:t>
            </a:r>
            <a:r>
              <a:rPr lang="fi-FI"/>
              <a:t>reading</a:t>
            </a:r>
            <a:r>
              <a:rPr lang="fi-FI"/>
              <a:t> </a:t>
            </a:r>
            <a:r>
              <a:rPr lang="fi-FI"/>
              <a:t>acquisition</a:t>
            </a:r>
            <a:endParaRPr lang="fi-FI"/>
          </a:p>
          <a:p>
            <a:pPr marL="457200" lvl="1" indent="0">
              <a:buNone/>
              <a:defRPr/>
            </a:pPr>
            <a:endParaRPr lang="fi-FI" sz="1200">
              <a:solidFill>
                <a:srgbClr val="FF0000"/>
              </a:solidFill>
            </a:endParaRPr>
          </a:p>
          <a:p>
            <a:pPr lvl="2">
              <a:defRPr/>
            </a:pPr>
            <a:r>
              <a:rPr lang="fi-FI"/>
              <a:t>If so how?</a:t>
            </a:r>
            <a:endParaRPr/>
          </a:p>
          <a:p>
            <a:pPr marL="914400" lvl="2" indent="0">
              <a:buNone/>
              <a:defRPr/>
            </a:pPr>
            <a:endParaRPr lang="fi-FI" sz="11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04898" name="Rectangle 2"/>
          <p:cNvSpPr>
            <a:spLocks noChangeArrowheads="1"/>
          </p:cNvSpPr>
          <p:nvPr/>
        </p:nvSpPr>
        <p:spPr bwMode="auto">
          <a:xfrm>
            <a:off x="2185987" y="4285060"/>
            <a:ext cx="165110"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Calibri"/>
                <a:ea typeface="Arial"/>
                <a:cs typeface="Arial"/>
              </a:rPr>
              <a:t>-1.5</a:t>
            </a:r>
            <a:endParaRPr lang="en-GB" sz="1350" b="0" i="0" u="none" strike="noStrike" cap="none" spc="0">
              <a:ln>
                <a:noFill/>
              </a:ln>
              <a:solidFill>
                <a:prstClr val="black"/>
              </a:solidFill>
              <a:latin typeface="Calibri"/>
              <a:ea typeface="Arial"/>
              <a:cs typeface="Arial"/>
            </a:endParaRPr>
          </a:p>
        </p:txBody>
      </p:sp>
      <p:sp>
        <p:nvSpPr>
          <p:cNvPr id="1104899" name="Rectangle 3"/>
          <p:cNvSpPr>
            <a:spLocks noChangeArrowheads="1"/>
          </p:cNvSpPr>
          <p:nvPr/>
        </p:nvSpPr>
        <p:spPr bwMode="auto">
          <a:xfrm>
            <a:off x="2185987" y="3795712"/>
            <a:ext cx="165110"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Calibri"/>
                <a:ea typeface="Arial"/>
                <a:cs typeface="Arial"/>
              </a:rPr>
              <a:t>-1.0</a:t>
            </a:r>
            <a:endParaRPr lang="en-GB" sz="1350" b="0" i="0" u="none" strike="noStrike" cap="none" spc="0">
              <a:ln>
                <a:noFill/>
              </a:ln>
              <a:solidFill>
                <a:prstClr val="black"/>
              </a:solidFill>
              <a:latin typeface="Calibri"/>
              <a:ea typeface="Arial"/>
              <a:cs typeface="Arial"/>
            </a:endParaRPr>
          </a:p>
        </p:txBody>
      </p:sp>
      <p:sp>
        <p:nvSpPr>
          <p:cNvPr id="1104900" name="Rectangle 4"/>
          <p:cNvSpPr>
            <a:spLocks noChangeArrowheads="1"/>
          </p:cNvSpPr>
          <p:nvPr/>
        </p:nvSpPr>
        <p:spPr bwMode="auto">
          <a:xfrm>
            <a:off x="2185987" y="3307556"/>
            <a:ext cx="165110"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Calibri"/>
                <a:ea typeface="Arial"/>
                <a:cs typeface="Arial"/>
              </a:rPr>
              <a:t>-0.5</a:t>
            </a:r>
            <a:endParaRPr lang="en-GB" sz="1350" b="0" i="0" u="none" strike="noStrike" cap="none" spc="0">
              <a:ln>
                <a:noFill/>
              </a:ln>
              <a:solidFill>
                <a:prstClr val="black"/>
              </a:solidFill>
              <a:latin typeface="Calibri"/>
              <a:ea typeface="Arial"/>
              <a:cs typeface="Arial"/>
            </a:endParaRPr>
          </a:p>
        </p:txBody>
      </p:sp>
      <p:sp>
        <p:nvSpPr>
          <p:cNvPr id="1104901" name="Rectangle 5"/>
          <p:cNvSpPr>
            <a:spLocks noChangeArrowheads="1"/>
          </p:cNvSpPr>
          <p:nvPr/>
        </p:nvSpPr>
        <p:spPr bwMode="auto">
          <a:xfrm>
            <a:off x="2306241" y="2818210"/>
            <a:ext cx="52900"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Calibri"/>
                <a:ea typeface="Arial"/>
                <a:cs typeface="Arial"/>
              </a:rPr>
              <a:t>0</a:t>
            </a:r>
            <a:endParaRPr lang="en-GB" sz="1350" b="0" i="0" u="none" strike="noStrike" cap="none" spc="0">
              <a:ln>
                <a:noFill/>
              </a:ln>
              <a:solidFill>
                <a:prstClr val="black"/>
              </a:solidFill>
              <a:latin typeface="Calibri"/>
              <a:ea typeface="Arial"/>
              <a:cs typeface="Arial"/>
            </a:endParaRPr>
          </a:p>
        </p:txBody>
      </p:sp>
      <p:sp>
        <p:nvSpPr>
          <p:cNvPr id="1104902" name="Rectangle 6"/>
          <p:cNvSpPr>
            <a:spLocks noChangeArrowheads="1"/>
          </p:cNvSpPr>
          <p:nvPr/>
        </p:nvSpPr>
        <p:spPr bwMode="auto">
          <a:xfrm>
            <a:off x="2220515" y="2330053"/>
            <a:ext cx="133050"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Calibri"/>
                <a:ea typeface="Arial"/>
                <a:cs typeface="Arial"/>
              </a:rPr>
              <a:t>0.5</a:t>
            </a:r>
            <a:endParaRPr lang="en-GB" sz="1350" b="0" i="0" u="none" strike="noStrike" cap="none" spc="0">
              <a:ln>
                <a:noFill/>
              </a:ln>
              <a:solidFill>
                <a:prstClr val="black"/>
              </a:solidFill>
              <a:latin typeface="Calibri"/>
              <a:ea typeface="Arial"/>
              <a:cs typeface="Arial"/>
            </a:endParaRPr>
          </a:p>
        </p:txBody>
      </p:sp>
      <p:sp>
        <p:nvSpPr>
          <p:cNvPr id="1104903" name="Rectangle 7"/>
          <p:cNvSpPr>
            <a:spLocks noChangeArrowheads="1"/>
          </p:cNvSpPr>
          <p:nvPr/>
        </p:nvSpPr>
        <p:spPr bwMode="auto">
          <a:xfrm>
            <a:off x="2220515" y="1841897"/>
            <a:ext cx="133050"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Calibri"/>
                <a:ea typeface="Arial"/>
                <a:cs typeface="Arial"/>
              </a:rPr>
              <a:t>1.0</a:t>
            </a:r>
            <a:endParaRPr lang="en-GB" sz="1350" b="0" i="0" u="none" strike="noStrike" cap="none" spc="0">
              <a:ln>
                <a:noFill/>
              </a:ln>
              <a:solidFill>
                <a:prstClr val="black"/>
              </a:solidFill>
              <a:latin typeface="Calibri"/>
              <a:ea typeface="Arial"/>
              <a:cs typeface="Arial"/>
            </a:endParaRPr>
          </a:p>
        </p:txBody>
      </p:sp>
      <p:sp>
        <p:nvSpPr>
          <p:cNvPr id="1104904" name="Line 8"/>
          <p:cNvSpPr>
            <a:spLocks noChangeShapeType="1"/>
          </p:cNvSpPr>
          <p:nvPr/>
        </p:nvSpPr>
        <p:spPr bwMode="auto">
          <a:xfrm>
            <a:off x="2420542" y="4099324"/>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05" name="Line 9"/>
          <p:cNvSpPr>
            <a:spLocks noChangeShapeType="1"/>
          </p:cNvSpPr>
          <p:nvPr/>
        </p:nvSpPr>
        <p:spPr bwMode="auto">
          <a:xfrm>
            <a:off x="2420542" y="3609975"/>
            <a:ext cx="26194" cy="1192"/>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06" name="Line 10"/>
          <p:cNvSpPr>
            <a:spLocks noChangeShapeType="1"/>
          </p:cNvSpPr>
          <p:nvPr/>
        </p:nvSpPr>
        <p:spPr bwMode="auto">
          <a:xfrm>
            <a:off x="2420542" y="3120629"/>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07" name="Line 11"/>
          <p:cNvSpPr>
            <a:spLocks noChangeShapeType="1"/>
          </p:cNvSpPr>
          <p:nvPr/>
        </p:nvSpPr>
        <p:spPr bwMode="auto">
          <a:xfrm>
            <a:off x="2420542" y="2632474"/>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08" name="Line 12"/>
          <p:cNvSpPr>
            <a:spLocks noChangeShapeType="1"/>
          </p:cNvSpPr>
          <p:nvPr/>
        </p:nvSpPr>
        <p:spPr bwMode="auto">
          <a:xfrm>
            <a:off x="2420542" y="2144317"/>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09" name="Line 13"/>
          <p:cNvSpPr>
            <a:spLocks noChangeShapeType="1"/>
          </p:cNvSpPr>
          <p:nvPr/>
        </p:nvSpPr>
        <p:spPr bwMode="auto">
          <a:xfrm>
            <a:off x="2420541" y="4342211"/>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0" name="Line 14"/>
          <p:cNvSpPr>
            <a:spLocks noChangeShapeType="1"/>
          </p:cNvSpPr>
          <p:nvPr/>
        </p:nvSpPr>
        <p:spPr bwMode="auto">
          <a:xfrm>
            <a:off x="2420541" y="3854054"/>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1" name="Line 15"/>
          <p:cNvSpPr>
            <a:spLocks noChangeShapeType="1"/>
          </p:cNvSpPr>
          <p:nvPr/>
        </p:nvSpPr>
        <p:spPr bwMode="auto">
          <a:xfrm>
            <a:off x="2420541" y="3365899"/>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2" name="Line 16"/>
          <p:cNvSpPr>
            <a:spLocks noChangeShapeType="1"/>
          </p:cNvSpPr>
          <p:nvPr/>
        </p:nvSpPr>
        <p:spPr bwMode="auto">
          <a:xfrm>
            <a:off x="2420541" y="2876550"/>
            <a:ext cx="52388" cy="1192"/>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3" name="Line 17"/>
          <p:cNvSpPr>
            <a:spLocks noChangeShapeType="1"/>
          </p:cNvSpPr>
          <p:nvPr/>
        </p:nvSpPr>
        <p:spPr bwMode="auto">
          <a:xfrm>
            <a:off x="2420541" y="2388394"/>
            <a:ext cx="52388" cy="1192"/>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4" name="Line 18"/>
          <p:cNvSpPr>
            <a:spLocks noChangeShapeType="1"/>
          </p:cNvSpPr>
          <p:nvPr/>
        </p:nvSpPr>
        <p:spPr bwMode="auto">
          <a:xfrm>
            <a:off x="2420541" y="1899049"/>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5" name="Freeform 19"/>
          <p:cNvSpPr/>
          <p:nvPr/>
        </p:nvSpPr>
        <p:spPr bwMode="auto">
          <a:xfrm>
            <a:off x="2421732" y="1899047"/>
            <a:ext cx="4324350" cy="2443163"/>
          </a:xfrm>
          <a:custGeom>
            <a:avLst/>
            <a:gdLst/>
            <a:ahLst/>
            <a:cxnLst>
              <a:cxn ang="0">
                <a:pos x="0" y="0"/>
              </a:cxn>
              <a:cxn ang="0">
                <a:pos x="0" y="4104"/>
              </a:cxn>
              <a:cxn ang="0">
                <a:pos x="7265" y="4104"/>
              </a:cxn>
            </a:cxnLst>
            <a:rect l="0" t="0" r="r" b="b"/>
            <a:pathLst>
              <a:path w="7265" h="4104" fill="norm" stroke="1" extrusionOk="0">
                <a:moveTo>
                  <a:pt x="0" y="0"/>
                </a:moveTo>
                <a:lnTo>
                  <a:pt x="0" y="4104"/>
                </a:lnTo>
                <a:lnTo>
                  <a:pt x="7265" y="4104"/>
                </a:lnTo>
              </a:path>
            </a:pathLst>
          </a:custGeom>
          <a:noFill/>
          <a:ln w="11113">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6" name="Line 20"/>
          <p:cNvSpPr>
            <a:spLocks noChangeShapeType="1"/>
          </p:cNvSpPr>
          <p:nvPr/>
        </p:nvSpPr>
        <p:spPr bwMode="auto">
          <a:xfrm>
            <a:off x="2421732" y="2877742"/>
            <a:ext cx="4280297"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7" name="Oval 21"/>
          <p:cNvSpPr>
            <a:spLocks noChangeArrowheads="1"/>
          </p:cNvSpPr>
          <p:nvPr/>
        </p:nvSpPr>
        <p:spPr bwMode="auto">
          <a:xfrm>
            <a:off x="2965848" y="4021931"/>
            <a:ext cx="90488" cy="89298"/>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8" name="Oval 22"/>
          <p:cNvSpPr>
            <a:spLocks noChangeArrowheads="1"/>
          </p:cNvSpPr>
          <p:nvPr/>
        </p:nvSpPr>
        <p:spPr bwMode="auto">
          <a:xfrm>
            <a:off x="3559969" y="3752850"/>
            <a:ext cx="90488" cy="89298"/>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19" name="Oval 23"/>
          <p:cNvSpPr>
            <a:spLocks noChangeArrowheads="1"/>
          </p:cNvSpPr>
          <p:nvPr/>
        </p:nvSpPr>
        <p:spPr bwMode="auto">
          <a:xfrm>
            <a:off x="2965848" y="2726531"/>
            <a:ext cx="90488"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0" name="Oval 24"/>
          <p:cNvSpPr>
            <a:spLocks noChangeArrowheads="1"/>
          </p:cNvSpPr>
          <p:nvPr/>
        </p:nvSpPr>
        <p:spPr bwMode="auto">
          <a:xfrm>
            <a:off x="4100513" y="3212306"/>
            <a:ext cx="90488"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1" name="Freeform 25"/>
          <p:cNvSpPr/>
          <p:nvPr/>
        </p:nvSpPr>
        <p:spPr bwMode="auto">
          <a:xfrm>
            <a:off x="6354367" y="2888457"/>
            <a:ext cx="135731" cy="134541"/>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2" name="Freeform 26"/>
          <p:cNvSpPr/>
          <p:nvPr/>
        </p:nvSpPr>
        <p:spPr bwMode="auto">
          <a:xfrm>
            <a:off x="6354367" y="2834880"/>
            <a:ext cx="135731" cy="134540"/>
          </a:xfrm>
          <a:custGeom>
            <a:avLst/>
            <a:gdLst/>
            <a:ahLst/>
            <a:cxnLst>
              <a:cxn ang="0">
                <a:pos x="113" y="227"/>
              </a:cxn>
              <a:cxn ang="0">
                <a:pos x="0" y="113"/>
              </a:cxn>
              <a:cxn ang="0">
                <a:pos x="113" y="0"/>
              </a:cxn>
              <a:cxn ang="0">
                <a:pos x="227" y="113"/>
              </a:cxn>
              <a:cxn ang="0">
                <a:pos x="113" y="227"/>
              </a:cxn>
            </a:cxnLst>
            <a:rect l="0" t="0" r="r" b="b"/>
            <a:pathLst>
              <a:path w="227" h="227" fill="norm" stroke="1" extrusionOk="0">
                <a:moveTo>
                  <a:pt x="113" y="227"/>
                </a:moveTo>
                <a:lnTo>
                  <a:pt x="0" y="113"/>
                </a:lnTo>
                <a:lnTo>
                  <a:pt x="113" y="0"/>
                </a:lnTo>
                <a:lnTo>
                  <a:pt x="227" y="113"/>
                </a:lnTo>
                <a:lnTo>
                  <a:pt x="113" y="227"/>
                </a:lnTo>
              </a:path>
            </a:pathLst>
          </a:custGeom>
          <a:noFill/>
          <a:ln w="19050">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3" name="Line 27"/>
          <p:cNvSpPr>
            <a:spLocks noChangeShapeType="1"/>
          </p:cNvSpPr>
          <p:nvPr/>
        </p:nvSpPr>
        <p:spPr bwMode="auto">
          <a:xfrm flipV="1">
            <a:off x="2993232" y="4289822"/>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4" name="Line 28"/>
          <p:cNvSpPr>
            <a:spLocks noChangeShapeType="1"/>
          </p:cNvSpPr>
          <p:nvPr/>
        </p:nvSpPr>
        <p:spPr bwMode="auto">
          <a:xfrm flipV="1">
            <a:off x="4217194" y="4289822"/>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5" name="Line 29"/>
          <p:cNvSpPr>
            <a:spLocks noChangeShapeType="1"/>
          </p:cNvSpPr>
          <p:nvPr/>
        </p:nvSpPr>
        <p:spPr bwMode="auto">
          <a:xfrm flipV="1">
            <a:off x="4935142" y="4289822"/>
            <a:ext cx="1190"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6" name="Line 30"/>
          <p:cNvSpPr>
            <a:spLocks noChangeShapeType="1"/>
          </p:cNvSpPr>
          <p:nvPr/>
        </p:nvSpPr>
        <p:spPr bwMode="auto">
          <a:xfrm flipV="1">
            <a:off x="6453188" y="4289822"/>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7" name="Oval 31"/>
          <p:cNvSpPr>
            <a:spLocks noChangeArrowheads="1"/>
          </p:cNvSpPr>
          <p:nvPr/>
        </p:nvSpPr>
        <p:spPr bwMode="auto">
          <a:xfrm>
            <a:off x="3559969" y="3050381"/>
            <a:ext cx="89298"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8" name="Freeform 32"/>
          <p:cNvSpPr/>
          <p:nvPr/>
        </p:nvSpPr>
        <p:spPr bwMode="auto">
          <a:xfrm>
            <a:off x="4842273" y="4238626"/>
            <a:ext cx="134540" cy="134541"/>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29" name="Freeform 33"/>
          <p:cNvSpPr/>
          <p:nvPr/>
        </p:nvSpPr>
        <p:spPr bwMode="auto">
          <a:xfrm>
            <a:off x="5666186" y="3050383"/>
            <a:ext cx="135731" cy="135731"/>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30" name="Freeform 34"/>
          <p:cNvSpPr/>
          <p:nvPr/>
        </p:nvSpPr>
        <p:spPr bwMode="auto">
          <a:xfrm>
            <a:off x="5666185" y="2834881"/>
            <a:ext cx="134540" cy="135731"/>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path>
            </a:pathLst>
          </a:custGeom>
          <a:noFill/>
          <a:ln w="19050">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31" name="Freeform 35"/>
          <p:cNvSpPr/>
          <p:nvPr/>
        </p:nvSpPr>
        <p:spPr bwMode="auto">
          <a:xfrm>
            <a:off x="4856561" y="2618185"/>
            <a:ext cx="135731" cy="134540"/>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path>
            </a:pathLst>
          </a:custGeom>
          <a:noFill/>
          <a:ln w="19050">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32" name="Rectangle 36"/>
          <p:cNvSpPr>
            <a:spLocks noChangeArrowheads="1"/>
          </p:cNvSpPr>
          <p:nvPr/>
        </p:nvSpPr>
        <p:spPr bwMode="auto">
          <a:xfrm>
            <a:off x="1494236" y="1107282"/>
            <a:ext cx="6318647" cy="553998"/>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800" b="1" i="0" u="none" strike="noStrike" cap="none" spc="0">
                <a:ln>
                  <a:noFill/>
                </a:ln>
                <a:solidFill>
                  <a:prstClr val="black"/>
                </a:solidFill>
                <a:latin typeface="Calibri"/>
                <a:ea typeface="Arial"/>
                <a:cs typeface="Arial"/>
              </a:rPr>
              <a:t>Development of language skills among </a:t>
            </a:r>
            <a:r>
              <a:rPr lang="en-GB" sz="1800" b="1" i="0" u="none" strike="noStrike" cap="none" spc="0">
                <a:ln>
                  <a:noFill/>
                </a:ln>
                <a:solidFill>
                  <a:srgbClr val="0066FF"/>
                </a:solidFill>
                <a:latin typeface="Calibri"/>
                <a:ea typeface="Arial"/>
                <a:cs typeface="Arial"/>
              </a:rPr>
              <a:t>late talkers</a:t>
            </a:r>
            <a:r>
              <a:rPr lang="en-GB" sz="1800" b="1" i="0" u="none" strike="noStrike" cap="none" spc="0">
                <a:ln>
                  <a:noFill/>
                </a:ln>
                <a:solidFill>
                  <a:prstClr val="black"/>
                </a:solidFill>
                <a:latin typeface="Calibri"/>
                <a:ea typeface="Arial"/>
                <a:cs typeface="Arial"/>
              </a:rPr>
              <a:t> of the risk and control groups</a:t>
            </a:r>
            <a:endParaRPr/>
          </a:p>
        </p:txBody>
      </p:sp>
      <p:sp>
        <p:nvSpPr>
          <p:cNvPr id="1104933" name="Rectangle 37"/>
          <p:cNvSpPr>
            <a:spLocks noChangeArrowheads="1"/>
          </p:cNvSpPr>
          <p:nvPr/>
        </p:nvSpPr>
        <p:spPr bwMode="auto">
          <a:xfrm>
            <a:off x="2965847" y="4508898"/>
            <a:ext cx="64120"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2</a:t>
            </a:r>
            <a:endParaRPr lang="en-GB" sz="1350" b="0" i="0" u="none" strike="noStrike" cap="none" spc="0">
              <a:ln>
                <a:noFill/>
              </a:ln>
              <a:solidFill>
                <a:prstClr val="black"/>
              </a:solidFill>
              <a:latin typeface="Calibri"/>
              <a:ea typeface="Arial"/>
              <a:cs typeface="Arial"/>
            </a:endParaRPr>
          </a:p>
        </p:txBody>
      </p:sp>
      <p:sp>
        <p:nvSpPr>
          <p:cNvPr id="1104934" name="Rectangle 38"/>
          <p:cNvSpPr>
            <a:spLocks noChangeArrowheads="1"/>
          </p:cNvSpPr>
          <p:nvPr/>
        </p:nvSpPr>
        <p:spPr bwMode="auto">
          <a:xfrm>
            <a:off x="3506392" y="4508898"/>
            <a:ext cx="275717"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3 1/2</a:t>
            </a:r>
            <a:endParaRPr lang="en-GB" sz="1350" b="0" i="0" u="none" strike="noStrike" cap="none" spc="0">
              <a:ln>
                <a:noFill/>
              </a:ln>
              <a:solidFill>
                <a:prstClr val="black"/>
              </a:solidFill>
              <a:latin typeface="Calibri"/>
              <a:ea typeface="Arial"/>
              <a:cs typeface="Arial"/>
            </a:endParaRPr>
          </a:p>
        </p:txBody>
      </p:sp>
      <p:sp>
        <p:nvSpPr>
          <p:cNvPr id="1104935" name="Rectangle 39"/>
          <p:cNvSpPr>
            <a:spLocks noChangeArrowheads="1"/>
          </p:cNvSpPr>
          <p:nvPr/>
        </p:nvSpPr>
        <p:spPr bwMode="auto">
          <a:xfrm>
            <a:off x="1385888" y="2821782"/>
            <a:ext cx="826294" cy="646331"/>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050" b="1" i="0" u="none" strike="noStrike" cap="none" spc="0">
                <a:ln>
                  <a:noFill/>
                </a:ln>
                <a:solidFill>
                  <a:srgbClr val="000000"/>
                </a:solidFill>
                <a:latin typeface="Calibri"/>
                <a:ea typeface="Arial"/>
                <a:cs typeface="Arial"/>
              </a:rPr>
              <a:t>Z-score </a:t>
            </a:r>
            <a:endParaRPr/>
          </a:p>
          <a:p>
            <a:pPr marL="0" marR="0" lvl="0" indent="0" algn="l" defTabSz="457200">
              <a:lnSpc>
                <a:spcPct val="100000"/>
              </a:lnSpc>
              <a:spcBef>
                <a:spcPts val="0"/>
              </a:spcBef>
              <a:spcAft>
                <a:spcPts val="0"/>
              </a:spcAft>
              <a:buClrTx/>
              <a:buSzTx/>
              <a:buFontTx/>
              <a:buNone/>
              <a:defRPr/>
            </a:pPr>
            <a:r>
              <a:rPr lang="en-GB" sz="1050" b="1" i="0" u="none" strike="noStrike" cap="none" spc="0">
                <a:ln>
                  <a:noFill/>
                </a:ln>
                <a:solidFill>
                  <a:srgbClr val="000000"/>
                </a:solidFill>
                <a:latin typeface="Calibri"/>
                <a:ea typeface="Arial"/>
                <a:cs typeface="Arial"/>
              </a:rPr>
              <a:t>composite of language skills</a:t>
            </a:r>
            <a:endParaRPr/>
          </a:p>
          <a:p>
            <a:pPr marL="0" marR="0" lvl="0" indent="0" algn="l" defTabSz="457200">
              <a:lnSpc>
                <a:spcPct val="100000"/>
              </a:lnSpc>
              <a:spcBef>
                <a:spcPts val="0"/>
              </a:spcBef>
              <a:spcAft>
                <a:spcPts val="0"/>
              </a:spcAft>
              <a:buClrTx/>
              <a:buSzTx/>
              <a:buFontTx/>
              <a:buNone/>
              <a:defRPr/>
            </a:pPr>
            <a:endParaRPr lang="en-US" sz="1050" b="1" i="0" u="none" strike="noStrike" cap="none" spc="0">
              <a:ln>
                <a:noFill/>
              </a:ln>
              <a:solidFill>
                <a:srgbClr val="FF0000"/>
              </a:solidFill>
              <a:latin typeface="Calibri"/>
              <a:ea typeface="宋体"/>
              <a:cs typeface="Arial"/>
            </a:endParaRPr>
          </a:p>
        </p:txBody>
      </p:sp>
      <p:sp>
        <p:nvSpPr>
          <p:cNvPr id="1104936" name="Rectangle 40"/>
          <p:cNvSpPr>
            <a:spLocks noChangeArrowheads="1"/>
          </p:cNvSpPr>
          <p:nvPr/>
        </p:nvSpPr>
        <p:spPr bwMode="auto">
          <a:xfrm>
            <a:off x="4910138" y="4508898"/>
            <a:ext cx="64120"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2</a:t>
            </a:r>
            <a:endParaRPr lang="en-GB" sz="1350" b="0" i="0" u="none" strike="noStrike" cap="none" spc="0">
              <a:ln>
                <a:noFill/>
              </a:ln>
              <a:solidFill>
                <a:prstClr val="black"/>
              </a:solidFill>
              <a:latin typeface="Calibri"/>
              <a:ea typeface="Arial"/>
              <a:cs typeface="Arial"/>
            </a:endParaRPr>
          </a:p>
        </p:txBody>
      </p:sp>
      <p:sp>
        <p:nvSpPr>
          <p:cNvPr id="1104937" name="Rectangle 41"/>
          <p:cNvSpPr>
            <a:spLocks noChangeArrowheads="1"/>
          </p:cNvSpPr>
          <p:nvPr/>
        </p:nvSpPr>
        <p:spPr bwMode="auto">
          <a:xfrm>
            <a:off x="6422231" y="4508898"/>
            <a:ext cx="64120"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5</a:t>
            </a:r>
            <a:endParaRPr lang="en-GB" sz="1350" b="0" i="0" u="none" strike="noStrike" cap="none" spc="0">
              <a:ln>
                <a:noFill/>
              </a:ln>
              <a:solidFill>
                <a:prstClr val="black"/>
              </a:solidFill>
              <a:latin typeface="Calibri"/>
              <a:ea typeface="Arial"/>
              <a:cs typeface="Arial"/>
            </a:endParaRPr>
          </a:p>
        </p:txBody>
      </p:sp>
      <p:grpSp>
        <p:nvGrpSpPr>
          <p:cNvPr id="2" name="Group 42"/>
          <p:cNvGrpSpPr/>
          <p:nvPr/>
        </p:nvGrpSpPr>
        <p:grpSpPr bwMode="auto">
          <a:xfrm>
            <a:off x="2335411" y="4845812"/>
            <a:ext cx="4473178" cy="326230"/>
            <a:chOff x="1032" y="3294"/>
            <a:chExt cx="3757" cy="274"/>
          </a:xfrm>
        </p:grpSpPr>
        <p:grpSp>
          <p:nvGrpSpPr>
            <p:cNvPr id="3" name="Group 43"/>
            <p:cNvGrpSpPr/>
            <p:nvPr/>
          </p:nvGrpSpPr>
          <p:grpSpPr bwMode="auto">
            <a:xfrm>
              <a:off x="1032" y="3294"/>
              <a:ext cx="843" cy="274"/>
              <a:chOff x="4770" y="1742"/>
              <a:chExt cx="843" cy="274"/>
            </a:xfrm>
          </p:grpSpPr>
          <p:sp>
            <p:nvSpPr>
              <p:cNvPr id="1104940" name="Oval 44"/>
              <p:cNvSpPr>
                <a:spLocks noChangeArrowheads="1"/>
              </p:cNvSpPr>
              <p:nvPr/>
            </p:nvSpPr>
            <p:spPr bwMode="auto">
              <a:xfrm>
                <a:off x="4775" y="1763"/>
                <a:ext cx="68" cy="68"/>
              </a:xfrm>
              <a:prstGeom prst="ellipse">
                <a:avLst/>
              </a:prstGeom>
              <a:solidFill>
                <a:srgbClr val="000000"/>
              </a:solid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41" name="Oval 45"/>
              <p:cNvSpPr>
                <a:spLocks noChangeArrowheads="1"/>
              </p:cNvSpPr>
              <p:nvPr/>
            </p:nvSpPr>
            <p:spPr bwMode="auto">
              <a:xfrm>
                <a:off x="4770" y="1908"/>
                <a:ext cx="74" cy="74"/>
              </a:xfrm>
              <a:prstGeom prst="ellips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42" name="Rectangle 46"/>
              <p:cNvSpPr>
                <a:spLocks noChangeArrowheads="1"/>
              </p:cNvSpPr>
              <p:nvPr/>
            </p:nvSpPr>
            <p:spPr bwMode="auto">
              <a:xfrm>
                <a:off x="4916" y="1890"/>
                <a:ext cx="697"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Not late talkers </a:t>
                </a:r>
                <a:endParaRPr lang="en-GB" sz="1350" b="0" i="0" u="none" strike="noStrike" cap="none" spc="0">
                  <a:ln>
                    <a:noFill/>
                  </a:ln>
                  <a:solidFill>
                    <a:srgbClr val="FF0000"/>
                  </a:solidFill>
                  <a:latin typeface="Calibri"/>
                  <a:ea typeface="Arial"/>
                  <a:cs typeface="Arial"/>
                </a:endParaRPr>
              </a:p>
            </p:txBody>
          </p:sp>
          <p:sp>
            <p:nvSpPr>
              <p:cNvPr id="1104943" name="Rectangle 47"/>
              <p:cNvSpPr>
                <a:spLocks noChangeArrowheads="1"/>
              </p:cNvSpPr>
              <p:nvPr/>
            </p:nvSpPr>
            <p:spPr bwMode="auto">
              <a:xfrm>
                <a:off x="4917" y="1742"/>
                <a:ext cx="530"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Late talkers </a:t>
                </a:r>
                <a:endParaRPr lang="en-GB" sz="1350" b="0" i="0" u="none" strike="noStrike" cap="none" spc="0">
                  <a:ln>
                    <a:noFill/>
                  </a:ln>
                  <a:solidFill>
                    <a:srgbClr val="FF0000"/>
                  </a:solidFill>
                  <a:latin typeface="Calibri"/>
                  <a:ea typeface="Arial"/>
                  <a:cs typeface="Arial"/>
                </a:endParaRPr>
              </a:p>
            </p:txBody>
          </p:sp>
        </p:grpSp>
        <p:grpSp>
          <p:nvGrpSpPr>
            <p:cNvPr id="4" name="Group 48"/>
            <p:cNvGrpSpPr/>
            <p:nvPr/>
          </p:nvGrpSpPr>
          <p:grpSpPr bwMode="auto">
            <a:xfrm>
              <a:off x="3935" y="3294"/>
              <a:ext cx="854" cy="273"/>
              <a:chOff x="4759" y="2343"/>
              <a:chExt cx="854" cy="273"/>
            </a:xfrm>
          </p:grpSpPr>
          <p:sp>
            <p:nvSpPr>
              <p:cNvPr id="1104945" name="Freeform 49"/>
              <p:cNvSpPr/>
              <p:nvPr/>
            </p:nvSpPr>
            <p:spPr bwMode="auto">
              <a:xfrm>
                <a:off x="4759" y="2500"/>
                <a:ext cx="105" cy="105"/>
              </a:xfrm>
              <a:custGeom>
                <a:avLst/>
                <a:gdLst/>
                <a:ahLst/>
                <a:cxnLst>
                  <a:cxn ang="0">
                    <a:pos x="0" y="106"/>
                  </a:cxn>
                  <a:cxn ang="0">
                    <a:pos x="108" y="208"/>
                  </a:cxn>
                  <a:cxn ang="0">
                    <a:pos x="210" y="101"/>
                  </a:cxn>
                  <a:cxn ang="0">
                    <a:pos x="103" y="0"/>
                  </a:cxn>
                  <a:cxn ang="0">
                    <a:pos x="0" y="106"/>
                  </a:cxn>
                </a:cxnLst>
                <a:rect l="0" t="0" r="r" b="b"/>
                <a:pathLst>
                  <a:path w="210" h="208" fill="norm" stroke="1" extrusionOk="0">
                    <a:moveTo>
                      <a:pt x="0" y="106"/>
                    </a:moveTo>
                    <a:lnTo>
                      <a:pt x="108" y="208"/>
                    </a:lnTo>
                    <a:lnTo>
                      <a:pt x="210" y="101"/>
                    </a:lnTo>
                    <a:lnTo>
                      <a:pt x="103" y="0"/>
                    </a:lnTo>
                    <a:lnTo>
                      <a:pt x="0" y="106"/>
                    </a:lnTo>
                    <a:close/>
                  </a:path>
                </a:pathLst>
              </a:custGeom>
              <a:noFill/>
              <a:ln w="11113">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46" name="Freeform 50"/>
              <p:cNvSpPr/>
              <p:nvPr/>
            </p:nvSpPr>
            <p:spPr bwMode="auto">
              <a:xfrm>
                <a:off x="4759" y="2346"/>
                <a:ext cx="105" cy="104"/>
              </a:xfrm>
              <a:custGeom>
                <a:avLst/>
                <a:gdLst/>
                <a:ahLst/>
                <a:cxnLst>
                  <a:cxn ang="0">
                    <a:pos x="0" y="106"/>
                  </a:cxn>
                  <a:cxn ang="0">
                    <a:pos x="108" y="209"/>
                  </a:cxn>
                  <a:cxn ang="0">
                    <a:pos x="210" y="102"/>
                  </a:cxn>
                  <a:cxn ang="0">
                    <a:pos x="103" y="0"/>
                  </a:cxn>
                  <a:cxn ang="0">
                    <a:pos x="0" y="106"/>
                  </a:cxn>
                </a:cxnLst>
                <a:rect l="0" t="0" r="r" b="b"/>
                <a:pathLst>
                  <a:path w="210" h="209" fill="norm" stroke="1" extrusionOk="0">
                    <a:moveTo>
                      <a:pt x="0" y="106"/>
                    </a:moveTo>
                    <a:lnTo>
                      <a:pt x="108" y="209"/>
                    </a:lnTo>
                    <a:lnTo>
                      <a:pt x="210" y="102"/>
                    </a:lnTo>
                    <a:lnTo>
                      <a:pt x="103" y="0"/>
                    </a:lnTo>
                    <a:lnTo>
                      <a:pt x="0" y="10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47" name="Rectangle 51"/>
              <p:cNvSpPr>
                <a:spLocks noChangeArrowheads="1"/>
              </p:cNvSpPr>
              <p:nvPr/>
            </p:nvSpPr>
            <p:spPr bwMode="auto">
              <a:xfrm>
                <a:off x="4916" y="2490"/>
                <a:ext cx="697"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Not late talkers </a:t>
                </a:r>
                <a:endParaRPr lang="en-GB" sz="1350" b="0" i="0" u="none" strike="noStrike" cap="none" spc="0">
                  <a:ln>
                    <a:noFill/>
                  </a:ln>
                  <a:solidFill>
                    <a:srgbClr val="FF0000"/>
                  </a:solidFill>
                  <a:latin typeface="Calibri"/>
                  <a:ea typeface="Arial"/>
                  <a:cs typeface="Arial"/>
                </a:endParaRPr>
              </a:p>
            </p:txBody>
          </p:sp>
          <p:sp>
            <p:nvSpPr>
              <p:cNvPr id="1104948" name="Rectangle 52"/>
              <p:cNvSpPr>
                <a:spLocks noChangeArrowheads="1"/>
              </p:cNvSpPr>
              <p:nvPr/>
            </p:nvSpPr>
            <p:spPr bwMode="auto">
              <a:xfrm>
                <a:off x="4917" y="2343"/>
                <a:ext cx="530"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Late talkers </a:t>
                </a:r>
                <a:endParaRPr lang="en-GB" sz="1350" b="0" i="0" u="none" strike="noStrike" cap="none" spc="0">
                  <a:ln>
                    <a:noFill/>
                  </a:ln>
                  <a:solidFill>
                    <a:srgbClr val="FF0000"/>
                  </a:solidFill>
                  <a:latin typeface="Calibri"/>
                  <a:ea typeface="Arial"/>
                  <a:cs typeface="Arial"/>
                </a:endParaRPr>
              </a:p>
            </p:txBody>
          </p:sp>
        </p:grpSp>
        <p:sp>
          <p:nvSpPr>
            <p:cNvPr id="1104949" name="Rectangle 53"/>
            <p:cNvSpPr>
              <a:spLocks noChangeArrowheads="1"/>
            </p:cNvSpPr>
            <p:nvPr/>
          </p:nvSpPr>
          <p:spPr bwMode="auto">
            <a:xfrm>
              <a:off x="2484" y="3384"/>
              <a:ext cx="710" cy="184"/>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450" b="1" i="0" u="none" strike="noStrike" cap="none" spc="0">
                  <a:ln>
                    <a:noFill/>
                  </a:ln>
                  <a:solidFill>
                    <a:srgbClr val="0033CC"/>
                  </a:solidFill>
                  <a:latin typeface="Calibri"/>
                  <a:ea typeface="Arial"/>
                  <a:cs typeface="Arial"/>
                </a:rPr>
                <a:t>Age (years)</a:t>
              </a:r>
              <a:endParaRPr lang="en-GB" sz="1350" b="0" i="0" u="none" strike="noStrike" cap="none" spc="0">
                <a:ln>
                  <a:noFill/>
                </a:ln>
                <a:solidFill>
                  <a:srgbClr val="FF0000"/>
                </a:solidFill>
                <a:latin typeface="Calibri"/>
                <a:ea typeface="Arial"/>
                <a:cs typeface="Arial"/>
              </a:endParaRPr>
            </a:p>
          </p:txBody>
        </p:sp>
      </p:grpSp>
      <p:sp>
        <p:nvSpPr>
          <p:cNvPr id="1104950" name="Line 54"/>
          <p:cNvSpPr>
            <a:spLocks noChangeShapeType="1"/>
          </p:cNvSpPr>
          <p:nvPr/>
        </p:nvSpPr>
        <p:spPr bwMode="auto">
          <a:xfrm flipV="1">
            <a:off x="3614738" y="4292203"/>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1" name="Rectangle 55"/>
          <p:cNvSpPr>
            <a:spLocks noChangeArrowheads="1"/>
          </p:cNvSpPr>
          <p:nvPr/>
        </p:nvSpPr>
        <p:spPr bwMode="auto">
          <a:xfrm>
            <a:off x="5612607" y="4508898"/>
            <a:ext cx="275717"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3 1/2</a:t>
            </a:r>
            <a:endParaRPr lang="en-GB" sz="1350" b="0" i="0" u="none" strike="noStrike" cap="none" spc="0">
              <a:ln>
                <a:noFill/>
              </a:ln>
              <a:solidFill>
                <a:prstClr val="black"/>
              </a:solidFill>
              <a:latin typeface="Calibri"/>
              <a:ea typeface="Arial"/>
              <a:cs typeface="Arial"/>
            </a:endParaRPr>
          </a:p>
        </p:txBody>
      </p:sp>
      <p:sp>
        <p:nvSpPr>
          <p:cNvPr id="1104952" name="Line 56"/>
          <p:cNvSpPr>
            <a:spLocks noChangeShapeType="1"/>
          </p:cNvSpPr>
          <p:nvPr/>
        </p:nvSpPr>
        <p:spPr bwMode="auto">
          <a:xfrm flipV="1">
            <a:off x="5720955" y="4292203"/>
            <a:ext cx="1190"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3" name="Rectangle 57"/>
          <p:cNvSpPr>
            <a:spLocks noChangeArrowheads="1"/>
          </p:cNvSpPr>
          <p:nvPr/>
        </p:nvSpPr>
        <p:spPr bwMode="auto">
          <a:xfrm>
            <a:off x="4193381" y="4508898"/>
            <a:ext cx="64120"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1" i="0" u="none" strike="noStrike" cap="none" spc="0">
                <a:ln>
                  <a:noFill/>
                </a:ln>
                <a:solidFill>
                  <a:srgbClr val="000000"/>
                </a:solidFill>
                <a:latin typeface="Calibri"/>
                <a:ea typeface="Arial"/>
                <a:cs typeface="Arial"/>
              </a:rPr>
              <a:t>5</a:t>
            </a:r>
            <a:endParaRPr lang="en-GB" sz="1350" b="0" i="0" u="none" strike="noStrike" cap="none" spc="0">
              <a:ln>
                <a:noFill/>
              </a:ln>
              <a:solidFill>
                <a:prstClr val="black"/>
              </a:solidFill>
              <a:latin typeface="Calibri"/>
              <a:ea typeface="Arial"/>
              <a:cs typeface="Arial"/>
            </a:endParaRPr>
          </a:p>
        </p:txBody>
      </p:sp>
      <p:sp>
        <p:nvSpPr>
          <p:cNvPr id="1104954" name="Oval 58"/>
          <p:cNvSpPr>
            <a:spLocks noChangeArrowheads="1"/>
          </p:cNvSpPr>
          <p:nvPr/>
        </p:nvSpPr>
        <p:spPr bwMode="auto">
          <a:xfrm>
            <a:off x="4154091" y="4076699"/>
            <a:ext cx="90488" cy="89298"/>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5" name="Line 59"/>
          <p:cNvSpPr>
            <a:spLocks noChangeShapeType="1"/>
          </p:cNvSpPr>
          <p:nvPr/>
        </p:nvSpPr>
        <p:spPr bwMode="auto">
          <a:xfrm>
            <a:off x="3613547" y="3806429"/>
            <a:ext cx="594122" cy="323850"/>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6" name="Line 60"/>
          <p:cNvSpPr>
            <a:spLocks noChangeShapeType="1"/>
          </p:cNvSpPr>
          <p:nvPr/>
        </p:nvSpPr>
        <p:spPr bwMode="auto">
          <a:xfrm flipV="1">
            <a:off x="3020617" y="3806428"/>
            <a:ext cx="592931" cy="270272"/>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7" name="Line 61"/>
          <p:cNvSpPr>
            <a:spLocks noChangeShapeType="1"/>
          </p:cNvSpPr>
          <p:nvPr/>
        </p:nvSpPr>
        <p:spPr bwMode="auto">
          <a:xfrm>
            <a:off x="3020616" y="2780110"/>
            <a:ext cx="539353" cy="270272"/>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8" name="Line 62"/>
          <p:cNvSpPr>
            <a:spLocks noChangeShapeType="1"/>
          </p:cNvSpPr>
          <p:nvPr/>
        </p:nvSpPr>
        <p:spPr bwMode="auto">
          <a:xfrm>
            <a:off x="3668316" y="3103960"/>
            <a:ext cx="432197" cy="108347"/>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59" name="Line 63"/>
          <p:cNvSpPr>
            <a:spLocks noChangeShapeType="1"/>
          </p:cNvSpPr>
          <p:nvPr/>
        </p:nvSpPr>
        <p:spPr bwMode="auto">
          <a:xfrm>
            <a:off x="4910138" y="2671764"/>
            <a:ext cx="809625" cy="216694"/>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60" name="Text Box 64"/>
          <p:cNvSpPr txBox="1">
            <a:spLocks noChangeArrowheads="1"/>
          </p:cNvSpPr>
          <p:nvPr/>
        </p:nvSpPr>
        <p:spPr bwMode="auto">
          <a:xfrm>
            <a:off x="3127773" y="1915716"/>
            <a:ext cx="1026319" cy="300082"/>
          </a:xfrm>
          <a:prstGeom prst="rect">
            <a:avLst/>
          </a:prstGeom>
          <a:noFill/>
          <a:ln w="9525">
            <a:noFill/>
            <a:miter lim="800000"/>
            <a:headEnd/>
            <a:tailEnd/>
          </a:ln>
          <a:effectLst/>
        </p:spPr>
        <p:txBody>
          <a:bodyPr wrap="square">
            <a:spAutoFit/>
          </a:bodyPr>
          <a:lstStyle/>
          <a:p>
            <a:pPr marL="0" marR="0" lvl="0" indent="0" algn="l" defTabSz="457200">
              <a:lnSpc>
                <a:spcPct val="100000"/>
              </a:lnSpc>
              <a:spcBef>
                <a:spcPts val="0"/>
              </a:spcBef>
              <a:spcAft>
                <a:spcPts val="0"/>
              </a:spcAft>
              <a:buClrTx/>
              <a:buSzTx/>
              <a:buFontTx/>
              <a:buNone/>
              <a:defRPr/>
            </a:pPr>
            <a:r>
              <a:rPr lang="fi-FI" sz="1350" b="1" i="0" u="none" strike="noStrike" cap="none" spc="0">
                <a:ln>
                  <a:noFill/>
                </a:ln>
                <a:solidFill>
                  <a:prstClr val="black"/>
                </a:solidFill>
                <a:latin typeface="Calibri"/>
                <a:ea typeface="Arial"/>
                <a:cs typeface="Arial"/>
              </a:rPr>
              <a:t>At-</a:t>
            </a:r>
            <a:r>
              <a:rPr lang="fi-FI" sz="1350" b="1" i="0" u="none" strike="noStrike" cap="none" spc="0">
                <a:ln>
                  <a:noFill/>
                </a:ln>
                <a:solidFill>
                  <a:prstClr val="black"/>
                </a:solidFill>
                <a:latin typeface="Calibri"/>
                <a:ea typeface="Arial"/>
                <a:cs typeface="Arial"/>
              </a:rPr>
              <a:t>risk</a:t>
            </a:r>
            <a:r>
              <a:rPr lang="fi-FI" sz="1350" b="1" i="0" u="none" strike="noStrike" cap="none" spc="0">
                <a:ln>
                  <a:noFill/>
                </a:ln>
                <a:solidFill>
                  <a:srgbClr val="FF0000"/>
                </a:solidFill>
                <a:latin typeface="Calibri"/>
                <a:ea typeface="Arial"/>
                <a:cs typeface="Arial"/>
              </a:rPr>
              <a:t> </a:t>
            </a:r>
            <a:endParaRPr/>
          </a:p>
        </p:txBody>
      </p:sp>
      <p:sp>
        <p:nvSpPr>
          <p:cNvPr id="1104961" name="Text Box 65"/>
          <p:cNvSpPr txBox="1">
            <a:spLocks noChangeArrowheads="1"/>
          </p:cNvSpPr>
          <p:nvPr/>
        </p:nvSpPr>
        <p:spPr bwMode="auto">
          <a:xfrm>
            <a:off x="5180410" y="1915717"/>
            <a:ext cx="917972" cy="300082"/>
          </a:xfrm>
          <a:prstGeom prst="rect">
            <a:avLst/>
          </a:prstGeom>
          <a:noFill/>
          <a:ln w="9525">
            <a:noFill/>
            <a:miter lim="800000"/>
            <a:headEnd/>
            <a:tailEnd/>
          </a:ln>
          <a:effectLst/>
        </p:spPr>
        <p:txBody>
          <a:bodyPr>
            <a:spAutoFit/>
          </a:bodyPr>
          <a:lstStyle/>
          <a:p>
            <a:pPr marL="0" marR="0" lvl="0" indent="0" algn="l" defTabSz="457200">
              <a:lnSpc>
                <a:spcPct val="100000"/>
              </a:lnSpc>
              <a:spcBef>
                <a:spcPts val="0"/>
              </a:spcBef>
              <a:spcAft>
                <a:spcPts val="0"/>
              </a:spcAft>
              <a:buClrTx/>
              <a:buSzTx/>
              <a:buFontTx/>
              <a:buNone/>
              <a:defRPr/>
            </a:pPr>
            <a:r>
              <a:rPr lang="fi-FI" sz="1350" b="1" i="0" u="none" strike="noStrike" cap="none" spc="0">
                <a:ln>
                  <a:noFill/>
                </a:ln>
                <a:solidFill>
                  <a:prstClr val="black"/>
                </a:solidFill>
                <a:latin typeface="Calibri"/>
                <a:ea typeface="Arial"/>
                <a:cs typeface="Arial"/>
              </a:rPr>
              <a:t>Controls</a:t>
            </a:r>
            <a:endParaRPr/>
          </a:p>
        </p:txBody>
      </p:sp>
      <p:sp>
        <p:nvSpPr>
          <p:cNvPr id="1104962" name="Line 66"/>
          <p:cNvSpPr>
            <a:spLocks noChangeShapeType="1"/>
          </p:cNvSpPr>
          <p:nvPr/>
        </p:nvSpPr>
        <p:spPr bwMode="auto">
          <a:xfrm>
            <a:off x="4586287" y="1862138"/>
            <a:ext cx="0" cy="2862263"/>
          </a:xfrm>
          <a:prstGeom prst="line">
            <a:avLst/>
          </a:prstGeom>
          <a:noFill/>
          <a:ln w="9525" cap="rnd">
            <a:solidFill>
              <a:schemeClr val="tx1"/>
            </a:solidFill>
            <a:prstDash val="sysDot"/>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63" name="Line 67"/>
          <p:cNvSpPr>
            <a:spLocks noChangeShapeType="1"/>
          </p:cNvSpPr>
          <p:nvPr/>
        </p:nvSpPr>
        <p:spPr bwMode="auto">
          <a:xfrm>
            <a:off x="5706667" y="2888456"/>
            <a:ext cx="701278" cy="0"/>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64" name="Line 68"/>
          <p:cNvSpPr>
            <a:spLocks noChangeShapeType="1"/>
          </p:cNvSpPr>
          <p:nvPr/>
        </p:nvSpPr>
        <p:spPr bwMode="auto">
          <a:xfrm flipV="1">
            <a:off x="5760244" y="2943225"/>
            <a:ext cx="647700" cy="161926"/>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65" name="Line 69"/>
          <p:cNvSpPr>
            <a:spLocks noChangeShapeType="1"/>
          </p:cNvSpPr>
          <p:nvPr/>
        </p:nvSpPr>
        <p:spPr bwMode="auto">
          <a:xfrm flipV="1">
            <a:off x="4895851" y="3105151"/>
            <a:ext cx="864394" cy="1188244"/>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1104966" name="Text Box 70"/>
          <p:cNvSpPr txBox="1">
            <a:spLocks noChangeArrowheads="1"/>
          </p:cNvSpPr>
          <p:nvPr/>
        </p:nvSpPr>
        <p:spPr bwMode="auto">
          <a:xfrm>
            <a:off x="1143000" y="5387579"/>
            <a:ext cx="7886699" cy="507831"/>
          </a:xfrm>
          <a:prstGeom prst="rect">
            <a:avLst/>
          </a:prstGeom>
          <a:noFill/>
          <a:ln w="9525">
            <a:noFill/>
            <a:miter lim="800000"/>
            <a:headEnd/>
            <a:tailEnd/>
          </a:ln>
          <a:effectLst/>
        </p:spPr>
        <p:txBody>
          <a:bodyPr wrap="square">
            <a:spAutoFit/>
          </a:bodyPr>
          <a:lstStyle/>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Arial"/>
              <a:cs typeface="Arial"/>
            </a:endParaRPr>
          </a:p>
          <a:p>
            <a:pPr marL="0" marR="0" lvl="0" indent="0" algn="l" defTabSz="457200">
              <a:lnSpc>
                <a:spcPct val="100000"/>
              </a:lnSpc>
              <a:spcBef>
                <a:spcPts val="0"/>
              </a:spcBef>
              <a:spcAft>
                <a:spcPts val="0"/>
              </a:spcAft>
              <a:buClrTx/>
              <a:buSzTx/>
              <a:buFontTx/>
              <a:buNone/>
              <a:defRPr/>
            </a:pPr>
            <a:r>
              <a:rPr lang="fi-FI" sz="1050" b="0" i="0" u="none" strike="noStrike" cap="none" spc="0">
                <a:ln>
                  <a:noFill/>
                </a:ln>
                <a:solidFill>
                  <a:prstClr val="black"/>
                </a:solidFill>
                <a:latin typeface="Calibri"/>
                <a:ea typeface="Arial"/>
                <a:cs typeface="Arial"/>
              </a:rPr>
              <a:t>                                                           </a:t>
            </a:r>
            <a:r>
              <a:rPr lang="fi-FI" sz="1500" b="0" i="0" u="none" strike="noStrike" cap="none" spc="0">
                <a:ln>
                  <a:noFill/>
                </a:ln>
                <a:solidFill>
                  <a:prstClr val="black"/>
                </a:solidFill>
                <a:latin typeface="Times New Roman"/>
                <a:cs typeface="Times New Roman"/>
              </a:rPr>
              <a:t>           Lyytinen P. et al., J. of </a:t>
            </a:r>
            <a:r>
              <a:rPr lang="fi-FI" sz="1500" b="0" i="0" u="none" strike="noStrike" cap="none" spc="0">
                <a:ln>
                  <a:noFill/>
                </a:ln>
                <a:solidFill>
                  <a:prstClr val="black"/>
                </a:solidFill>
                <a:latin typeface="Times New Roman"/>
                <a:cs typeface="Times New Roman"/>
              </a:rPr>
              <a:t>Speech</a:t>
            </a:r>
            <a:r>
              <a:rPr lang="fi-FI" sz="1500" b="0" i="0" u="none" strike="noStrike" cap="none" spc="0">
                <a:ln>
                  <a:noFill/>
                </a:ln>
                <a:solidFill>
                  <a:prstClr val="black"/>
                </a:solidFill>
                <a:latin typeface="Times New Roman"/>
                <a:cs typeface="Times New Roman"/>
              </a:rPr>
              <a:t>, Language &amp; </a:t>
            </a:r>
            <a:r>
              <a:rPr lang="fi-FI" sz="1500" b="0" i="0" u="none" strike="noStrike" cap="none" spc="0">
                <a:ln>
                  <a:noFill/>
                </a:ln>
                <a:solidFill>
                  <a:prstClr val="black"/>
                </a:solidFill>
                <a:latin typeface="Times New Roman"/>
                <a:cs typeface="Times New Roman"/>
              </a:rPr>
              <a:t>Hearing</a:t>
            </a:r>
            <a:r>
              <a:rPr lang="fi-FI" sz="1500" b="0" i="0" u="none" strike="noStrike" cap="none" spc="0">
                <a:ln>
                  <a:noFill/>
                </a:ln>
                <a:solidFill>
                  <a:prstClr val="black"/>
                </a:solidFill>
                <a:latin typeface="Times New Roman"/>
                <a:cs typeface="Times New Roman"/>
              </a:rPr>
              <a:t> Res;2001</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95298" name="Rectangle 2"/>
          <p:cNvSpPr>
            <a:spLocks noChangeArrowheads="1"/>
          </p:cNvSpPr>
          <p:nvPr/>
        </p:nvSpPr>
        <p:spPr bwMode="auto">
          <a:xfrm>
            <a:off x="2195512" y="4238625"/>
            <a:ext cx="182742"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Arial"/>
                <a:ea typeface="Arial"/>
                <a:cs typeface="Arial"/>
              </a:rPr>
              <a:t>-2.0</a:t>
            </a:r>
            <a:endParaRPr lang="en-GB" sz="1350" b="0" i="0" u="none" strike="noStrike" cap="none" spc="0">
              <a:ln>
                <a:noFill/>
              </a:ln>
              <a:solidFill>
                <a:prstClr val="black"/>
              </a:solidFill>
              <a:latin typeface="Arial"/>
              <a:ea typeface="Arial"/>
              <a:cs typeface="Arial"/>
            </a:endParaRPr>
          </a:p>
        </p:txBody>
      </p:sp>
      <p:sp>
        <p:nvSpPr>
          <p:cNvPr id="695299" name="Rectangle 3"/>
          <p:cNvSpPr>
            <a:spLocks noChangeArrowheads="1"/>
          </p:cNvSpPr>
          <p:nvPr/>
        </p:nvSpPr>
        <p:spPr bwMode="auto">
          <a:xfrm>
            <a:off x="2185987" y="3795712"/>
            <a:ext cx="182742"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Arial"/>
                <a:ea typeface="Arial"/>
                <a:cs typeface="Arial"/>
              </a:rPr>
              <a:t>-1.5</a:t>
            </a:r>
            <a:endParaRPr lang="en-GB" sz="1350" b="0" i="0" u="none" strike="noStrike" cap="none" spc="0">
              <a:ln>
                <a:noFill/>
              </a:ln>
              <a:solidFill>
                <a:prstClr val="black"/>
              </a:solidFill>
              <a:latin typeface="Arial"/>
              <a:ea typeface="Arial"/>
              <a:cs typeface="Arial"/>
            </a:endParaRPr>
          </a:p>
        </p:txBody>
      </p:sp>
      <p:sp>
        <p:nvSpPr>
          <p:cNvPr id="695300" name="Rectangle 4"/>
          <p:cNvSpPr>
            <a:spLocks noChangeArrowheads="1"/>
          </p:cNvSpPr>
          <p:nvPr/>
        </p:nvSpPr>
        <p:spPr bwMode="auto">
          <a:xfrm>
            <a:off x="2185987" y="3307556"/>
            <a:ext cx="182742"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Arial"/>
                <a:ea typeface="Arial"/>
                <a:cs typeface="Arial"/>
              </a:rPr>
              <a:t>-1.0</a:t>
            </a:r>
            <a:endParaRPr lang="en-GB" sz="1350" b="0" i="0" u="none" strike="noStrike" cap="none" spc="0">
              <a:ln>
                <a:noFill/>
              </a:ln>
              <a:solidFill>
                <a:prstClr val="black"/>
              </a:solidFill>
              <a:latin typeface="Arial"/>
              <a:ea typeface="Arial"/>
              <a:cs typeface="Arial"/>
            </a:endParaRPr>
          </a:p>
        </p:txBody>
      </p:sp>
      <p:sp>
        <p:nvSpPr>
          <p:cNvPr id="695301" name="Rectangle 5"/>
          <p:cNvSpPr>
            <a:spLocks noChangeArrowheads="1"/>
          </p:cNvSpPr>
          <p:nvPr/>
        </p:nvSpPr>
        <p:spPr bwMode="auto">
          <a:xfrm>
            <a:off x="2195512" y="2834878"/>
            <a:ext cx="182742"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Arial"/>
                <a:ea typeface="Arial"/>
                <a:cs typeface="Arial"/>
              </a:rPr>
              <a:t>-0.5</a:t>
            </a:r>
            <a:endParaRPr lang="en-GB" sz="1350" b="0" i="0" u="none" strike="noStrike" cap="none" spc="0">
              <a:ln>
                <a:noFill/>
              </a:ln>
              <a:solidFill>
                <a:prstClr val="black"/>
              </a:solidFill>
              <a:latin typeface="Arial"/>
              <a:ea typeface="Arial"/>
              <a:cs typeface="Arial"/>
            </a:endParaRPr>
          </a:p>
        </p:txBody>
      </p:sp>
      <p:sp>
        <p:nvSpPr>
          <p:cNvPr id="695302" name="Rectangle 6"/>
          <p:cNvSpPr>
            <a:spLocks noChangeArrowheads="1"/>
          </p:cNvSpPr>
          <p:nvPr/>
        </p:nvSpPr>
        <p:spPr bwMode="auto">
          <a:xfrm>
            <a:off x="2220515" y="2330053"/>
            <a:ext cx="59312"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Arial"/>
                <a:ea typeface="Arial"/>
                <a:cs typeface="Arial"/>
              </a:rPr>
              <a:t>0</a:t>
            </a:r>
            <a:endParaRPr lang="en-GB" sz="1350" b="0" i="0" u="none" strike="noStrike" cap="none" spc="0">
              <a:ln>
                <a:noFill/>
              </a:ln>
              <a:solidFill>
                <a:prstClr val="black"/>
              </a:solidFill>
              <a:latin typeface="Arial"/>
              <a:ea typeface="Arial"/>
              <a:cs typeface="Arial"/>
            </a:endParaRPr>
          </a:p>
        </p:txBody>
      </p:sp>
      <p:sp>
        <p:nvSpPr>
          <p:cNvPr id="695303" name="Rectangle 7"/>
          <p:cNvSpPr>
            <a:spLocks noChangeArrowheads="1"/>
          </p:cNvSpPr>
          <p:nvPr/>
        </p:nvSpPr>
        <p:spPr bwMode="auto">
          <a:xfrm>
            <a:off x="2220516" y="1841897"/>
            <a:ext cx="147476" cy="12695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850" b="0" i="0" u="none" strike="noStrike" cap="none" spc="0">
                <a:ln>
                  <a:noFill/>
                </a:ln>
                <a:solidFill>
                  <a:srgbClr val="000000"/>
                </a:solidFill>
                <a:latin typeface="Arial"/>
                <a:ea typeface="Arial"/>
                <a:cs typeface="Arial"/>
              </a:rPr>
              <a:t>0.5</a:t>
            </a:r>
            <a:endParaRPr lang="en-GB" sz="1350" b="0" i="0" u="none" strike="noStrike" cap="none" spc="0">
              <a:ln>
                <a:noFill/>
              </a:ln>
              <a:solidFill>
                <a:prstClr val="black"/>
              </a:solidFill>
              <a:latin typeface="Arial"/>
              <a:ea typeface="Arial"/>
              <a:cs typeface="Arial"/>
            </a:endParaRPr>
          </a:p>
        </p:txBody>
      </p:sp>
      <p:sp>
        <p:nvSpPr>
          <p:cNvPr id="695304" name="Line 8"/>
          <p:cNvSpPr>
            <a:spLocks noChangeShapeType="1"/>
          </p:cNvSpPr>
          <p:nvPr/>
        </p:nvSpPr>
        <p:spPr bwMode="auto">
          <a:xfrm>
            <a:off x="2420542" y="4099324"/>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05" name="Line 9"/>
          <p:cNvSpPr>
            <a:spLocks noChangeShapeType="1"/>
          </p:cNvSpPr>
          <p:nvPr/>
        </p:nvSpPr>
        <p:spPr bwMode="auto">
          <a:xfrm>
            <a:off x="2420542" y="3609975"/>
            <a:ext cx="26194" cy="1192"/>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06" name="Line 10"/>
          <p:cNvSpPr>
            <a:spLocks noChangeShapeType="1"/>
          </p:cNvSpPr>
          <p:nvPr/>
        </p:nvSpPr>
        <p:spPr bwMode="auto">
          <a:xfrm>
            <a:off x="2420542" y="2144317"/>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07" name="Line 11"/>
          <p:cNvSpPr>
            <a:spLocks noChangeShapeType="1"/>
          </p:cNvSpPr>
          <p:nvPr/>
        </p:nvSpPr>
        <p:spPr bwMode="auto">
          <a:xfrm>
            <a:off x="2420541" y="3854054"/>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08" name="Line 12"/>
          <p:cNvSpPr>
            <a:spLocks noChangeShapeType="1"/>
          </p:cNvSpPr>
          <p:nvPr/>
        </p:nvSpPr>
        <p:spPr bwMode="auto">
          <a:xfrm>
            <a:off x="2420541" y="3365899"/>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09" name="Line 13"/>
          <p:cNvSpPr>
            <a:spLocks noChangeShapeType="1"/>
          </p:cNvSpPr>
          <p:nvPr/>
        </p:nvSpPr>
        <p:spPr bwMode="auto">
          <a:xfrm>
            <a:off x="2420541" y="1899049"/>
            <a:ext cx="52388"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0" name="Freeform 14"/>
          <p:cNvSpPr/>
          <p:nvPr/>
        </p:nvSpPr>
        <p:spPr bwMode="auto">
          <a:xfrm>
            <a:off x="2412207" y="1916907"/>
            <a:ext cx="4324350" cy="2443163"/>
          </a:xfrm>
          <a:custGeom>
            <a:avLst/>
            <a:gdLst/>
            <a:ahLst/>
            <a:cxnLst>
              <a:cxn ang="0">
                <a:pos x="0" y="0"/>
              </a:cxn>
              <a:cxn ang="0">
                <a:pos x="0" y="4104"/>
              </a:cxn>
              <a:cxn ang="0">
                <a:pos x="7265" y="4104"/>
              </a:cxn>
            </a:cxnLst>
            <a:rect l="0" t="0" r="r" b="b"/>
            <a:pathLst>
              <a:path w="7265" h="4104" fill="norm" stroke="1" extrusionOk="0">
                <a:moveTo>
                  <a:pt x="0" y="0"/>
                </a:moveTo>
                <a:lnTo>
                  <a:pt x="0" y="4104"/>
                </a:lnTo>
                <a:lnTo>
                  <a:pt x="7265" y="4104"/>
                </a:lnTo>
              </a:path>
            </a:pathLst>
          </a:custGeom>
          <a:noFill/>
          <a:ln w="11113">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1" name="Line 15"/>
          <p:cNvSpPr>
            <a:spLocks noChangeShapeType="1"/>
          </p:cNvSpPr>
          <p:nvPr/>
        </p:nvSpPr>
        <p:spPr bwMode="auto">
          <a:xfrm>
            <a:off x="2412207" y="2402682"/>
            <a:ext cx="4280297" cy="1192"/>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2" name="Oval 16"/>
          <p:cNvSpPr>
            <a:spLocks noChangeArrowheads="1"/>
          </p:cNvSpPr>
          <p:nvPr/>
        </p:nvSpPr>
        <p:spPr bwMode="auto">
          <a:xfrm>
            <a:off x="3006328" y="2511029"/>
            <a:ext cx="90488" cy="89297"/>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3" name="Oval 17"/>
          <p:cNvSpPr>
            <a:spLocks noChangeArrowheads="1"/>
          </p:cNvSpPr>
          <p:nvPr/>
        </p:nvSpPr>
        <p:spPr bwMode="auto">
          <a:xfrm>
            <a:off x="3545681" y="2781300"/>
            <a:ext cx="90488" cy="89298"/>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4" name="Oval 18"/>
          <p:cNvSpPr>
            <a:spLocks noChangeArrowheads="1"/>
          </p:cNvSpPr>
          <p:nvPr/>
        </p:nvSpPr>
        <p:spPr bwMode="auto">
          <a:xfrm>
            <a:off x="2951560" y="4076699"/>
            <a:ext cx="90488"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5" name="Oval 19"/>
          <p:cNvSpPr>
            <a:spLocks noChangeArrowheads="1"/>
          </p:cNvSpPr>
          <p:nvPr/>
        </p:nvSpPr>
        <p:spPr bwMode="auto">
          <a:xfrm>
            <a:off x="4193381" y="3914775"/>
            <a:ext cx="90488"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6" name="Line 20"/>
          <p:cNvSpPr>
            <a:spLocks noChangeShapeType="1"/>
          </p:cNvSpPr>
          <p:nvPr/>
        </p:nvSpPr>
        <p:spPr bwMode="auto">
          <a:xfrm flipV="1">
            <a:off x="2993232" y="4289822"/>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7" name="Line 21"/>
          <p:cNvSpPr>
            <a:spLocks noChangeShapeType="1"/>
          </p:cNvSpPr>
          <p:nvPr/>
        </p:nvSpPr>
        <p:spPr bwMode="auto">
          <a:xfrm flipV="1">
            <a:off x="4248150" y="4293394"/>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8" name="Line 22"/>
          <p:cNvSpPr>
            <a:spLocks noChangeShapeType="1"/>
          </p:cNvSpPr>
          <p:nvPr/>
        </p:nvSpPr>
        <p:spPr bwMode="auto">
          <a:xfrm flipV="1">
            <a:off x="4935142" y="4289822"/>
            <a:ext cx="1190"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19" name="Line 23"/>
          <p:cNvSpPr>
            <a:spLocks noChangeShapeType="1"/>
          </p:cNvSpPr>
          <p:nvPr/>
        </p:nvSpPr>
        <p:spPr bwMode="auto">
          <a:xfrm flipV="1">
            <a:off x="6453188" y="4289822"/>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20" name="Oval 24"/>
          <p:cNvSpPr>
            <a:spLocks noChangeArrowheads="1"/>
          </p:cNvSpPr>
          <p:nvPr/>
        </p:nvSpPr>
        <p:spPr bwMode="auto">
          <a:xfrm>
            <a:off x="3545681" y="3375422"/>
            <a:ext cx="89298" cy="89297"/>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21" name="Freeform 25"/>
          <p:cNvSpPr/>
          <p:nvPr/>
        </p:nvSpPr>
        <p:spPr bwMode="auto">
          <a:xfrm>
            <a:off x="3006329" y="2564607"/>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22" name="Rectangle 26"/>
          <p:cNvSpPr>
            <a:spLocks noChangeArrowheads="1"/>
          </p:cNvSpPr>
          <p:nvPr/>
        </p:nvSpPr>
        <p:spPr bwMode="auto">
          <a:xfrm>
            <a:off x="1277542" y="937022"/>
            <a:ext cx="6666592" cy="507831"/>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en-GB" sz="1650" b="0" i="0" u="none" strike="noStrike" cap="none" spc="0">
                <a:ln>
                  <a:noFill/>
                </a:ln>
                <a:solidFill>
                  <a:srgbClr val="0033CC"/>
                </a:solidFill>
                <a:latin typeface="Arial"/>
                <a:ea typeface="Arial"/>
                <a:cs typeface="Arial"/>
              </a:rPr>
              <a:t>The development of the expressive and receptive speech among late </a:t>
            </a:r>
            <a:r>
              <a:rPr lang="en-GB" sz="1650" b="0" i="0" u="none" strike="noStrike" cap="none" spc="0">
                <a:ln>
                  <a:noFill/>
                </a:ln>
                <a:solidFill>
                  <a:srgbClr val="0033CC"/>
                </a:solidFill>
                <a:latin typeface="Arial"/>
                <a:ea typeface="Arial"/>
                <a:cs typeface="Arial"/>
              </a:rPr>
              <a:t>lalkers</a:t>
            </a:r>
            <a:r>
              <a:rPr lang="en-GB" sz="1650" b="0" i="0" u="none" strike="noStrike" cap="none" spc="0">
                <a:ln>
                  <a:noFill/>
                </a:ln>
                <a:solidFill>
                  <a:srgbClr val="0033CC"/>
                </a:solidFill>
                <a:latin typeface="Arial"/>
                <a:ea typeface="Arial"/>
                <a:cs typeface="Arial"/>
              </a:rPr>
              <a:t> in the control and at risk groups</a:t>
            </a:r>
            <a:endParaRPr/>
          </a:p>
        </p:txBody>
      </p:sp>
      <p:sp>
        <p:nvSpPr>
          <p:cNvPr id="695323" name="Rectangle 27"/>
          <p:cNvSpPr>
            <a:spLocks noChangeArrowheads="1"/>
          </p:cNvSpPr>
          <p:nvPr/>
        </p:nvSpPr>
        <p:spPr bwMode="auto">
          <a:xfrm>
            <a:off x="2965847" y="4508898"/>
            <a:ext cx="173124"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0" i="0" u="none" strike="noStrike" cap="none" spc="0">
                <a:ln>
                  <a:noFill/>
                </a:ln>
                <a:solidFill>
                  <a:srgbClr val="000000"/>
                </a:solidFill>
                <a:latin typeface="Arial"/>
                <a:ea typeface="Arial"/>
                <a:cs typeface="Arial"/>
              </a:rPr>
              <a:t>2.5</a:t>
            </a:r>
            <a:endParaRPr lang="en-GB" sz="1350" b="0" i="0" u="none" strike="noStrike" cap="none" spc="0">
              <a:ln>
                <a:noFill/>
              </a:ln>
              <a:solidFill>
                <a:prstClr val="black"/>
              </a:solidFill>
              <a:latin typeface="Arial"/>
              <a:ea typeface="Arial"/>
              <a:cs typeface="Arial"/>
            </a:endParaRPr>
          </a:p>
        </p:txBody>
      </p:sp>
      <p:sp>
        <p:nvSpPr>
          <p:cNvPr id="695324" name="Rectangle 28"/>
          <p:cNvSpPr>
            <a:spLocks noChangeArrowheads="1"/>
          </p:cNvSpPr>
          <p:nvPr/>
        </p:nvSpPr>
        <p:spPr bwMode="auto">
          <a:xfrm>
            <a:off x="3506391" y="4508898"/>
            <a:ext cx="173124"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0" i="0" u="none" strike="noStrike" cap="none" spc="0">
                <a:ln>
                  <a:noFill/>
                </a:ln>
                <a:solidFill>
                  <a:srgbClr val="000000"/>
                </a:solidFill>
                <a:latin typeface="Arial"/>
                <a:ea typeface="Arial"/>
                <a:cs typeface="Arial"/>
              </a:rPr>
              <a:t>3.5</a:t>
            </a:r>
            <a:endParaRPr lang="en-GB" sz="1350" b="0" i="0" u="none" strike="noStrike" cap="none" spc="0">
              <a:ln>
                <a:noFill/>
              </a:ln>
              <a:solidFill>
                <a:prstClr val="black"/>
              </a:solidFill>
              <a:latin typeface="Arial"/>
              <a:ea typeface="Arial"/>
              <a:cs typeface="Arial"/>
            </a:endParaRPr>
          </a:p>
        </p:txBody>
      </p:sp>
      <p:sp>
        <p:nvSpPr>
          <p:cNvPr id="695325" name="Rectangle 29"/>
          <p:cNvSpPr>
            <a:spLocks noChangeArrowheads="1"/>
          </p:cNvSpPr>
          <p:nvPr/>
        </p:nvSpPr>
        <p:spPr bwMode="auto">
          <a:xfrm>
            <a:off x="1331120" y="2821783"/>
            <a:ext cx="972741" cy="969496"/>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050" b="0" i="0" u="none" strike="noStrike" cap="none" spc="0">
                <a:ln>
                  <a:noFill/>
                </a:ln>
                <a:solidFill>
                  <a:srgbClr val="000000"/>
                </a:solidFill>
                <a:latin typeface="Arial"/>
                <a:ea typeface="Arial"/>
                <a:cs typeface="Arial"/>
              </a:rPr>
              <a:t>The mean of </a:t>
            </a:r>
            <a:endParaRPr/>
          </a:p>
          <a:p>
            <a:pPr marL="0" marR="0" lvl="0" indent="0" algn="l" defTabSz="457200">
              <a:lnSpc>
                <a:spcPct val="100000"/>
              </a:lnSpc>
              <a:spcBef>
                <a:spcPts val="0"/>
              </a:spcBef>
              <a:spcAft>
                <a:spcPts val="0"/>
              </a:spcAft>
              <a:buClrTx/>
              <a:buSzTx/>
              <a:buFontTx/>
              <a:buNone/>
              <a:defRPr/>
            </a:pPr>
            <a:r>
              <a:rPr lang="en-GB" sz="1050" b="0" i="0" u="none" strike="noStrike" cap="none" spc="0">
                <a:ln>
                  <a:noFill/>
                </a:ln>
                <a:solidFill>
                  <a:srgbClr val="000000"/>
                </a:solidFill>
                <a:latin typeface="Arial"/>
                <a:ea typeface="Arial"/>
                <a:cs typeface="Arial"/>
              </a:rPr>
              <a:t>the standard</a:t>
            </a:r>
            <a:endParaRPr/>
          </a:p>
          <a:p>
            <a:pPr marL="0" marR="0" lvl="0" indent="0" algn="l" defTabSz="457200">
              <a:lnSpc>
                <a:spcPct val="100000"/>
              </a:lnSpc>
              <a:spcBef>
                <a:spcPts val="0"/>
              </a:spcBef>
              <a:spcAft>
                <a:spcPts val="0"/>
              </a:spcAft>
              <a:buClrTx/>
              <a:buSzTx/>
              <a:buFontTx/>
              <a:buNone/>
              <a:defRPr/>
            </a:pPr>
            <a:r>
              <a:rPr lang="en-GB" sz="1050" b="0" i="0" u="none" strike="noStrike" cap="none" spc="0">
                <a:ln>
                  <a:noFill/>
                </a:ln>
                <a:solidFill>
                  <a:srgbClr val="000000"/>
                </a:solidFill>
                <a:latin typeface="Arial"/>
                <a:ea typeface="Arial"/>
                <a:cs typeface="Arial"/>
              </a:rPr>
              <a:t>scores of</a:t>
            </a:r>
            <a:endParaRPr/>
          </a:p>
          <a:p>
            <a:pPr marL="0" marR="0" lvl="0" indent="0" algn="l" defTabSz="457200">
              <a:lnSpc>
                <a:spcPct val="100000"/>
              </a:lnSpc>
              <a:spcBef>
                <a:spcPts val="0"/>
              </a:spcBef>
              <a:spcAft>
                <a:spcPts val="0"/>
              </a:spcAft>
              <a:buClrTx/>
              <a:buSzTx/>
              <a:buFontTx/>
              <a:buNone/>
              <a:defRPr/>
            </a:pPr>
            <a:r>
              <a:rPr lang="en-GB" sz="1050" b="0" i="0" u="none" strike="noStrike" cap="none" spc="0">
                <a:ln>
                  <a:noFill/>
                </a:ln>
                <a:solidFill>
                  <a:srgbClr val="000000"/>
                </a:solidFill>
                <a:latin typeface="Arial"/>
                <a:ea typeface="Arial"/>
                <a:cs typeface="Arial"/>
              </a:rPr>
              <a:t>several related</a:t>
            </a:r>
            <a:endParaRPr/>
          </a:p>
          <a:p>
            <a:pPr marL="0" marR="0" lvl="0" indent="0" algn="l" defTabSz="457200">
              <a:lnSpc>
                <a:spcPct val="100000"/>
              </a:lnSpc>
              <a:spcBef>
                <a:spcPts val="0"/>
              </a:spcBef>
              <a:spcAft>
                <a:spcPts val="0"/>
              </a:spcAft>
              <a:buClrTx/>
              <a:buSzTx/>
              <a:buFontTx/>
              <a:buNone/>
              <a:defRPr/>
            </a:pPr>
            <a:r>
              <a:rPr lang="en-GB" sz="1050" b="0" i="0" u="none" strike="noStrike" cap="none" spc="0">
                <a:ln>
                  <a:noFill/>
                </a:ln>
                <a:solidFill>
                  <a:srgbClr val="000000"/>
                </a:solidFill>
                <a:latin typeface="Arial"/>
                <a:ea typeface="Arial"/>
                <a:cs typeface="Arial"/>
              </a:rPr>
              <a:t>Measures</a:t>
            </a:r>
            <a:endParaRPr/>
          </a:p>
          <a:p>
            <a:pPr marL="0" marR="0" lvl="0" indent="0" algn="l" defTabSz="457200">
              <a:lnSpc>
                <a:spcPct val="100000"/>
              </a:lnSpc>
              <a:spcBef>
                <a:spcPts val="0"/>
              </a:spcBef>
              <a:spcAft>
                <a:spcPts val="0"/>
              </a:spcAft>
              <a:buClrTx/>
              <a:buSzTx/>
              <a:buFontTx/>
              <a:buNone/>
              <a:defRPr/>
            </a:pPr>
            <a:r>
              <a:rPr lang="en-GB" sz="1050" b="0" i="0" u="none" strike="noStrike" cap="none" spc="0">
                <a:ln>
                  <a:noFill/>
                </a:ln>
                <a:solidFill>
                  <a:srgbClr val="FF0000"/>
                </a:solidFill>
                <a:latin typeface="Arial"/>
                <a:ea typeface="Arial"/>
                <a:cs typeface="Arial"/>
              </a:rPr>
              <a:t> </a:t>
            </a:r>
            <a:endParaRPr/>
          </a:p>
        </p:txBody>
      </p:sp>
      <p:sp>
        <p:nvSpPr>
          <p:cNvPr id="695326" name="Rectangle 30"/>
          <p:cNvSpPr>
            <a:spLocks noChangeArrowheads="1"/>
          </p:cNvSpPr>
          <p:nvPr/>
        </p:nvSpPr>
        <p:spPr bwMode="auto">
          <a:xfrm>
            <a:off x="4910138" y="4508898"/>
            <a:ext cx="173124"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0" i="0" u="none" strike="noStrike" cap="none" spc="0">
                <a:ln>
                  <a:noFill/>
                </a:ln>
                <a:solidFill>
                  <a:srgbClr val="000000"/>
                </a:solidFill>
                <a:latin typeface="Arial"/>
                <a:ea typeface="Arial"/>
                <a:cs typeface="Arial"/>
              </a:rPr>
              <a:t>2.5</a:t>
            </a:r>
            <a:endParaRPr lang="en-GB" sz="1350" b="0" i="0" u="none" strike="noStrike" cap="none" spc="0">
              <a:ln>
                <a:noFill/>
              </a:ln>
              <a:solidFill>
                <a:prstClr val="black"/>
              </a:solidFill>
              <a:latin typeface="Arial"/>
              <a:ea typeface="Arial"/>
              <a:cs typeface="Arial"/>
            </a:endParaRPr>
          </a:p>
        </p:txBody>
      </p:sp>
      <p:sp>
        <p:nvSpPr>
          <p:cNvPr id="695327" name="Rectangle 31"/>
          <p:cNvSpPr>
            <a:spLocks noChangeArrowheads="1"/>
          </p:cNvSpPr>
          <p:nvPr/>
        </p:nvSpPr>
        <p:spPr bwMode="auto">
          <a:xfrm>
            <a:off x="6422231" y="4508898"/>
            <a:ext cx="173124"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0" i="0" u="none" strike="noStrike" cap="none" spc="0">
                <a:ln>
                  <a:noFill/>
                </a:ln>
                <a:solidFill>
                  <a:srgbClr val="000000"/>
                </a:solidFill>
                <a:latin typeface="Arial"/>
                <a:ea typeface="Arial"/>
                <a:cs typeface="Arial"/>
              </a:rPr>
              <a:t>5.5</a:t>
            </a:r>
            <a:endParaRPr lang="en-GB" sz="1350" b="0" i="0" u="none" strike="noStrike" cap="none" spc="0">
              <a:ln>
                <a:noFill/>
              </a:ln>
              <a:solidFill>
                <a:prstClr val="black"/>
              </a:solidFill>
              <a:latin typeface="Arial"/>
              <a:ea typeface="Arial"/>
              <a:cs typeface="Arial"/>
            </a:endParaRPr>
          </a:p>
        </p:txBody>
      </p:sp>
      <p:sp>
        <p:nvSpPr>
          <p:cNvPr id="695328" name="Rectangle 32"/>
          <p:cNvSpPr>
            <a:spLocks noChangeArrowheads="1"/>
          </p:cNvSpPr>
          <p:nvPr/>
        </p:nvSpPr>
        <p:spPr bwMode="auto">
          <a:xfrm>
            <a:off x="1412676" y="5045095"/>
            <a:ext cx="3294459" cy="553998"/>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US" sz="1200" b="0" i="0" u="none" strike="noStrike" cap="none" spc="0">
                <a:ln>
                  <a:noFill/>
                </a:ln>
                <a:solidFill>
                  <a:srgbClr val="000000"/>
                </a:solidFill>
                <a:latin typeface="Arial"/>
                <a:ea typeface="宋体"/>
                <a:cs typeface="Arial"/>
              </a:rPr>
              <a:t>At-risk</a:t>
            </a:r>
            <a:r>
              <a:rPr lang="en-GB" sz="1200" b="0" i="0" u="none" strike="noStrike" cap="none" spc="0">
                <a:ln>
                  <a:noFill/>
                </a:ln>
                <a:solidFill>
                  <a:srgbClr val="000000"/>
                </a:solidFill>
                <a:latin typeface="Arial"/>
                <a:ea typeface="Arial"/>
                <a:cs typeface="Arial"/>
              </a:rPr>
              <a:t>– </a:t>
            </a:r>
            <a:r>
              <a:rPr lang="en-US" sz="1200" b="0" i="0" u="none" strike="noStrike" cap="none" spc="0">
                <a:ln>
                  <a:noFill/>
                </a:ln>
                <a:solidFill>
                  <a:srgbClr val="000000"/>
                </a:solidFill>
                <a:latin typeface="Arial"/>
                <a:ea typeface="宋体"/>
                <a:cs typeface="Arial"/>
              </a:rPr>
              <a:t>speech comprehension and it’s reception </a:t>
            </a:r>
            <a:r>
              <a:rPr lang="en-GB" sz="1200" b="0" i="0" u="none" strike="noStrike" cap="none" spc="0">
                <a:ln>
                  <a:noFill/>
                </a:ln>
                <a:solidFill>
                  <a:srgbClr val="000000"/>
                </a:solidFill>
                <a:latin typeface="Arial"/>
                <a:ea typeface="Arial"/>
                <a:cs typeface="Arial"/>
              </a:rPr>
              <a:t>, N=12</a:t>
            </a:r>
            <a:endParaRPr/>
          </a:p>
          <a:p>
            <a:pPr marL="0" marR="0" lvl="0" indent="0" algn="l" defTabSz="457200">
              <a:lnSpc>
                <a:spcPct val="100000"/>
              </a:lnSpc>
              <a:spcBef>
                <a:spcPts val="0"/>
              </a:spcBef>
              <a:spcAft>
                <a:spcPts val="0"/>
              </a:spcAft>
              <a:buClrTx/>
              <a:buSzTx/>
              <a:buFontTx/>
              <a:buNone/>
              <a:defRPr/>
            </a:pPr>
            <a:endParaRPr lang="en-GB" sz="1200" b="0" i="0" u="none" strike="noStrike" cap="none" spc="0">
              <a:ln>
                <a:noFill/>
              </a:ln>
              <a:solidFill>
                <a:srgbClr val="000000"/>
              </a:solidFill>
              <a:latin typeface="Arial"/>
              <a:ea typeface="Arial"/>
              <a:cs typeface="Arial"/>
            </a:endParaRPr>
          </a:p>
        </p:txBody>
      </p:sp>
      <p:sp>
        <p:nvSpPr>
          <p:cNvPr id="695329" name="Rectangle 33"/>
          <p:cNvSpPr>
            <a:spLocks noChangeArrowheads="1"/>
          </p:cNvSpPr>
          <p:nvPr/>
        </p:nvSpPr>
        <p:spPr bwMode="auto">
          <a:xfrm>
            <a:off x="6731794" y="4455319"/>
            <a:ext cx="814388" cy="369332"/>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200" b="0" i="0" u="none" strike="noStrike" cap="none" spc="0">
                <a:ln>
                  <a:noFill/>
                </a:ln>
                <a:solidFill>
                  <a:srgbClr val="0033CC"/>
                </a:solidFill>
                <a:latin typeface="Arial"/>
                <a:ea typeface="Arial"/>
                <a:cs typeface="Arial"/>
              </a:rPr>
              <a:t>Years</a:t>
            </a:r>
            <a:endParaRPr/>
          </a:p>
          <a:p>
            <a:pPr marL="0" marR="0" lvl="0" indent="0" algn="l" defTabSz="457200">
              <a:lnSpc>
                <a:spcPct val="100000"/>
              </a:lnSpc>
              <a:spcBef>
                <a:spcPts val="0"/>
              </a:spcBef>
              <a:spcAft>
                <a:spcPts val="0"/>
              </a:spcAft>
              <a:buClrTx/>
              <a:buSzTx/>
              <a:buFontTx/>
              <a:buNone/>
              <a:defRPr/>
            </a:pPr>
            <a:r>
              <a:rPr lang="zh-CN" sz="1200" b="0" i="0" u="none" strike="noStrike" cap="none" spc="0">
                <a:ln>
                  <a:noFill/>
                </a:ln>
                <a:solidFill>
                  <a:srgbClr val="0033CC"/>
                </a:solidFill>
                <a:latin typeface="Arial"/>
                <a:ea typeface="宋体"/>
                <a:cs typeface="Arial"/>
              </a:rPr>
              <a:t>   </a:t>
            </a:r>
            <a:endParaRPr lang="en-GB" sz="1200" b="0" i="0" u="none" strike="noStrike" cap="none" spc="0">
              <a:ln>
                <a:noFill/>
              </a:ln>
              <a:solidFill>
                <a:srgbClr val="FF0000"/>
              </a:solidFill>
              <a:latin typeface="Arial"/>
              <a:ea typeface="Arial"/>
              <a:cs typeface="Arial"/>
            </a:endParaRPr>
          </a:p>
        </p:txBody>
      </p:sp>
      <p:sp>
        <p:nvSpPr>
          <p:cNvPr id="695330" name="Line 34"/>
          <p:cNvSpPr>
            <a:spLocks noChangeShapeType="1"/>
          </p:cNvSpPr>
          <p:nvPr/>
        </p:nvSpPr>
        <p:spPr bwMode="auto">
          <a:xfrm flipV="1">
            <a:off x="3600450" y="4293394"/>
            <a:ext cx="1192"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31" name="Rectangle 35"/>
          <p:cNvSpPr>
            <a:spLocks noChangeArrowheads="1"/>
          </p:cNvSpPr>
          <p:nvPr/>
        </p:nvSpPr>
        <p:spPr bwMode="auto">
          <a:xfrm>
            <a:off x="5612606" y="4508898"/>
            <a:ext cx="173124"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0" i="0" u="none" strike="noStrike" cap="none" spc="0">
                <a:ln>
                  <a:noFill/>
                </a:ln>
                <a:solidFill>
                  <a:srgbClr val="000000"/>
                </a:solidFill>
                <a:latin typeface="Arial"/>
                <a:ea typeface="Arial"/>
                <a:cs typeface="Arial"/>
              </a:rPr>
              <a:t>3.5</a:t>
            </a:r>
            <a:endParaRPr lang="en-GB" sz="1350" b="0" i="0" u="none" strike="noStrike" cap="none" spc="0">
              <a:ln>
                <a:noFill/>
              </a:ln>
              <a:solidFill>
                <a:prstClr val="black"/>
              </a:solidFill>
              <a:latin typeface="Arial"/>
              <a:ea typeface="Arial"/>
              <a:cs typeface="Arial"/>
            </a:endParaRPr>
          </a:p>
        </p:txBody>
      </p:sp>
      <p:sp>
        <p:nvSpPr>
          <p:cNvPr id="695332" name="Line 36"/>
          <p:cNvSpPr>
            <a:spLocks noChangeShapeType="1"/>
          </p:cNvSpPr>
          <p:nvPr/>
        </p:nvSpPr>
        <p:spPr bwMode="auto">
          <a:xfrm flipV="1">
            <a:off x="5720955" y="4292203"/>
            <a:ext cx="1190" cy="52388"/>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33" name="Rectangle 37"/>
          <p:cNvSpPr>
            <a:spLocks noChangeArrowheads="1"/>
          </p:cNvSpPr>
          <p:nvPr/>
        </p:nvSpPr>
        <p:spPr bwMode="auto">
          <a:xfrm>
            <a:off x="4193381" y="4508898"/>
            <a:ext cx="173124" cy="15004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en-GB" sz="1000" b="0" i="0" u="none" strike="noStrike" cap="none" spc="0">
                <a:ln>
                  <a:noFill/>
                </a:ln>
                <a:solidFill>
                  <a:srgbClr val="000000"/>
                </a:solidFill>
                <a:latin typeface="Arial"/>
                <a:ea typeface="Arial"/>
                <a:cs typeface="Arial"/>
              </a:rPr>
              <a:t>5.5</a:t>
            </a:r>
            <a:endParaRPr lang="en-GB" sz="1350" b="0" i="0" u="none" strike="noStrike" cap="none" spc="0">
              <a:ln>
                <a:noFill/>
              </a:ln>
              <a:solidFill>
                <a:prstClr val="black"/>
              </a:solidFill>
              <a:latin typeface="Arial"/>
              <a:ea typeface="Arial"/>
              <a:cs typeface="Arial"/>
            </a:endParaRPr>
          </a:p>
        </p:txBody>
      </p:sp>
      <p:sp>
        <p:nvSpPr>
          <p:cNvPr id="695334" name="Oval 38"/>
          <p:cNvSpPr>
            <a:spLocks noChangeArrowheads="1"/>
          </p:cNvSpPr>
          <p:nvPr/>
        </p:nvSpPr>
        <p:spPr bwMode="auto">
          <a:xfrm>
            <a:off x="4193381" y="2726531"/>
            <a:ext cx="90488" cy="89298"/>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35" name="Text Box 39"/>
          <p:cNvSpPr txBox="1">
            <a:spLocks noChangeArrowheads="1"/>
          </p:cNvSpPr>
          <p:nvPr/>
        </p:nvSpPr>
        <p:spPr bwMode="auto">
          <a:xfrm>
            <a:off x="2768502" y="1631340"/>
            <a:ext cx="1997869" cy="611706"/>
          </a:xfrm>
          <a:prstGeom prst="rect">
            <a:avLst/>
          </a:prstGeom>
          <a:noFill/>
          <a:ln w="9525">
            <a:noFill/>
            <a:miter lim="800000"/>
            <a:headEnd/>
            <a:tailEnd/>
          </a:ln>
          <a:effectLst/>
        </p:spPr>
        <p:txBody>
          <a:bodyPr>
            <a:spAutoFit/>
          </a:bodyPr>
          <a:lstStyle/>
          <a:p>
            <a:pPr marL="0" marR="0" lvl="0" indent="0" algn="l" defTabSz="457200">
              <a:lnSpc>
                <a:spcPct val="100000"/>
              </a:lnSpc>
              <a:spcBef>
                <a:spcPts val="0"/>
              </a:spcBef>
              <a:spcAft>
                <a:spcPts val="0"/>
              </a:spcAft>
              <a:buClrTx/>
              <a:buSzTx/>
              <a:buFontTx/>
              <a:buNone/>
              <a:defRPr/>
            </a:pPr>
            <a:r>
              <a:rPr lang="fi-FI" sz="1350" b="0" i="0" u="none" strike="noStrike" cap="none" spc="0">
                <a:ln>
                  <a:noFill/>
                </a:ln>
                <a:solidFill>
                  <a:prstClr val="black"/>
                </a:solidFill>
                <a:latin typeface="Arial"/>
                <a:ea typeface="Arial"/>
                <a:cs typeface="Arial"/>
              </a:rPr>
              <a:t>Receptive speech</a:t>
            </a:r>
            <a:endParaRPr/>
          </a:p>
          <a:p>
            <a:pPr marL="0" marR="0" lvl="0" indent="0" algn="l" defTabSz="457200">
              <a:lnSpc>
                <a:spcPct val="100000"/>
              </a:lnSpc>
              <a:spcBef>
                <a:spcPts val="0"/>
              </a:spcBef>
              <a:spcAft>
                <a:spcPts val="0"/>
              </a:spcAft>
              <a:buClrTx/>
              <a:buSzTx/>
              <a:buFontTx/>
              <a:buNone/>
              <a:defRPr/>
            </a:pPr>
            <a:r>
              <a:rPr lang="fi-FI" sz="1350" b="0" i="0" u="none" strike="noStrike" cap="none" spc="0">
                <a:ln>
                  <a:noFill/>
                </a:ln>
                <a:solidFill>
                  <a:prstClr val="black"/>
                </a:solidFill>
                <a:latin typeface="Arial"/>
                <a:ea typeface="Arial"/>
                <a:cs typeface="Arial"/>
              </a:rPr>
              <a:t>    </a:t>
            </a:r>
            <a:endParaRPr lang="fi-FI" sz="1350" b="0" i="0" u="none" strike="noStrike" cap="none" spc="0">
              <a:ln>
                <a:noFill/>
              </a:ln>
              <a:solidFill>
                <a:srgbClr val="FF0000"/>
              </a:solidFill>
              <a:latin typeface="Arial"/>
              <a:ea typeface="Arial"/>
              <a:cs typeface="Arial"/>
            </a:endParaRPr>
          </a:p>
        </p:txBody>
      </p:sp>
      <p:sp>
        <p:nvSpPr>
          <p:cNvPr id="695336" name="Text Box 40"/>
          <p:cNvSpPr txBox="1">
            <a:spLocks noChangeArrowheads="1"/>
          </p:cNvSpPr>
          <p:nvPr/>
        </p:nvSpPr>
        <p:spPr bwMode="auto">
          <a:xfrm>
            <a:off x="5052121" y="1613478"/>
            <a:ext cx="1620440" cy="819455"/>
          </a:xfrm>
          <a:prstGeom prst="rect">
            <a:avLst/>
          </a:prstGeom>
          <a:noFill/>
          <a:ln w="9525">
            <a:noFill/>
            <a:miter lim="800000"/>
            <a:headEnd/>
            <a:tailEnd/>
          </a:ln>
          <a:effectLst/>
        </p:spPr>
        <p:txBody>
          <a:bodyPr>
            <a:spAutoFit/>
          </a:bodyPr>
          <a:lstStyle/>
          <a:p>
            <a:pPr marL="0" marR="0" lvl="0" indent="0" algn="l" defTabSz="457200">
              <a:lnSpc>
                <a:spcPct val="100000"/>
              </a:lnSpc>
              <a:spcBef>
                <a:spcPts val="0"/>
              </a:spcBef>
              <a:spcAft>
                <a:spcPts val="0"/>
              </a:spcAft>
              <a:buClrTx/>
              <a:buSzTx/>
              <a:buFontTx/>
              <a:buNone/>
              <a:defRPr/>
            </a:pPr>
            <a:r>
              <a:rPr lang="fi-FI" sz="1350" b="0" i="0" u="none" strike="noStrike" cap="none" spc="0">
                <a:ln>
                  <a:noFill/>
                </a:ln>
                <a:solidFill>
                  <a:prstClr val="black"/>
                </a:solidFill>
                <a:latin typeface="Arial"/>
                <a:ea typeface="Arial"/>
                <a:cs typeface="Arial"/>
              </a:rPr>
              <a:t>Expressive speech</a:t>
            </a:r>
            <a:endParaRPr/>
          </a:p>
          <a:p>
            <a:pPr marL="0" marR="0" lvl="0" indent="0" algn="l" defTabSz="457200">
              <a:lnSpc>
                <a:spcPct val="100000"/>
              </a:lnSpc>
              <a:spcBef>
                <a:spcPts val="0"/>
              </a:spcBef>
              <a:spcAft>
                <a:spcPts val="0"/>
              </a:spcAft>
              <a:buClrTx/>
              <a:buSzTx/>
              <a:buFontTx/>
              <a:buNone/>
              <a:defRPr/>
            </a:pPr>
            <a:r>
              <a:rPr lang="zh-CN" sz="1350" b="0" i="0" u="none" strike="noStrike" cap="none" spc="0">
                <a:ln>
                  <a:noFill/>
                </a:ln>
                <a:solidFill>
                  <a:prstClr val="black"/>
                </a:solidFill>
                <a:latin typeface="Arial"/>
                <a:ea typeface="宋体"/>
                <a:cs typeface="Arial"/>
              </a:rPr>
              <a:t>   </a:t>
            </a:r>
            <a:endParaRPr lang="fi-FI" sz="1350" b="0" i="0" u="none" strike="noStrike" cap="none" spc="0">
              <a:ln>
                <a:noFill/>
              </a:ln>
              <a:solidFill>
                <a:srgbClr val="FF0000"/>
              </a:solidFill>
              <a:latin typeface="Arial"/>
              <a:ea typeface="Arial"/>
              <a:cs typeface="Arial"/>
            </a:endParaRPr>
          </a:p>
        </p:txBody>
      </p:sp>
      <p:sp>
        <p:nvSpPr>
          <p:cNvPr id="695337" name="Line 41"/>
          <p:cNvSpPr>
            <a:spLocks noChangeShapeType="1"/>
          </p:cNvSpPr>
          <p:nvPr/>
        </p:nvSpPr>
        <p:spPr bwMode="auto">
          <a:xfrm>
            <a:off x="4586287" y="1862138"/>
            <a:ext cx="0" cy="2862263"/>
          </a:xfrm>
          <a:prstGeom prst="line">
            <a:avLst/>
          </a:prstGeom>
          <a:noFill/>
          <a:ln w="9525" cap="rnd">
            <a:solidFill>
              <a:schemeClr val="tx1"/>
            </a:solidFill>
            <a:prstDash val="sysDot"/>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38" name="Oval 42"/>
          <p:cNvSpPr>
            <a:spLocks noChangeArrowheads="1"/>
          </p:cNvSpPr>
          <p:nvPr/>
        </p:nvSpPr>
        <p:spPr bwMode="auto">
          <a:xfrm>
            <a:off x="4733925" y="5264943"/>
            <a:ext cx="80963" cy="80963"/>
          </a:xfrm>
          <a:prstGeom prst="ellipse">
            <a:avLst/>
          </a:prstGeom>
          <a:solidFill>
            <a:srgbClr val="000000"/>
          </a:solid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39" name="Rectangle 43"/>
          <p:cNvSpPr>
            <a:spLocks noChangeArrowheads="1"/>
          </p:cNvSpPr>
          <p:nvPr/>
        </p:nvSpPr>
        <p:spPr bwMode="auto">
          <a:xfrm rot="10809202" flipV="1">
            <a:off x="4950620" y="5480982"/>
            <a:ext cx="2772966" cy="184666"/>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200" b="0" i="0" u="none" strike="noStrike" cap="none" spc="0">
                <a:ln>
                  <a:noFill/>
                </a:ln>
                <a:solidFill>
                  <a:srgbClr val="000000"/>
                </a:solidFill>
                <a:latin typeface="Arial"/>
                <a:ea typeface="Arial"/>
                <a:cs typeface="Arial"/>
              </a:rPr>
              <a:t>Control – speech  N=10</a:t>
            </a:r>
            <a:r>
              <a:rPr lang="en-GB" sz="1200" b="0" i="0" u="none" strike="noStrike" cap="none" spc="0">
                <a:ln>
                  <a:noFill/>
                </a:ln>
                <a:solidFill>
                  <a:prstClr val="black"/>
                </a:solidFill>
                <a:latin typeface="Arial"/>
                <a:ea typeface="Arial"/>
                <a:cs typeface="Arial"/>
              </a:rPr>
              <a:t> </a:t>
            </a:r>
            <a:endParaRPr/>
          </a:p>
        </p:txBody>
      </p:sp>
      <p:sp>
        <p:nvSpPr>
          <p:cNvPr id="695340" name="Rectangle 44"/>
          <p:cNvSpPr>
            <a:spLocks noChangeArrowheads="1"/>
          </p:cNvSpPr>
          <p:nvPr/>
        </p:nvSpPr>
        <p:spPr bwMode="auto">
          <a:xfrm>
            <a:off x="4950619" y="5157788"/>
            <a:ext cx="2742010" cy="184666"/>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US" sz="1200" b="0" i="0" u="none" strike="noStrike" cap="none" spc="0">
                <a:ln>
                  <a:noFill/>
                </a:ln>
                <a:solidFill>
                  <a:srgbClr val="000000"/>
                </a:solidFill>
                <a:latin typeface="Arial"/>
                <a:ea typeface="宋体"/>
                <a:cs typeface="Arial"/>
              </a:rPr>
              <a:t>At-risk </a:t>
            </a:r>
            <a:r>
              <a:rPr lang="en-GB" sz="1200" b="0" i="0" u="none" strike="noStrike" cap="none" spc="0">
                <a:ln>
                  <a:noFill/>
                </a:ln>
                <a:solidFill>
                  <a:srgbClr val="000000"/>
                </a:solidFill>
                <a:latin typeface="Arial"/>
                <a:ea typeface="Arial"/>
                <a:cs typeface="Arial"/>
              </a:rPr>
              <a:t>– speech , N=10</a:t>
            </a:r>
            <a:r>
              <a:rPr lang="en-GB" sz="1000" b="0" i="0" u="none" strike="noStrike" cap="none" spc="0">
                <a:ln>
                  <a:noFill/>
                </a:ln>
                <a:solidFill>
                  <a:prstClr val="black"/>
                </a:solidFill>
                <a:latin typeface="Arial"/>
                <a:ea typeface="Arial"/>
                <a:cs typeface="Arial"/>
              </a:rPr>
              <a:t> </a:t>
            </a:r>
            <a:endParaRPr/>
          </a:p>
        </p:txBody>
      </p:sp>
      <p:sp>
        <p:nvSpPr>
          <p:cNvPr id="695341" name="Line 45"/>
          <p:cNvSpPr>
            <a:spLocks noChangeShapeType="1"/>
          </p:cNvSpPr>
          <p:nvPr/>
        </p:nvSpPr>
        <p:spPr bwMode="auto">
          <a:xfrm>
            <a:off x="2412207" y="2646760"/>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2" name="Line 46"/>
          <p:cNvSpPr>
            <a:spLocks noChangeShapeType="1"/>
          </p:cNvSpPr>
          <p:nvPr/>
        </p:nvSpPr>
        <p:spPr bwMode="auto">
          <a:xfrm>
            <a:off x="2412206" y="2890838"/>
            <a:ext cx="52388" cy="1192"/>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3" name="Line 47"/>
          <p:cNvSpPr>
            <a:spLocks noChangeShapeType="1"/>
          </p:cNvSpPr>
          <p:nvPr/>
        </p:nvSpPr>
        <p:spPr bwMode="auto">
          <a:xfrm>
            <a:off x="2412206" y="2402682"/>
            <a:ext cx="52388" cy="1192"/>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4" name="Line 48"/>
          <p:cNvSpPr>
            <a:spLocks noChangeShapeType="1"/>
          </p:cNvSpPr>
          <p:nvPr/>
        </p:nvSpPr>
        <p:spPr bwMode="auto">
          <a:xfrm>
            <a:off x="2412207" y="3158730"/>
            <a:ext cx="26194" cy="1190"/>
          </a:xfrm>
          <a:prstGeom prst="line">
            <a:avLst/>
          </a:prstGeom>
          <a:no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5" name="Oval 49"/>
          <p:cNvSpPr>
            <a:spLocks noChangeArrowheads="1"/>
          </p:cNvSpPr>
          <p:nvPr/>
        </p:nvSpPr>
        <p:spPr bwMode="auto">
          <a:xfrm>
            <a:off x="1277541" y="5264943"/>
            <a:ext cx="89297"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6" name="Freeform 50"/>
          <p:cNvSpPr/>
          <p:nvPr/>
        </p:nvSpPr>
        <p:spPr bwMode="auto">
          <a:xfrm>
            <a:off x="3545682" y="2240757"/>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7" name="Freeform 51"/>
          <p:cNvSpPr/>
          <p:nvPr/>
        </p:nvSpPr>
        <p:spPr bwMode="auto">
          <a:xfrm>
            <a:off x="4193382" y="2402683"/>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8" name="Line 52"/>
          <p:cNvSpPr>
            <a:spLocks noChangeShapeType="1"/>
          </p:cNvSpPr>
          <p:nvPr/>
        </p:nvSpPr>
        <p:spPr bwMode="auto">
          <a:xfrm flipV="1">
            <a:off x="3006328" y="3429000"/>
            <a:ext cx="594122" cy="702469"/>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49" name="Line 53"/>
          <p:cNvSpPr>
            <a:spLocks noChangeShapeType="1"/>
          </p:cNvSpPr>
          <p:nvPr/>
        </p:nvSpPr>
        <p:spPr bwMode="auto">
          <a:xfrm>
            <a:off x="3600450" y="3429001"/>
            <a:ext cx="647700" cy="540544"/>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0" name="Line 54"/>
          <p:cNvSpPr>
            <a:spLocks noChangeShapeType="1"/>
          </p:cNvSpPr>
          <p:nvPr/>
        </p:nvSpPr>
        <p:spPr bwMode="auto">
          <a:xfrm>
            <a:off x="3059907" y="2564608"/>
            <a:ext cx="540544" cy="270272"/>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1" name="Line 55"/>
          <p:cNvSpPr>
            <a:spLocks noChangeShapeType="1"/>
          </p:cNvSpPr>
          <p:nvPr/>
        </p:nvSpPr>
        <p:spPr bwMode="auto">
          <a:xfrm flipV="1">
            <a:off x="3600450" y="2781300"/>
            <a:ext cx="647700" cy="53579"/>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2" name="Freeform 56"/>
          <p:cNvSpPr/>
          <p:nvPr/>
        </p:nvSpPr>
        <p:spPr bwMode="auto">
          <a:xfrm>
            <a:off x="4733926" y="5535216"/>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3" name="Oval 57"/>
          <p:cNvSpPr>
            <a:spLocks noChangeArrowheads="1"/>
          </p:cNvSpPr>
          <p:nvPr/>
        </p:nvSpPr>
        <p:spPr bwMode="auto">
          <a:xfrm>
            <a:off x="4895850" y="3644504"/>
            <a:ext cx="90488" cy="89297"/>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4" name="Oval 58"/>
          <p:cNvSpPr>
            <a:spLocks noChangeArrowheads="1"/>
          </p:cNvSpPr>
          <p:nvPr/>
        </p:nvSpPr>
        <p:spPr bwMode="auto">
          <a:xfrm>
            <a:off x="5651897" y="3158728"/>
            <a:ext cx="90488" cy="89297"/>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5" name="Oval 59"/>
          <p:cNvSpPr>
            <a:spLocks noChangeArrowheads="1"/>
          </p:cNvSpPr>
          <p:nvPr/>
        </p:nvSpPr>
        <p:spPr bwMode="auto">
          <a:xfrm>
            <a:off x="6407943" y="2888456"/>
            <a:ext cx="90488" cy="89298"/>
          </a:xfrm>
          <a:prstGeom prst="ellipse">
            <a:avLst/>
          </a:prstGeom>
          <a:solidFill>
            <a:srgbClr val="000000"/>
          </a:solidFill>
          <a:ln w="1588">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6" name="Freeform 60"/>
          <p:cNvSpPr/>
          <p:nvPr/>
        </p:nvSpPr>
        <p:spPr bwMode="auto">
          <a:xfrm>
            <a:off x="4895851" y="3752851"/>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7" name="Freeform 61"/>
          <p:cNvSpPr/>
          <p:nvPr/>
        </p:nvSpPr>
        <p:spPr bwMode="auto">
          <a:xfrm>
            <a:off x="5598319" y="2402683"/>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8" name="Freeform 62"/>
          <p:cNvSpPr/>
          <p:nvPr/>
        </p:nvSpPr>
        <p:spPr bwMode="auto">
          <a:xfrm>
            <a:off x="6354367" y="2349104"/>
            <a:ext cx="107156" cy="108347"/>
          </a:xfrm>
          <a:custGeom>
            <a:avLst/>
            <a:gdLst/>
            <a:ahLst/>
            <a:cxnLst>
              <a:cxn ang="0">
                <a:pos x="113" y="226"/>
              </a:cxn>
              <a:cxn ang="0">
                <a:pos x="0" y="113"/>
              </a:cxn>
              <a:cxn ang="0">
                <a:pos x="113" y="0"/>
              </a:cxn>
              <a:cxn ang="0">
                <a:pos x="227" y="113"/>
              </a:cxn>
              <a:cxn ang="0">
                <a:pos x="113" y="226"/>
              </a:cxn>
            </a:cxnLst>
            <a:rect l="0" t="0" r="r" b="b"/>
            <a:pathLst>
              <a:path w="227" h="226" fill="norm" stroke="1" extrusionOk="0">
                <a:moveTo>
                  <a:pt x="113" y="226"/>
                </a:moveTo>
                <a:lnTo>
                  <a:pt x="0" y="113"/>
                </a:lnTo>
                <a:lnTo>
                  <a:pt x="113" y="0"/>
                </a:lnTo>
                <a:lnTo>
                  <a:pt x="227" y="113"/>
                </a:lnTo>
                <a:lnTo>
                  <a:pt x="113" y="226"/>
                </a:lnTo>
                <a:close/>
              </a:path>
            </a:pathLst>
          </a:custGeom>
          <a:solidFill>
            <a:srgbClr val="000000"/>
          </a:solidFill>
          <a:ln w="1588">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59" name="Oval 63"/>
          <p:cNvSpPr>
            <a:spLocks noChangeArrowheads="1"/>
          </p:cNvSpPr>
          <p:nvPr/>
        </p:nvSpPr>
        <p:spPr bwMode="auto">
          <a:xfrm>
            <a:off x="4895850" y="3537348"/>
            <a:ext cx="90488" cy="89297"/>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0" name="Oval 64"/>
          <p:cNvSpPr>
            <a:spLocks noChangeArrowheads="1"/>
          </p:cNvSpPr>
          <p:nvPr/>
        </p:nvSpPr>
        <p:spPr bwMode="auto">
          <a:xfrm>
            <a:off x="5651897" y="3644504"/>
            <a:ext cx="90488" cy="89297"/>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1" name="Oval 65"/>
          <p:cNvSpPr>
            <a:spLocks noChangeArrowheads="1"/>
          </p:cNvSpPr>
          <p:nvPr/>
        </p:nvSpPr>
        <p:spPr bwMode="auto">
          <a:xfrm>
            <a:off x="6407943" y="3969544"/>
            <a:ext cx="90488" cy="89298"/>
          </a:xfrm>
          <a:prstGeom prst="ellipse">
            <a:avLst/>
          </a:prstGeom>
          <a:noFill/>
          <a:ln w="19050">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2" name="Line 66"/>
          <p:cNvSpPr>
            <a:spLocks noChangeShapeType="1"/>
          </p:cNvSpPr>
          <p:nvPr/>
        </p:nvSpPr>
        <p:spPr bwMode="auto">
          <a:xfrm>
            <a:off x="4950619" y="3590926"/>
            <a:ext cx="756046" cy="108347"/>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3" name="Line 67"/>
          <p:cNvSpPr>
            <a:spLocks noChangeShapeType="1"/>
          </p:cNvSpPr>
          <p:nvPr/>
        </p:nvSpPr>
        <p:spPr bwMode="auto">
          <a:xfrm>
            <a:off x="5706666" y="3699273"/>
            <a:ext cx="756046" cy="323850"/>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4" name="Line 68"/>
          <p:cNvSpPr>
            <a:spLocks noChangeShapeType="1"/>
          </p:cNvSpPr>
          <p:nvPr/>
        </p:nvSpPr>
        <p:spPr bwMode="auto">
          <a:xfrm flipV="1">
            <a:off x="4950619" y="3213498"/>
            <a:ext cx="756046" cy="485775"/>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5" name="Line 69"/>
          <p:cNvSpPr>
            <a:spLocks noChangeShapeType="1"/>
          </p:cNvSpPr>
          <p:nvPr/>
        </p:nvSpPr>
        <p:spPr bwMode="auto">
          <a:xfrm flipV="1">
            <a:off x="5706666" y="2943226"/>
            <a:ext cx="756046" cy="270272"/>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6" name="Line 70"/>
          <p:cNvSpPr>
            <a:spLocks noChangeShapeType="1"/>
          </p:cNvSpPr>
          <p:nvPr/>
        </p:nvSpPr>
        <p:spPr bwMode="auto">
          <a:xfrm flipV="1">
            <a:off x="4950619" y="2457450"/>
            <a:ext cx="701279" cy="1350169"/>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7" name="Line 71"/>
          <p:cNvSpPr>
            <a:spLocks noChangeShapeType="1"/>
          </p:cNvSpPr>
          <p:nvPr/>
        </p:nvSpPr>
        <p:spPr bwMode="auto">
          <a:xfrm flipV="1">
            <a:off x="5651897" y="2402682"/>
            <a:ext cx="756046" cy="54769"/>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8" name="Line 72"/>
          <p:cNvSpPr>
            <a:spLocks noChangeShapeType="1"/>
          </p:cNvSpPr>
          <p:nvPr/>
        </p:nvSpPr>
        <p:spPr bwMode="auto">
          <a:xfrm flipV="1">
            <a:off x="3059907" y="2294336"/>
            <a:ext cx="540544" cy="325039"/>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69" name="Line 73"/>
          <p:cNvSpPr>
            <a:spLocks noChangeShapeType="1"/>
          </p:cNvSpPr>
          <p:nvPr/>
        </p:nvSpPr>
        <p:spPr bwMode="auto">
          <a:xfrm>
            <a:off x="3600450" y="2294336"/>
            <a:ext cx="647700" cy="163115"/>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0" name="Oval 74"/>
          <p:cNvSpPr>
            <a:spLocks noChangeArrowheads="1"/>
          </p:cNvSpPr>
          <p:nvPr/>
        </p:nvSpPr>
        <p:spPr bwMode="auto">
          <a:xfrm>
            <a:off x="2897981" y="3589735"/>
            <a:ext cx="90488" cy="89297"/>
          </a:xfrm>
          <a:prstGeom prst="ellipse">
            <a:avLst/>
          </a:prstGeom>
          <a:solidFill>
            <a:srgbClr val="339966"/>
          </a:solidFill>
          <a:ln w="1651">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1" name="Oval 75"/>
          <p:cNvSpPr>
            <a:spLocks noChangeArrowheads="1"/>
          </p:cNvSpPr>
          <p:nvPr/>
        </p:nvSpPr>
        <p:spPr bwMode="auto">
          <a:xfrm>
            <a:off x="3545681" y="3103960"/>
            <a:ext cx="90488" cy="89297"/>
          </a:xfrm>
          <a:prstGeom prst="ellipse">
            <a:avLst/>
          </a:prstGeom>
          <a:solidFill>
            <a:srgbClr val="339966"/>
          </a:solidFill>
          <a:ln w="1651">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2" name="Oval 76"/>
          <p:cNvSpPr>
            <a:spLocks noChangeArrowheads="1"/>
          </p:cNvSpPr>
          <p:nvPr/>
        </p:nvSpPr>
        <p:spPr bwMode="auto">
          <a:xfrm>
            <a:off x="4193381" y="2942035"/>
            <a:ext cx="90488" cy="89297"/>
          </a:xfrm>
          <a:prstGeom prst="ellipse">
            <a:avLst/>
          </a:prstGeom>
          <a:solidFill>
            <a:srgbClr val="339966"/>
          </a:solidFill>
          <a:ln w="1651">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3" name="Line 77"/>
          <p:cNvSpPr>
            <a:spLocks noChangeShapeType="1"/>
          </p:cNvSpPr>
          <p:nvPr/>
        </p:nvSpPr>
        <p:spPr bwMode="auto">
          <a:xfrm flipV="1">
            <a:off x="2951561" y="3158729"/>
            <a:ext cx="648890" cy="485775"/>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4" name="Line 78"/>
          <p:cNvSpPr>
            <a:spLocks noChangeShapeType="1"/>
          </p:cNvSpPr>
          <p:nvPr/>
        </p:nvSpPr>
        <p:spPr bwMode="auto">
          <a:xfrm flipV="1">
            <a:off x="3600450" y="2995613"/>
            <a:ext cx="647700" cy="163116"/>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5" name="Oval 79"/>
          <p:cNvSpPr>
            <a:spLocks noChangeArrowheads="1"/>
          </p:cNvSpPr>
          <p:nvPr/>
        </p:nvSpPr>
        <p:spPr bwMode="auto">
          <a:xfrm>
            <a:off x="1277541" y="5535217"/>
            <a:ext cx="80963" cy="80963"/>
          </a:xfrm>
          <a:prstGeom prst="ellipse">
            <a:avLst/>
          </a:prstGeom>
          <a:solidFill>
            <a:srgbClr val="339966"/>
          </a:solidFill>
          <a:ln w="11176">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6" name="Rectangle 80"/>
          <p:cNvSpPr>
            <a:spLocks noChangeArrowheads="1"/>
          </p:cNvSpPr>
          <p:nvPr/>
        </p:nvSpPr>
        <p:spPr bwMode="auto">
          <a:xfrm>
            <a:off x="1500611" y="5583139"/>
            <a:ext cx="3132534" cy="369332"/>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200" b="0" i="0" u="none" strike="noStrike" cap="none" spc="0">
                <a:ln>
                  <a:noFill/>
                </a:ln>
                <a:solidFill>
                  <a:srgbClr val="000000"/>
                </a:solidFill>
                <a:latin typeface="Arial"/>
                <a:ea typeface="宋体"/>
                <a:cs typeface="Arial"/>
              </a:rPr>
              <a:t>Control</a:t>
            </a:r>
            <a:r>
              <a:rPr lang="en-GB" sz="1200" b="0" i="0" u="none" strike="noStrike" cap="none" spc="0">
                <a:ln>
                  <a:noFill/>
                </a:ln>
                <a:solidFill>
                  <a:srgbClr val="000000"/>
                </a:solidFill>
                <a:latin typeface="Arial"/>
                <a:ea typeface="Arial"/>
                <a:cs typeface="Arial"/>
              </a:rPr>
              <a:t>– </a:t>
            </a:r>
            <a:r>
              <a:rPr lang="en-US" sz="1200" b="0" i="0" u="none" strike="noStrike" cap="none" spc="0">
                <a:ln>
                  <a:noFill/>
                </a:ln>
                <a:solidFill>
                  <a:srgbClr val="000000"/>
                </a:solidFill>
                <a:latin typeface="Arial"/>
                <a:ea typeface="宋体"/>
                <a:cs typeface="Arial"/>
              </a:rPr>
              <a:t>speech comprehension and it’s reception  </a:t>
            </a:r>
            <a:r>
              <a:rPr lang="en-GB" sz="1200" b="0" i="0" u="none" strike="noStrike" cap="none" spc="0">
                <a:ln>
                  <a:noFill/>
                </a:ln>
                <a:solidFill>
                  <a:srgbClr val="000000"/>
                </a:solidFill>
                <a:latin typeface="Arial"/>
                <a:ea typeface="Arial"/>
                <a:cs typeface="Arial"/>
              </a:rPr>
              <a:t> N=3</a:t>
            </a:r>
            <a:r>
              <a:rPr lang="en-GB" sz="1200" b="0" i="0" u="none" strike="noStrike" cap="none" spc="0">
                <a:ln>
                  <a:noFill/>
                </a:ln>
                <a:solidFill>
                  <a:prstClr val="black"/>
                </a:solidFill>
                <a:latin typeface="Arial"/>
                <a:ea typeface="Arial"/>
                <a:cs typeface="Arial"/>
              </a:rPr>
              <a:t> </a:t>
            </a:r>
            <a:endParaRPr/>
          </a:p>
        </p:txBody>
      </p:sp>
      <p:sp>
        <p:nvSpPr>
          <p:cNvPr id="695377" name="Oval 81"/>
          <p:cNvSpPr>
            <a:spLocks noChangeArrowheads="1"/>
          </p:cNvSpPr>
          <p:nvPr/>
        </p:nvSpPr>
        <p:spPr bwMode="auto">
          <a:xfrm>
            <a:off x="4895850" y="3320654"/>
            <a:ext cx="90488" cy="89297"/>
          </a:xfrm>
          <a:prstGeom prst="ellipse">
            <a:avLst/>
          </a:prstGeom>
          <a:solidFill>
            <a:srgbClr val="339966"/>
          </a:solidFill>
          <a:ln w="1651">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8" name="Oval 82"/>
          <p:cNvSpPr>
            <a:spLocks noChangeArrowheads="1"/>
          </p:cNvSpPr>
          <p:nvPr/>
        </p:nvSpPr>
        <p:spPr bwMode="auto">
          <a:xfrm>
            <a:off x="5651897" y="3050381"/>
            <a:ext cx="90488" cy="89298"/>
          </a:xfrm>
          <a:prstGeom prst="ellipse">
            <a:avLst/>
          </a:prstGeom>
          <a:solidFill>
            <a:srgbClr val="339966"/>
          </a:solidFill>
          <a:ln w="1651">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79" name="Oval 83"/>
          <p:cNvSpPr>
            <a:spLocks noChangeArrowheads="1"/>
          </p:cNvSpPr>
          <p:nvPr/>
        </p:nvSpPr>
        <p:spPr bwMode="auto">
          <a:xfrm>
            <a:off x="6354366" y="2294335"/>
            <a:ext cx="90488" cy="89297"/>
          </a:xfrm>
          <a:prstGeom prst="ellipse">
            <a:avLst/>
          </a:prstGeom>
          <a:solidFill>
            <a:srgbClr val="339966"/>
          </a:solidFill>
          <a:ln w="1651">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80" name="Line 84"/>
          <p:cNvSpPr>
            <a:spLocks noChangeShapeType="1"/>
          </p:cNvSpPr>
          <p:nvPr/>
        </p:nvSpPr>
        <p:spPr bwMode="auto">
          <a:xfrm flipV="1">
            <a:off x="4950619" y="3105151"/>
            <a:ext cx="756046" cy="270272"/>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81" name="Line 85"/>
          <p:cNvSpPr>
            <a:spLocks noChangeShapeType="1"/>
          </p:cNvSpPr>
          <p:nvPr/>
        </p:nvSpPr>
        <p:spPr bwMode="auto">
          <a:xfrm flipV="1">
            <a:off x="5706667" y="2349104"/>
            <a:ext cx="701278" cy="756046"/>
          </a:xfrm>
          <a:prstGeom prst="line">
            <a:avLst/>
          </a:prstGeom>
          <a:noFill/>
          <a:ln w="9525">
            <a:solidFill>
              <a:schemeClr val="tx1"/>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350" b="0" i="0" u="none" strike="noStrike" cap="none" spc="0">
              <a:ln>
                <a:noFill/>
              </a:ln>
              <a:solidFill>
                <a:prstClr val="black"/>
              </a:solidFill>
              <a:latin typeface="Calibri"/>
              <a:ea typeface="Arial"/>
              <a:cs typeface="Arial"/>
            </a:endParaRPr>
          </a:p>
        </p:txBody>
      </p:sp>
      <p:sp>
        <p:nvSpPr>
          <p:cNvPr id="695382" name="Text Box 86"/>
          <p:cNvSpPr txBox="1">
            <a:spLocks noChangeArrowheads="1"/>
          </p:cNvSpPr>
          <p:nvPr/>
        </p:nvSpPr>
        <p:spPr bwMode="auto">
          <a:xfrm>
            <a:off x="3572371" y="4617595"/>
            <a:ext cx="2214563" cy="507831"/>
          </a:xfrm>
          <a:prstGeom prst="rect">
            <a:avLst/>
          </a:prstGeom>
          <a:noFill/>
          <a:ln w="9525">
            <a:noFill/>
            <a:miter lim="800000"/>
            <a:headEnd/>
            <a:tailEnd/>
          </a:ln>
          <a:effectLst/>
        </p:spPr>
        <p:txBody>
          <a:bodyPr>
            <a:spAutoFit/>
          </a:bodyPr>
          <a:lstStyle/>
          <a:p>
            <a:pPr marL="0" marR="0" lvl="0" indent="0" algn="l" defTabSz="457200">
              <a:lnSpc>
                <a:spcPct val="100000"/>
              </a:lnSpc>
              <a:spcBef>
                <a:spcPts val="0"/>
              </a:spcBef>
              <a:spcAft>
                <a:spcPts val="0"/>
              </a:spcAft>
              <a:buClrTx/>
              <a:buSzTx/>
              <a:buFontTx/>
              <a:buNone/>
              <a:defRPr/>
            </a:pPr>
            <a:r>
              <a:rPr lang="fi-FI" sz="1350" b="0" i="0" u="none" strike="noStrike" cap="none" spc="0">
                <a:ln>
                  <a:noFill/>
                </a:ln>
                <a:solidFill>
                  <a:prstClr val="black"/>
                </a:solidFill>
                <a:latin typeface="Arial"/>
                <a:ea typeface="Arial"/>
                <a:cs typeface="Arial"/>
              </a:rPr>
              <a:t>Age of the assessment</a:t>
            </a:r>
            <a:endParaRPr/>
          </a:p>
          <a:p>
            <a:pPr marL="0" marR="0" lvl="0" indent="0" algn="l" defTabSz="457200">
              <a:lnSpc>
                <a:spcPct val="100000"/>
              </a:lnSpc>
              <a:spcBef>
                <a:spcPts val="0"/>
              </a:spcBef>
              <a:spcAft>
                <a:spcPts val="0"/>
              </a:spcAft>
              <a:buClrTx/>
              <a:buSzTx/>
              <a:buFontTx/>
              <a:buNone/>
              <a:defRPr/>
            </a:pPr>
            <a:r>
              <a:rPr lang="zh-CN" sz="1350" b="0" i="0" u="none" strike="noStrike" cap="none" spc="0">
                <a:ln>
                  <a:noFill/>
                </a:ln>
                <a:solidFill>
                  <a:prstClr val="black"/>
                </a:solidFill>
                <a:latin typeface="Arial"/>
                <a:ea typeface="宋体"/>
                <a:cs typeface="Arial"/>
              </a:rPr>
              <a:t>      </a:t>
            </a:r>
            <a:endParaRPr lang="fi-FI" sz="1350" b="0" i="0" u="none" strike="noStrike" cap="none" spc="0">
              <a:ln>
                <a:noFill/>
              </a:ln>
              <a:solidFill>
                <a:srgbClr val="FF0000"/>
              </a:solidFill>
              <a:latin typeface="Arial"/>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p>
            <a:pPr>
              <a:spcAft>
                <a:spcPts val="0"/>
              </a:spcAft>
              <a:defRPr/>
            </a:pPr>
            <a:r>
              <a:rPr lang="fi-FI" sz="3200" b="1">
                <a:solidFill>
                  <a:schemeClr val="tx2">
                    <a:satMod val="130000"/>
                  </a:schemeClr>
                </a:solidFill>
                <a:latin typeface="Times New Roman"/>
                <a:cs typeface="Times New Roman"/>
              </a:rPr>
              <a:t>Criteria for </a:t>
            </a:r>
            <a:r>
              <a:rPr lang="fi-FI" sz="3200" b="1">
                <a:solidFill>
                  <a:schemeClr val="tx2">
                    <a:satMod val="130000"/>
                  </a:schemeClr>
                </a:solidFill>
                <a:latin typeface="Times New Roman"/>
                <a:cs typeface="Times New Roman"/>
              </a:rPr>
              <a:t>dyslexia</a:t>
            </a:r>
            <a:endParaRPr lang="fi-FI" sz="3200" b="1">
              <a:solidFill>
                <a:srgbClr val="FF0000"/>
              </a:solidFill>
              <a:latin typeface="Times New Roman"/>
              <a:cs typeface="Times New Roman"/>
            </a:endParaRPr>
          </a:p>
        </p:txBody>
      </p:sp>
      <p:sp>
        <p:nvSpPr>
          <p:cNvPr id="14339" name="Content Placeholder 2"/>
          <p:cNvSpPr>
            <a:spLocks noGrp="1"/>
          </p:cNvSpPr>
          <p:nvPr>
            <p:ph idx="1"/>
          </p:nvPr>
        </p:nvSpPr>
        <p:spPr bwMode="auto">
          <a:xfrm>
            <a:off x="296333" y="1417638"/>
            <a:ext cx="8741834" cy="4708525"/>
          </a:xfrm>
        </p:spPr>
        <p:txBody>
          <a:bodyPr>
            <a:normAutofit/>
          </a:bodyPr>
          <a:lstStyle/>
          <a:p>
            <a:pPr>
              <a:lnSpc>
                <a:spcPct val="80000"/>
              </a:lnSpc>
              <a:defRPr/>
            </a:pPr>
            <a:r>
              <a:rPr lang="en-US" sz="2000"/>
              <a:t>A the end of 2. grade eight measures were taken</a:t>
            </a:r>
            <a:endParaRPr lang="en-US" sz="1600">
              <a:solidFill>
                <a:srgbClr val="FF0000"/>
              </a:solidFill>
            </a:endParaRPr>
          </a:p>
          <a:p>
            <a:pPr lvl="1">
              <a:lnSpc>
                <a:spcPct val="80000"/>
              </a:lnSpc>
              <a:defRPr/>
            </a:pPr>
            <a:r>
              <a:rPr lang="en-US" sz="1800"/>
              <a:t>four measures representing reading/writing accuracy</a:t>
            </a:r>
            <a:endParaRPr lang="en-US" sz="1800">
              <a:solidFill>
                <a:srgbClr val="FF0000"/>
              </a:solidFill>
            </a:endParaRPr>
          </a:p>
          <a:p>
            <a:pPr lvl="1">
              <a:lnSpc>
                <a:spcPct val="80000"/>
              </a:lnSpc>
              <a:defRPr/>
            </a:pPr>
            <a:r>
              <a:rPr lang="en-US" sz="1800"/>
              <a:t>four measures representing reading fluency</a:t>
            </a:r>
            <a:endParaRPr lang="en-US" sz="1800">
              <a:solidFill>
                <a:srgbClr val="FF0000"/>
              </a:solidFill>
            </a:endParaRPr>
          </a:p>
          <a:p>
            <a:pPr>
              <a:lnSpc>
                <a:spcPct val="80000"/>
              </a:lnSpc>
              <a:defRPr/>
            </a:pPr>
            <a:r>
              <a:rPr lang="en-US" sz="2000"/>
              <a:t>A score exactly at the 10</a:t>
            </a:r>
            <a:r>
              <a:rPr lang="en-US" sz="2000" baseline="30000"/>
              <a:t>th</a:t>
            </a:r>
            <a:r>
              <a:rPr lang="en-US" sz="2000"/>
              <a:t> percentile of the control group’s performance or below was classified as fulfilling the criterion of poor performance in that task</a:t>
            </a:r>
            <a:endParaRPr/>
          </a:p>
          <a:p>
            <a:pPr>
              <a:lnSpc>
                <a:spcPct val="80000"/>
              </a:lnSpc>
              <a:defRPr/>
            </a:pPr>
            <a:endParaRPr lang="en-US" sz="1600">
              <a:solidFill>
                <a:srgbClr val="FF0000"/>
              </a:solidFill>
            </a:endParaRPr>
          </a:p>
          <a:p>
            <a:pPr>
              <a:lnSpc>
                <a:spcPct val="80000"/>
              </a:lnSpc>
              <a:defRPr/>
            </a:pPr>
            <a:r>
              <a:rPr lang="en-US" sz="2000"/>
              <a:t>A child was diagnosed as dyslexic/poor reader if she/he</a:t>
            </a:r>
            <a:endParaRPr lang="en-US" sz="1600">
              <a:solidFill>
                <a:srgbClr val="FF0000"/>
              </a:solidFill>
            </a:endParaRPr>
          </a:p>
          <a:p>
            <a:pPr lvl="1">
              <a:lnSpc>
                <a:spcPct val="80000"/>
              </a:lnSpc>
              <a:defRPr/>
            </a:pPr>
            <a:r>
              <a:rPr lang="en-US" sz="1800"/>
              <a:t> fulfilled the criteria on</a:t>
            </a:r>
            <a:r>
              <a:rPr lang="en-US" sz="1800" b="1"/>
              <a:t> at least three out of four measures in reading/writing accuracy</a:t>
            </a:r>
            <a:endParaRPr lang="zh-CN" sz="1600" b="1">
              <a:solidFill>
                <a:srgbClr val="FF0000"/>
              </a:solidFill>
            </a:endParaRPr>
          </a:p>
          <a:p>
            <a:pPr lvl="1">
              <a:lnSpc>
                <a:spcPct val="80000"/>
              </a:lnSpc>
              <a:defRPr/>
            </a:pPr>
            <a:r>
              <a:rPr lang="en-US" sz="1800"/>
              <a:t>OR</a:t>
            </a:r>
            <a:r>
              <a:rPr lang="zh-CN" sz="1800">
                <a:solidFill>
                  <a:schemeClr val="accent1"/>
                </a:solidFill>
              </a:rPr>
              <a:t> </a:t>
            </a:r>
            <a:endParaRPr lang="en-US" sz="1600">
              <a:solidFill>
                <a:srgbClr val="FF0000"/>
              </a:solidFill>
            </a:endParaRPr>
          </a:p>
          <a:p>
            <a:pPr lvl="1">
              <a:lnSpc>
                <a:spcPct val="80000"/>
              </a:lnSpc>
              <a:defRPr/>
            </a:pPr>
            <a:r>
              <a:rPr lang="en-US" sz="1800"/>
              <a:t>on at least three out of four measures in reading fluency</a:t>
            </a:r>
            <a:endParaRPr lang="en-US" sz="1800">
              <a:solidFill>
                <a:srgbClr val="FF0000"/>
              </a:solidFill>
            </a:endParaRPr>
          </a:p>
          <a:p>
            <a:pPr lvl="1">
              <a:lnSpc>
                <a:spcPct val="80000"/>
              </a:lnSpc>
              <a:defRPr/>
            </a:pPr>
            <a:r>
              <a:rPr lang="en-US" sz="1800"/>
              <a:t>OR</a:t>
            </a:r>
            <a:r>
              <a:rPr lang="zh-CN" sz="1800"/>
              <a:t> </a:t>
            </a:r>
            <a:endParaRPr lang="en-US" sz="1600">
              <a:solidFill>
                <a:srgbClr val="FF0000"/>
              </a:solidFill>
            </a:endParaRPr>
          </a:p>
          <a:p>
            <a:pPr lvl="1">
              <a:lnSpc>
                <a:spcPct val="80000"/>
              </a:lnSpc>
              <a:defRPr/>
            </a:pPr>
            <a:r>
              <a:rPr lang="en-US" sz="1800"/>
              <a:t>fulfilled the criteria on two measures, both in accuracy AND in the fluency domain.</a:t>
            </a:r>
            <a:endParaRPr/>
          </a:p>
          <a:p>
            <a:pPr marL="457200" lvl="1" indent="0">
              <a:lnSpc>
                <a:spcPct val="80000"/>
              </a:lnSpc>
              <a:buNone/>
              <a:defRPr/>
            </a:pPr>
            <a:endParaRPr lang="fi-FI" sz="1600">
              <a:solidFill>
                <a:srgbClr val="FF0000"/>
              </a:solidFill>
            </a:endParaRPr>
          </a:p>
        </p:txBody>
      </p:sp>
      <p:sp>
        <p:nvSpPr>
          <p:cNvPr id="4" name="Date Placeholder 3"/>
          <p:cNvSpPr>
            <a:spLocks noGrp="1"/>
          </p:cNvSpPr>
          <p:nvPr>
            <p:ph type="dt" sz="quarter" idx="10"/>
          </p:nvPr>
        </p:nvSpPr>
        <p:spPr bwMode="auto"/>
        <p:txBody>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prstClr val="black">
                    <a:tint val="75000"/>
                  </a:prstClr>
                </a:solidFill>
                <a:latin typeface="Calibri"/>
                <a:ea typeface="Arial"/>
                <a:cs typeface="Arial"/>
              </a:rPr>
              <a:t>Date</a:t>
            </a:r>
            <a:r>
              <a:rPr lang="fi-FI" sz="1200" b="0" i="0" u="none" strike="noStrike" cap="none" spc="0">
                <a:ln>
                  <a:noFill/>
                </a:ln>
                <a:solidFill>
                  <a:prstClr val="black">
                    <a:tint val="75000"/>
                  </a:prstClr>
                </a:solidFill>
                <a:latin typeface="Calibri"/>
                <a:ea typeface="Arial"/>
                <a:cs typeface="Arial"/>
              </a:rPr>
              <a:t> Author </a:t>
            </a:r>
            <a:r>
              <a:rPr lang="fi-FI" sz="1200" b="0" i="0" u="none" strike="noStrike" cap="none" spc="0">
                <a:ln>
                  <a:noFill/>
                </a:ln>
                <a:solidFill>
                  <a:prstClr val="black">
                    <a:tint val="75000"/>
                  </a:prstClr>
                </a:solidFill>
                <a:latin typeface="Calibri"/>
                <a:ea typeface="Arial"/>
                <a:cs typeface="Arial"/>
              </a:rPr>
              <a:t>Title</a:t>
            </a:r>
            <a:endParaRPr lang="en-US" sz="1200" b="0" i="0" u="none" strike="noStrike" cap="none" spc="0">
              <a:ln>
                <a:noFill/>
              </a:ln>
              <a:solidFill>
                <a:prstClr val="black">
                  <a:tint val="75000"/>
                </a:prstClr>
              </a:solidFill>
              <a:latin typeface="Calibri"/>
              <a:ea typeface="Arial"/>
              <a:cs typeface="Arial"/>
            </a:endParaRPr>
          </a:p>
        </p:txBody>
      </p:sp>
      <p:sp>
        <p:nvSpPr>
          <p:cNvPr id="5" name="Footer Placeholder 4"/>
          <p:cNvSpPr>
            <a:spLocks noGrp="1"/>
          </p:cNvSpPr>
          <p:nvPr>
            <p:ph type="ftr" sz="quarter" idx="11"/>
          </p:nvPr>
        </p:nvSpPr>
        <p:spPr bwMode="auto"/>
        <p:txBody>
          <a:bodyPr/>
          <a:lstStyle/>
          <a:p>
            <a:pPr marL="0" marR="0" lvl="0" indent="0" algn="ctr" defTabSz="457200">
              <a:lnSpc>
                <a:spcPct val="100000"/>
              </a:lnSpc>
              <a:spcBef>
                <a:spcPts val="0"/>
              </a:spcBef>
              <a:spcAft>
                <a:spcPts val="0"/>
              </a:spcAft>
              <a:buClrTx/>
              <a:buSzTx/>
              <a:buFontTx/>
              <a:buNone/>
              <a:defRPr/>
            </a:pPr>
            <a:r>
              <a:rPr lang="en-US" sz="1200" b="0" i="0" u="none" strike="noStrike" cap="none" spc="0">
                <a:ln>
                  <a:noFill/>
                </a:ln>
                <a:solidFill>
                  <a:prstClr val="black">
                    <a:tint val="75000"/>
                  </a:prstClr>
                </a:solidFill>
                <a:latin typeface="Calibri"/>
                <a:ea typeface="Arial"/>
                <a:cs typeface="Arial"/>
              </a:rPr>
              <a:t>INTERNAL</a:t>
            </a:r>
            <a:endParaRPr/>
          </a:p>
        </p:txBody>
      </p:sp>
      <p:sp>
        <p:nvSpPr>
          <p:cNvPr id="6" name="Slide Number Placeholder 5"/>
          <p:cNvSpPr>
            <a:spLocks noGrp="1"/>
          </p:cNvSpPr>
          <p:nvPr>
            <p:ph type="sldNum" sz="quarter" idx="12"/>
          </p:nvPr>
        </p:nvSpPr>
        <p:spPr bwMode="auto"/>
        <p:txBody>
          <a:bodyPr/>
          <a:lstStyle/>
          <a:p>
            <a:pPr marL="0" marR="0" lvl="0" indent="0" algn="r" defTabSz="457200">
              <a:lnSpc>
                <a:spcPct val="100000"/>
              </a:lnSpc>
              <a:spcBef>
                <a:spcPts val="0"/>
              </a:spcBef>
              <a:spcAft>
                <a:spcPts val="0"/>
              </a:spcAft>
              <a:buClrTx/>
              <a:buSzTx/>
              <a:buFontTx/>
              <a:buNone/>
              <a:defRPr/>
            </a:pPr>
            <a:fld id="{75183488-38C7-42C5-939A-2AB9037B93E9}" type="slidenum">
              <a:rPr lang="en-US" sz="1200" b="0" i="0" u="none" strike="noStrike" cap="none" spc="0">
                <a:ln>
                  <a:noFill/>
                </a:ln>
                <a:solidFill>
                  <a:prstClr val="black">
                    <a:tint val="75000"/>
                  </a:prstClr>
                </a:solidFill>
                <a:latin typeface="Calibri"/>
                <a:ea typeface="Arial"/>
                <a:cs typeface="Arial"/>
              </a:rPr>
              <a:t>33</a:t>
            </a:fld>
            <a:endParaRPr lang="en-US" sz="1200" b="0" i="0" u="none" strike="noStrike" cap="none" spc="0">
              <a:ln>
                <a:noFill/>
              </a:ln>
              <a:solidFill>
                <a:prstClr val="black">
                  <a:tint val="75000"/>
                </a:prstClr>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96322" name="AutoShape 2"/>
          <p:cNvSpPr>
            <a:spLocks noChangeArrowheads="1" noChangeAspect="1" noTextEdit="1"/>
          </p:cNvSpPr>
          <p:nvPr/>
        </p:nvSpPr>
        <p:spPr bwMode="auto">
          <a:xfrm>
            <a:off x="1763713" y="1662113"/>
            <a:ext cx="6067425" cy="4000500"/>
          </a:xfrm>
          <a:prstGeom prst="rect">
            <a:avLst/>
          </a:prstGeom>
          <a:noFill/>
          <a:ln w="9525">
            <a:no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3" name="Freeform 3"/>
          <p:cNvSpPr/>
          <p:nvPr/>
        </p:nvSpPr>
        <p:spPr bwMode="auto">
          <a:xfrm>
            <a:off x="1719263" y="5351463"/>
            <a:ext cx="4510087" cy="44450"/>
          </a:xfrm>
          <a:custGeom>
            <a:avLst/>
            <a:gdLst/>
            <a:ahLst/>
            <a:cxnLst>
              <a:cxn ang="0">
                <a:pos x="0" y="24"/>
              </a:cxn>
              <a:cxn ang="0">
                <a:pos x="30" y="0"/>
              </a:cxn>
              <a:cxn ang="0">
                <a:pos x="2004" y="0"/>
              </a:cxn>
              <a:cxn ang="0">
                <a:pos x="1974" y="24"/>
              </a:cxn>
              <a:cxn ang="0">
                <a:pos x="0" y="24"/>
              </a:cxn>
            </a:cxnLst>
            <a:rect l="0" t="0" r="r" b="b"/>
            <a:pathLst>
              <a:path w="2004" h="24" fill="norm" stroke="1" extrusionOk="0">
                <a:moveTo>
                  <a:pt x="0" y="24"/>
                </a:moveTo>
                <a:lnTo>
                  <a:pt x="30" y="0"/>
                </a:lnTo>
                <a:lnTo>
                  <a:pt x="2004" y="0"/>
                </a:lnTo>
                <a:lnTo>
                  <a:pt x="1974" y="24"/>
                </a:lnTo>
                <a:lnTo>
                  <a:pt x="0" y="24"/>
                </a:lnTo>
                <a:close/>
              </a:path>
            </a:pathLst>
          </a:custGeom>
          <a:solidFill>
            <a:srgbClr val="808080"/>
          </a:solidFill>
          <a:ln w="9525">
            <a:no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4" name="Freeform 4"/>
          <p:cNvSpPr/>
          <p:nvPr/>
        </p:nvSpPr>
        <p:spPr bwMode="auto">
          <a:xfrm>
            <a:off x="1719263" y="1668463"/>
            <a:ext cx="68262" cy="3727450"/>
          </a:xfrm>
          <a:custGeom>
            <a:avLst/>
            <a:gdLst/>
            <a:ahLst/>
            <a:cxnLst>
              <a:cxn ang="0">
                <a:pos x="0" y="2004"/>
              </a:cxn>
              <a:cxn ang="0">
                <a:pos x="0" y="24"/>
              </a:cxn>
              <a:cxn ang="0">
                <a:pos x="30" y="0"/>
              </a:cxn>
              <a:cxn ang="0">
                <a:pos x="30" y="1980"/>
              </a:cxn>
              <a:cxn ang="0">
                <a:pos x="0" y="2004"/>
              </a:cxn>
            </a:cxnLst>
            <a:rect l="0" t="0" r="r" b="b"/>
            <a:pathLst>
              <a:path w="30" h="2004" fill="norm" stroke="1" extrusionOk="0">
                <a:moveTo>
                  <a:pt x="0" y="2004"/>
                </a:moveTo>
                <a:lnTo>
                  <a:pt x="0" y="24"/>
                </a:lnTo>
                <a:lnTo>
                  <a:pt x="30" y="0"/>
                </a:lnTo>
                <a:lnTo>
                  <a:pt x="30" y="1980"/>
                </a:lnTo>
                <a:lnTo>
                  <a:pt x="0" y="2004"/>
                </a:lnTo>
                <a:close/>
              </a:path>
            </a:pathLst>
          </a:custGeom>
          <a:noFill/>
          <a:ln w="9525">
            <a:no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5" name="Rectangle 5"/>
          <p:cNvSpPr>
            <a:spLocks noChangeArrowheads="1"/>
          </p:cNvSpPr>
          <p:nvPr/>
        </p:nvSpPr>
        <p:spPr bwMode="auto">
          <a:xfrm>
            <a:off x="1787525" y="1668463"/>
            <a:ext cx="4441825" cy="3683000"/>
          </a:xfrm>
          <a:prstGeom prst="rect">
            <a:avLst/>
          </a:prstGeom>
          <a:noFill/>
          <a:ln w="9525">
            <a:no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6" name="Freeform 6"/>
          <p:cNvSpPr/>
          <p:nvPr/>
        </p:nvSpPr>
        <p:spPr bwMode="auto">
          <a:xfrm>
            <a:off x="1719263" y="5351463"/>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7" name="Freeform 7"/>
          <p:cNvSpPr/>
          <p:nvPr/>
        </p:nvSpPr>
        <p:spPr bwMode="auto">
          <a:xfrm>
            <a:off x="1719263" y="4827588"/>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8" name="Freeform 8"/>
          <p:cNvSpPr/>
          <p:nvPr/>
        </p:nvSpPr>
        <p:spPr bwMode="auto">
          <a:xfrm>
            <a:off x="1719263" y="4302125"/>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29" name="Freeform 9"/>
          <p:cNvSpPr/>
          <p:nvPr/>
        </p:nvSpPr>
        <p:spPr bwMode="auto">
          <a:xfrm>
            <a:off x="1719263" y="3778250"/>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0" name="Freeform 10"/>
          <p:cNvSpPr/>
          <p:nvPr/>
        </p:nvSpPr>
        <p:spPr bwMode="auto">
          <a:xfrm>
            <a:off x="1692275" y="3213100"/>
            <a:ext cx="4510088" cy="46038"/>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19050">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1" name="Freeform 11"/>
          <p:cNvSpPr/>
          <p:nvPr/>
        </p:nvSpPr>
        <p:spPr bwMode="auto">
          <a:xfrm>
            <a:off x="1719263" y="2717800"/>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2" name="Freeform 12"/>
          <p:cNvSpPr/>
          <p:nvPr/>
        </p:nvSpPr>
        <p:spPr bwMode="auto">
          <a:xfrm>
            <a:off x="1719263" y="2193925"/>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3" name="Freeform 13"/>
          <p:cNvSpPr/>
          <p:nvPr/>
        </p:nvSpPr>
        <p:spPr bwMode="auto">
          <a:xfrm>
            <a:off x="1719263" y="1668463"/>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4" name="Freeform 14"/>
          <p:cNvSpPr/>
          <p:nvPr/>
        </p:nvSpPr>
        <p:spPr bwMode="auto">
          <a:xfrm>
            <a:off x="1719263" y="5351463"/>
            <a:ext cx="4510087" cy="44450"/>
          </a:xfrm>
          <a:custGeom>
            <a:avLst/>
            <a:gdLst/>
            <a:ahLst/>
            <a:cxnLst>
              <a:cxn ang="0">
                <a:pos x="2004" y="0"/>
              </a:cxn>
              <a:cxn ang="0">
                <a:pos x="1974" y="24"/>
              </a:cxn>
              <a:cxn ang="0">
                <a:pos x="0" y="24"/>
              </a:cxn>
              <a:cxn ang="0">
                <a:pos x="30" y="0"/>
              </a:cxn>
              <a:cxn ang="0">
                <a:pos x="2004" y="0"/>
              </a:cxn>
            </a:cxnLst>
            <a:rect l="0" t="0" r="r" b="b"/>
            <a:pathLst>
              <a:path w="2004" h="24" fill="norm" stroke="1" extrusionOk="0">
                <a:moveTo>
                  <a:pt x="2004" y="0"/>
                </a:moveTo>
                <a:lnTo>
                  <a:pt x="1974" y="24"/>
                </a:lnTo>
                <a:lnTo>
                  <a:pt x="0" y="24"/>
                </a:lnTo>
                <a:lnTo>
                  <a:pt x="30" y="0"/>
                </a:lnTo>
                <a:lnTo>
                  <a:pt x="2004" y="0"/>
                </a:lnTo>
                <a:close/>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5" name="Freeform 15"/>
          <p:cNvSpPr/>
          <p:nvPr/>
        </p:nvSpPr>
        <p:spPr bwMode="auto">
          <a:xfrm>
            <a:off x="1719263" y="1668463"/>
            <a:ext cx="68262" cy="3727450"/>
          </a:xfrm>
          <a:custGeom>
            <a:avLst/>
            <a:gdLst/>
            <a:ahLst/>
            <a:cxnLst>
              <a:cxn ang="0">
                <a:pos x="0" y="2004"/>
              </a:cxn>
              <a:cxn ang="0">
                <a:pos x="0" y="24"/>
              </a:cxn>
              <a:cxn ang="0">
                <a:pos x="30" y="0"/>
              </a:cxn>
              <a:cxn ang="0">
                <a:pos x="30" y="1980"/>
              </a:cxn>
              <a:cxn ang="0">
                <a:pos x="0" y="2004"/>
              </a:cxn>
            </a:cxnLst>
            <a:rect l="0" t="0" r="r" b="b"/>
            <a:pathLst>
              <a:path w="30" h="2004" fill="norm" stroke="1" extrusionOk="0">
                <a:moveTo>
                  <a:pt x="0" y="2004"/>
                </a:moveTo>
                <a:lnTo>
                  <a:pt x="0" y="24"/>
                </a:lnTo>
                <a:lnTo>
                  <a:pt x="30" y="0"/>
                </a:lnTo>
                <a:lnTo>
                  <a:pt x="30" y="1980"/>
                </a:lnTo>
                <a:lnTo>
                  <a:pt x="0" y="2004"/>
                </a:lnTo>
                <a:close/>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6" name="Rectangle 16"/>
          <p:cNvSpPr>
            <a:spLocks noChangeArrowheads="1"/>
          </p:cNvSpPr>
          <p:nvPr/>
        </p:nvSpPr>
        <p:spPr bwMode="auto">
          <a:xfrm>
            <a:off x="1787525" y="1668463"/>
            <a:ext cx="4441825" cy="3683000"/>
          </a:xfrm>
          <a:prstGeom prst="rect">
            <a:avLst/>
          </a:prstGeom>
          <a:no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7" name="Line 17"/>
          <p:cNvSpPr>
            <a:spLocks noChangeShapeType="1"/>
          </p:cNvSpPr>
          <p:nvPr/>
        </p:nvSpPr>
        <p:spPr bwMode="auto">
          <a:xfrm>
            <a:off x="1719263" y="2238375"/>
            <a:ext cx="3175"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8" name="Rectangle 18" descr="Tumma pystyviivoitus"/>
          <p:cNvSpPr>
            <a:spLocks noChangeArrowheads="1"/>
          </p:cNvSpPr>
          <p:nvPr/>
        </p:nvSpPr>
        <p:spPr bwMode="auto">
          <a:xfrm>
            <a:off x="3203575" y="3213100"/>
            <a:ext cx="431799" cy="503238"/>
          </a:xfrm>
          <a:prstGeom prst="rect">
            <a:avLst/>
          </a:prstGeom>
          <a:pattFill prst="dkVert">
            <a:fgClr>
              <a:srgbClr val="333399"/>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39" name="Rectangle 19"/>
          <p:cNvSpPr>
            <a:spLocks noChangeArrowheads="1"/>
          </p:cNvSpPr>
          <p:nvPr/>
        </p:nvSpPr>
        <p:spPr bwMode="auto">
          <a:xfrm>
            <a:off x="4643438" y="3213100"/>
            <a:ext cx="504825" cy="792163"/>
          </a:xfrm>
          <a:prstGeom prst="rect">
            <a:avLst/>
          </a:prstGeom>
          <a:solidFill>
            <a:srgbClr val="009999"/>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0" name="Rectangle 20" descr="50 %"/>
          <p:cNvSpPr>
            <a:spLocks noChangeArrowheads="1"/>
          </p:cNvSpPr>
          <p:nvPr/>
        </p:nvSpPr>
        <p:spPr bwMode="auto">
          <a:xfrm>
            <a:off x="5364163" y="3213100"/>
            <a:ext cx="576262" cy="1152525"/>
          </a:xfrm>
          <a:prstGeom prst="rect">
            <a:avLst/>
          </a:prstGeom>
          <a:pattFill prst="pct50">
            <a:fgClr>
              <a:srgbClr val="99CC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1" name="Rectangle 21"/>
          <p:cNvSpPr>
            <a:spLocks noChangeArrowheads="1"/>
          </p:cNvSpPr>
          <p:nvPr/>
        </p:nvSpPr>
        <p:spPr bwMode="auto">
          <a:xfrm>
            <a:off x="1908175" y="3141663"/>
            <a:ext cx="400050" cy="71437"/>
          </a:xfrm>
          <a:prstGeom prst="rect">
            <a:avLst/>
          </a:prstGeom>
          <a:solidFill>
            <a:srgbClr val="000080"/>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2" name="Line 22"/>
          <p:cNvSpPr>
            <a:spLocks noChangeShapeType="1"/>
          </p:cNvSpPr>
          <p:nvPr/>
        </p:nvSpPr>
        <p:spPr bwMode="auto">
          <a:xfrm flipV="1">
            <a:off x="1719263" y="1712913"/>
            <a:ext cx="3175" cy="3683000"/>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3" name="Line 23"/>
          <p:cNvSpPr>
            <a:spLocks noChangeShapeType="1"/>
          </p:cNvSpPr>
          <p:nvPr/>
        </p:nvSpPr>
        <p:spPr bwMode="auto">
          <a:xfrm flipH="1">
            <a:off x="1652588" y="5395913"/>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4" name="Line 24"/>
          <p:cNvSpPr>
            <a:spLocks noChangeShapeType="1"/>
          </p:cNvSpPr>
          <p:nvPr/>
        </p:nvSpPr>
        <p:spPr bwMode="auto">
          <a:xfrm flipH="1">
            <a:off x="1652588" y="4872038"/>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5" name="Line 25"/>
          <p:cNvSpPr>
            <a:spLocks noChangeShapeType="1"/>
          </p:cNvSpPr>
          <p:nvPr/>
        </p:nvSpPr>
        <p:spPr bwMode="auto">
          <a:xfrm flipH="1">
            <a:off x="1652588" y="4346575"/>
            <a:ext cx="66675" cy="3175"/>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6" name="Line 26"/>
          <p:cNvSpPr>
            <a:spLocks noChangeShapeType="1"/>
          </p:cNvSpPr>
          <p:nvPr/>
        </p:nvSpPr>
        <p:spPr bwMode="auto">
          <a:xfrm flipH="1">
            <a:off x="1652588" y="3822700"/>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7" name="Line 27"/>
          <p:cNvSpPr>
            <a:spLocks noChangeShapeType="1"/>
          </p:cNvSpPr>
          <p:nvPr/>
        </p:nvSpPr>
        <p:spPr bwMode="auto">
          <a:xfrm flipH="1">
            <a:off x="1652588" y="2762250"/>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8" name="Line 28"/>
          <p:cNvSpPr>
            <a:spLocks noChangeShapeType="1"/>
          </p:cNvSpPr>
          <p:nvPr/>
        </p:nvSpPr>
        <p:spPr bwMode="auto">
          <a:xfrm flipH="1">
            <a:off x="1652588" y="2238375"/>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49" name="Line 29"/>
          <p:cNvSpPr>
            <a:spLocks noChangeShapeType="1"/>
          </p:cNvSpPr>
          <p:nvPr/>
        </p:nvSpPr>
        <p:spPr bwMode="auto">
          <a:xfrm flipH="1">
            <a:off x="1652588" y="1712913"/>
            <a:ext cx="66675" cy="3175"/>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50" name="Rectangle 30"/>
          <p:cNvSpPr>
            <a:spLocks noChangeArrowheads="1"/>
          </p:cNvSpPr>
          <p:nvPr/>
        </p:nvSpPr>
        <p:spPr bwMode="auto">
          <a:xfrm>
            <a:off x="1189038" y="5229225"/>
            <a:ext cx="3937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-2.0</a:t>
            </a:r>
            <a:endParaRPr lang="fi-FI" sz="1800" b="0" i="0" u="none" strike="noStrike" cap="none" spc="0">
              <a:ln>
                <a:noFill/>
              </a:ln>
              <a:solidFill>
                <a:prstClr val="black"/>
              </a:solidFill>
              <a:latin typeface="Arial"/>
              <a:ea typeface="Arial"/>
              <a:cs typeface="Arial"/>
            </a:endParaRPr>
          </a:p>
        </p:txBody>
      </p:sp>
      <p:sp>
        <p:nvSpPr>
          <p:cNvPr id="696351" name="Rectangle 31"/>
          <p:cNvSpPr>
            <a:spLocks noChangeArrowheads="1"/>
          </p:cNvSpPr>
          <p:nvPr/>
        </p:nvSpPr>
        <p:spPr bwMode="auto">
          <a:xfrm>
            <a:off x="1189038" y="4724399"/>
            <a:ext cx="3937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-1,5</a:t>
            </a:r>
            <a:endParaRPr lang="fi-FI" sz="1800" b="0" i="0" u="none" strike="noStrike" cap="none" spc="0">
              <a:ln>
                <a:noFill/>
              </a:ln>
              <a:solidFill>
                <a:prstClr val="black"/>
              </a:solidFill>
              <a:latin typeface="Arial"/>
              <a:ea typeface="Arial"/>
              <a:cs typeface="Arial"/>
            </a:endParaRPr>
          </a:p>
        </p:txBody>
      </p:sp>
      <p:sp>
        <p:nvSpPr>
          <p:cNvPr id="696352" name="Rectangle 32"/>
          <p:cNvSpPr>
            <a:spLocks noChangeArrowheads="1"/>
          </p:cNvSpPr>
          <p:nvPr/>
        </p:nvSpPr>
        <p:spPr bwMode="auto">
          <a:xfrm>
            <a:off x="1260475" y="4221163"/>
            <a:ext cx="2032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-1</a:t>
            </a:r>
            <a:endParaRPr lang="fi-FI" sz="1800" b="0" i="0" u="none" strike="noStrike" cap="none" spc="0">
              <a:ln>
                <a:noFill/>
              </a:ln>
              <a:solidFill>
                <a:prstClr val="black"/>
              </a:solidFill>
              <a:latin typeface="Arial"/>
              <a:ea typeface="Arial"/>
              <a:cs typeface="Arial"/>
            </a:endParaRPr>
          </a:p>
        </p:txBody>
      </p:sp>
      <p:sp>
        <p:nvSpPr>
          <p:cNvPr id="696353" name="Rectangle 33"/>
          <p:cNvSpPr>
            <a:spLocks noChangeArrowheads="1"/>
          </p:cNvSpPr>
          <p:nvPr/>
        </p:nvSpPr>
        <p:spPr bwMode="auto">
          <a:xfrm>
            <a:off x="1116013" y="3644900"/>
            <a:ext cx="3937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-0,5</a:t>
            </a:r>
            <a:endParaRPr lang="fi-FI" sz="1800" b="0" i="0" u="none" strike="noStrike" cap="none" spc="0">
              <a:ln>
                <a:noFill/>
              </a:ln>
              <a:solidFill>
                <a:prstClr val="black"/>
              </a:solidFill>
              <a:latin typeface="Arial"/>
              <a:ea typeface="Arial"/>
              <a:cs typeface="Arial"/>
            </a:endParaRPr>
          </a:p>
        </p:txBody>
      </p:sp>
      <p:sp>
        <p:nvSpPr>
          <p:cNvPr id="696354" name="Rectangle 34"/>
          <p:cNvSpPr>
            <a:spLocks noChangeArrowheads="1"/>
          </p:cNvSpPr>
          <p:nvPr/>
        </p:nvSpPr>
        <p:spPr bwMode="auto">
          <a:xfrm>
            <a:off x="1331913" y="3140075"/>
            <a:ext cx="1270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0</a:t>
            </a:r>
            <a:endParaRPr lang="fi-FI" sz="1800" b="0" i="0" u="none" strike="noStrike" cap="none" spc="0">
              <a:ln>
                <a:noFill/>
              </a:ln>
              <a:solidFill>
                <a:prstClr val="black"/>
              </a:solidFill>
              <a:latin typeface="Arial"/>
              <a:ea typeface="Arial"/>
              <a:cs typeface="Arial"/>
            </a:endParaRPr>
          </a:p>
        </p:txBody>
      </p:sp>
      <p:sp>
        <p:nvSpPr>
          <p:cNvPr id="696355" name="Rectangle 35"/>
          <p:cNvSpPr>
            <a:spLocks noChangeArrowheads="1"/>
          </p:cNvSpPr>
          <p:nvPr/>
        </p:nvSpPr>
        <p:spPr bwMode="auto">
          <a:xfrm>
            <a:off x="1189038" y="2636838"/>
            <a:ext cx="3175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0,5</a:t>
            </a:r>
            <a:endParaRPr lang="fi-FI" sz="1800" b="0" i="0" u="none" strike="noStrike" cap="none" spc="0">
              <a:ln>
                <a:noFill/>
              </a:ln>
              <a:solidFill>
                <a:prstClr val="black"/>
              </a:solidFill>
              <a:latin typeface="Arial"/>
              <a:ea typeface="Arial"/>
              <a:cs typeface="Arial"/>
            </a:endParaRPr>
          </a:p>
        </p:txBody>
      </p:sp>
      <p:sp>
        <p:nvSpPr>
          <p:cNvPr id="696356" name="Rectangle 36"/>
          <p:cNvSpPr>
            <a:spLocks noChangeArrowheads="1"/>
          </p:cNvSpPr>
          <p:nvPr/>
        </p:nvSpPr>
        <p:spPr bwMode="auto">
          <a:xfrm>
            <a:off x="1422400" y="2081213"/>
            <a:ext cx="1270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1</a:t>
            </a:r>
            <a:endParaRPr lang="fi-FI" sz="1800" b="0" i="0" u="none" strike="noStrike" cap="none" spc="0">
              <a:ln>
                <a:noFill/>
              </a:ln>
              <a:solidFill>
                <a:prstClr val="black"/>
              </a:solidFill>
              <a:latin typeface="Arial"/>
              <a:ea typeface="Arial"/>
              <a:cs typeface="Arial"/>
            </a:endParaRPr>
          </a:p>
        </p:txBody>
      </p:sp>
      <p:sp>
        <p:nvSpPr>
          <p:cNvPr id="696357" name="Line 37"/>
          <p:cNvSpPr>
            <a:spLocks noChangeShapeType="1"/>
          </p:cNvSpPr>
          <p:nvPr/>
        </p:nvSpPr>
        <p:spPr bwMode="auto">
          <a:xfrm>
            <a:off x="1719263" y="5395913"/>
            <a:ext cx="444182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58" name="Line 38"/>
          <p:cNvSpPr>
            <a:spLocks noChangeShapeType="1"/>
          </p:cNvSpPr>
          <p:nvPr/>
        </p:nvSpPr>
        <p:spPr bwMode="auto">
          <a:xfrm>
            <a:off x="1719263" y="5395913"/>
            <a:ext cx="3175"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59" name="Line 39"/>
          <p:cNvSpPr>
            <a:spLocks noChangeShapeType="1"/>
          </p:cNvSpPr>
          <p:nvPr/>
        </p:nvSpPr>
        <p:spPr bwMode="auto">
          <a:xfrm>
            <a:off x="2827338" y="5395913"/>
            <a:ext cx="1587"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0" name="Line 40"/>
          <p:cNvSpPr>
            <a:spLocks noChangeShapeType="1"/>
          </p:cNvSpPr>
          <p:nvPr/>
        </p:nvSpPr>
        <p:spPr bwMode="auto">
          <a:xfrm>
            <a:off x="3933824" y="5395913"/>
            <a:ext cx="3175"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1" name="Line 41"/>
          <p:cNvSpPr>
            <a:spLocks noChangeShapeType="1"/>
          </p:cNvSpPr>
          <p:nvPr/>
        </p:nvSpPr>
        <p:spPr bwMode="auto">
          <a:xfrm>
            <a:off x="5054600" y="5395913"/>
            <a:ext cx="1587"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2" name="Line 42"/>
          <p:cNvSpPr>
            <a:spLocks noChangeShapeType="1"/>
          </p:cNvSpPr>
          <p:nvPr/>
        </p:nvSpPr>
        <p:spPr bwMode="auto">
          <a:xfrm>
            <a:off x="6161088" y="5395913"/>
            <a:ext cx="3175"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3" name="Line 43"/>
          <p:cNvSpPr>
            <a:spLocks noChangeShapeType="1"/>
          </p:cNvSpPr>
          <p:nvPr/>
        </p:nvSpPr>
        <p:spPr bwMode="auto">
          <a:xfrm>
            <a:off x="1719263" y="2238375"/>
            <a:ext cx="3175"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4" name="Rectangle 44"/>
          <p:cNvSpPr>
            <a:spLocks noChangeArrowheads="1"/>
          </p:cNvSpPr>
          <p:nvPr/>
        </p:nvSpPr>
        <p:spPr bwMode="auto">
          <a:xfrm>
            <a:off x="1260475" y="1628775"/>
            <a:ext cx="3175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srgbClr val="000000"/>
                </a:solidFill>
                <a:latin typeface="Arial"/>
                <a:ea typeface="Arial"/>
                <a:cs typeface="Arial"/>
              </a:rPr>
              <a:t>1,5</a:t>
            </a:r>
            <a:endParaRPr lang="fi-FI" sz="1800" b="0" i="0" u="none" strike="noStrike" cap="none" spc="0">
              <a:ln>
                <a:noFill/>
              </a:ln>
              <a:solidFill>
                <a:prstClr val="black"/>
              </a:solidFill>
              <a:latin typeface="Arial"/>
              <a:ea typeface="Arial"/>
              <a:cs typeface="Arial"/>
            </a:endParaRPr>
          </a:p>
        </p:txBody>
      </p:sp>
      <p:sp>
        <p:nvSpPr>
          <p:cNvPr id="696365" name="Text Box 45"/>
          <p:cNvSpPr txBox="1">
            <a:spLocks noChangeArrowheads="1"/>
          </p:cNvSpPr>
          <p:nvPr/>
        </p:nvSpPr>
        <p:spPr bwMode="auto">
          <a:xfrm>
            <a:off x="44728" y="413504"/>
            <a:ext cx="8911669" cy="1908215"/>
          </a:xfrm>
          <a:prstGeom prst="rect">
            <a:avLst/>
          </a:prstGeom>
          <a:noFill/>
          <a:ln w="9525" algn="ctr">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2000" b="0" i="0" u="none" strike="noStrike" cap="none" spc="0">
                <a:ln>
                  <a:noFill/>
                </a:ln>
                <a:solidFill>
                  <a:prstClr val="black"/>
                </a:solidFill>
                <a:latin typeface="Times New Roman"/>
                <a:cs typeface="Times New Roman"/>
              </a:rPr>
              <a:t>Reading </a:t>
            </a:r>
            <a:r>
              <a:rPr lang="fi-FI" sz="2000" b="0" i="0" u="none" strike="noStrike" cap="none" spc="0">
                <a:ln>
                  <a:noFill/>
                </a:ln>
                <a:solidFill>
                  <a:prstClr val="black"/>
                </a:solidFill>
                <a:latin typeface="Times New Roman"/>
                <a:cs typeface="Times New Roman"/>
              </a:rPr>
              <a:t>skill</a:t>
            </a:r>
            <a:r>
              <a:rPr lang="fi-FI" sz="2000" b="0" i="0" u="none" strike="noStrike" cap="none" spc="0">
                <a:ln>
                  <a:noFill/>
                </a:ln>
                <a:solidFill>
                  <a:prstClr val="black"/>
                </a:solidFill>
                <a:latin typeface="Times New Roman"/>
                <a:cs typeface="Times New Roman"/>
              </a:rPr>
              <a:t> at the </a:t>
            </a:r>
            <a:r>
              <a:rPr lang="fi-FI" sz="2000" b="0" i="0" u="none" strike="noStrike" cap="none" spc="0">
                <a:ln>
                  <a:noFill/>
                </a:ln>
                <a:solidFill>
                  <a:prstClr val="black"/>
                </a:solidFill>
                <a:latin typeface="Times New Roman"/>
                <a:cs typeface="Times New Roman"/>
              </a:rPr>
              <a:t>end</a:t>
            </a:r>
            <a:r>
              <a:rPr lang="fi-FI" sz="2000" b="0" i="0" u="none" strike="noStrike" cap="none" spc="0">
                <a:ln>
                  <a:noFill/>
                </a:ln>
                <a:solidFill>
                  <a:prstClr val="black"/>
                </a:solidFill>
                <a:latin typeface="Times New Roman"/>
                <a:cs typeface="Times New Roman"/>
              </a:rPr>
              <a:t> of the 1.Grade in the </a:t>
            </a:r>
            <a:r>
              <a:rPr lang="fi-FI" sz="2000" b="0" i="0" u="none" strike="noStrike" cap="none" spc="0">
                <a:ln>
                  <a:noFill/>
                </a:ln>
                <a:solidFill>
                  <a:prstClr val="black"/>
                </a:solidFill>
                <a:latin typeface="Times New Roman"/>
                <a:cs typeface="Times New Roman"/>
              </a:rPr>
              <a:t>different</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subgroups</a:t>
            </a:r>
            <a:r>
              <a:rPr lang="fi-FI" sz="2000" b="0" i="0" u="none" strike="noStrike" cap="none" spc="0">
                <a:ln>
                  <a:noFill/>
                </a:ln>
                <a:solidFill>
                  <a:prstClr val="black"/>
                </a:solidFill>
                <a:latin typeface="Times New Roman"/>
                <a:cs typeface="Times New Roman"/>
              </a:rPr>
              <a:t> of </a:t>
            </a:r>
            <a:r>
              <a:rPr lang="fi-FI" sz="2000" b="0" i="0" u="none" strike="noStrike" cap="none" spc="0">
                <a:ln>
                  <a:noFill/>
                </a:ln>
                <a:solidFill>
                  <a:prstClr val="black"/>
                </a:solidFill>
                <a:latin typeface="Times New Roman"/>
                <a:cs typeface="Times New Roman"/>
              </a:rPr>
              <a:t>early</a:t>
            </a:r>
            <a:endParaRPr lang="fi-FI" sz="2000" b="0" i="0" u="none" strike="noStrike" cap="none" spc="0">
              <a:ln>
                <a:noFill/>
              </a:ln>
              <a:solidFill>
                <a:prstClr val="black"/>
              </a:solidFill>
              <a:latin typeface="Times New Roman"/>
              <a:cs typeface="Times New Roman"/>
            </a:endParaRPr>
          </a:p>
          <a:p>
            <a:pPr marL="0" marR="0" lvl="0" indent="0" algn="ctr" defTabSz="457200">
              <a:lnSpc>
                <a:spcPct val="100000"/>
              </a:lnSpc>
              <a:spcBef>
                <a:spcPts val="0"/>
              </a:spcBef>
              <a:spcAft>
                <a:spcPts val="0"/>
              </a:spcAft>
              <a:buClrTx/>
              <a:buSzTx/>
              <a:buFontTx/>
              <a:buNone/>
              <a:defRPr/>
            </a:pPr>
            <a:r>
              <a:rPr lang="fi-FI" sz="2000" b="0" i="0" u="none" strike="noStrike" cap="none" spc="0">
                <a:ln>
                  <a:noFill/>
                </a:ln>
                <a:solidFill>
                  <a:prstClr val="black"/>
                </a:solidFill>
                <a:latin typeface="Times New Roman"/>
                <a:cs typeface="Times New Roman"/>
              </a:rPr>
              <a:t>language</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development</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late</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expressive</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or</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both</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the</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expressive</a:t>
            </a:r>
            <a:r>
              <a:rPr lang="fi-FI" sz="2000" b="0" i="0" u="none" strike="noStrike" cap="none" spc="0">
                <a:ln>
                  <a:noFill/>
                </a:ln>
                <a:solidFill>
                  <a:prstClr val="black"/>
                </a:solidFill>
                <a:latin typeface="Times New Roman"/>
                <a:cs typeface="Times New Roman"/>
              </a:rPr>
              <a:t> and </a:t>
            </a:r>
            <a:r>
              <a:rPr lang="fi-FI" sz="2000" b="0" i="0" u="none" strike="noStrike" cap="none" spc="0">
                <a:ln>
                  <a:noFill/>
                </a:ln>
                <a:solidFill>
                  <a:prstClr val="black"/>
                </a:solidFill>
                <a:latin typeface="Times New Roman"/>
                <a:cs typeface="Times New Roman"/>
              </a:rPr>
              <a:t>receptive</a:t>
            </a:r>
            <a:r>
              <a:rPr lang="fi-FI" sz="2000" b="0" i="0" u="none" strike="noStrike" cap="none" spc="0">
                <a:ln>
                  <a:noFill/>
                </a:ln>
                <a:solidFill>
                  <a:prstClr val="black"/>
                </a:solidFill>
                <a:latin typeface="Times New Roman"/>
                <a:cs typeface="Times New Roman"/>
              </a:rPr>
              <a:t> </a:t>
            </a:r>
            <a:r>
              <a:rPr lang="fi-FI" sz="2000" b="0" i="0" u="none" strike="noStrike" cap="none" spc="0">
                <a:ln>
                  <a:noFill/>
                </a:ln>
                <a:solidFill>
                  <a:prstClr val="black"/>
                </a:solidFill>
                <a:latin typeface="Times New Roman"/>
                <a:cs typeface="Times New Roman"/>
              </a:rPr>
              <a:t>language</a:t>
            </a:r>
            <a:r>
              <a:rPr lang="fi-FI" sz="2000" b="0" i="0" u="none" strike="noStrike" cap="none" spc="0">
                <a:ln>
                  <a:noFill/>
                </a:ln>
                <a:solidFill>
                  <a:prstClr val="black"/>
                </a:solidFill>
                <a:latin typeface="Times New Roman"/>
                <a:cs typeface="Times New Roman"/>
              </a:rPr>
              <a:t> )</a:t>
            </a:r>
            <a:endParaRPr/>
          </a:p>
          <a:p>
            <a:pPr marL="0" marR="0" lvl="0" indent="0" algn="ctr" defTabSz="457200">
              <a:lnSpc>
                <a:spcPct val="100000"/>
              </a:lnSpc>
              <a:spcBef>
                <a:spcPts val="0"/>
              </a:spcBef>
              <a:spcAft>
                <a:spcPts val="0"/>
              </a:spcAft>
              <a:buClrTx/>
              <a:buSzTx/>
              <a:buFontTx/>
              <a:buNone/>
              <a:defRPr/>
            </a:pPr>
            <a:r>
              <a:rPr lang="zh-CN" sz="1400" b="0" i="0" u="none" strike="noStrike" cap="none" spc="0">
                <a:ln>
                  <a:noFill/>
                </a:ln>
                <a:solidFill>
                  <a:srgbClr val="FF0000"/>
                </a:solidFill>
                <a:latin typeface="Arial"/>
                <a:ea typeface="宋体"/>
                <a:cs typeface="Arial"/>
              </a:rPr>
              <a:t>）</a:t>
            </a:r>
            <a:endParaRPr lang="fi-FI" sz="1400" b="0" i="0" u="none" strike="noStrike" cap="none" spc="0">
              <a:ln>
                <a:noFill/>
              </a:ln>
              <a:solidFill>
                <a:srgbClr val="FF0000"/>
              </a:solidFill>
              <a:latin typeface="Arial"/>
              <a:ea typeface="Arial"/>
              <a:cs typeface="Arial"/>
            </a:endParaRPr>
          </a:p>
          <a:p>
            <a:pPr marL="0" marR="0" lvl="0" indent="0" algn="ctr" defTabSz="457200">
              <a:lnSpc>
                <a:spcPct val="100000"/>
              </a:lnSpc>
              <a:spcBef>
                <a:spcPts val="0"/>
              </a:spcBef>
              <a:spcAft>
                <a:spcPts val="0"/>
              </a:spcAft>
              <a:buClrTx/>
              <a:buSzTx/>
              <a:buFontTx/>
              <a:buNone/>
              <a:defRPr/>
            </a:pPr>
            <a:endParaRPr lang="fi-FI" sz="1800" b="0" i="0" u="none" strike="noStrike" cap="none" spc="0">
              <a:ln>
                <a:noFill/>
              </a:ln>
              <a:solidFill>
                <a:srgbClr val="FF0000"/>
              </a:solidFill>
              <a:latin typeface="Arial"/>
              <a:ea typeface="Arial"/>
              <a:cs typeface="Arial"/>
            </a:endParaRPr>
          </a:p>
        </p:txBody>
      </p:sp>
      <p:sp>
        <p:nvSpPr>
          <p:cNvPr id="696366" name="Line 46"/>
          <p:cNvSpPr>
            <a:spLocks noChangeShapeType="1"/>
          </p:cNvSpPr>
          <p:nvPr/>
        </p:nvSpPr>
        <p:spPr bwMode="auto">
          <a:xfrm>
            <a:off x="1692275" y="3284538"/>
            <a:ext cx="0" cy="0"/>
          </a:xfrm>
          <a:prstGeom prst="line">
            <a:avLst/>
          </a:prstGeom>
          <a:noFill/>
          <a:ln w="9525">
            <a:solidFill>
              <a:srgbClr val="000000"/>
            </a:solidFill>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7" name="Rectangle 47" descr="Vaalea vaakaviivoitus"/>
          <p:cNvSpPr>
            <a:spLocks noChangeArrowheads="1"/>
          </p:cNvSpPr>
          <p:nvPr/>
        </p:nvSpPr>
        <p:spPr bwMode="auto">
          <a:xfrm>
            <a:off x="2339975" y="3213100"/>
            <a:ext cx="431799" cy="863599"/>
          </a:xfrm>
          <a:prstGeom prst="rect">
            <a:avLst/>
          </a:prstGeom>
          <a:pattFill prst="ltHorz">
            <a:fgClr>
              <a:srgbClr val="0066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8" name="Line 48"/>
          <p:cNvSpPr>
            <a:spLocks noChangeShapeType="1"/>
          </p:cNvSpPr>
          <p:nvPr/>
        </p:nvSpPr>
        <p:spPr bwMode="auto">
          <a:xfrm flipV="1">
            <a:off x="2989263" y="1412875"/>
            <a:ext cx="0" cy="4321175"/>
          </a:xfrm>
          <a:prstGeom prst="line">
            <a:avLst/>
          </a:prstGeom>
          <a:noFill/>
          <a:ln w="9525" cap="rnd">
            <a:solidFill>
              <a:srgbClr val="000000"/>
            </a:solidFill>
            <a:prstDash val="sysDot"/>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69" name="Text Box 49"/>
          <p:cNvSpPr txBox="1">
            <a:spLocks noChangeArrowheads="1"/>
          </p:cNvSpPr>
          <p:nvPr/>
        </p:nvSpPr>
        <p:spPr bwMode="auto">
          <a:xfrm>
            <a:off x="1331913" y="5413375"/>
            <a:ext cx="1835150" cy="646331"/>
          </a:xfrm>
          <a:prstGeom prst="rect">
            <a:avLst/>
          </a:prstGeom>
          <a:noFill/>
          <a:ln w="9525" algn="ctr">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Typical</a:t>
            </a:r>
            <a:r>
              <a:rPr lang="fi-FI" sz="1200" b="0" i="0" u="none" strike="noStrike" cap="none" spc="0">
                <a:ln>
                  <a:noFill/>
                </a:ln>
                <a:solidFill>
                  <a:prstClr val="black"/>
                </a:solidFill>
                <a:latin typeface="Arial"/>
                <a:ea typeface="Arial"/>
                <a:cs typeface="Arial"/>
              </a:rPr>
              <a:t> </a:t>
            </a:r>
            <a:r>
              <a:rPr lang="fi-FI" sz="1200" b="0" i="0" u="none" strike="noStrike" cap="none" spc="0">
                <a:ln>
                  <a:noFill/>
                </a:ln>
                <a:solidFill>
                  <a:prstClr val="black"/>
                </a:solidFill>
                <a:latin typeface="Arial"/>
                <a:ea typeface="Arial"/>
                <a:cs typeface="Arial"/>
              </a:rPr>
              <a:t>development</a:t>
            </a:r>
            <a:r>
              <a:rPr lang="fi-FI" sz="1200" b="0" i="0" u="none" strike="noStrike" cap="none" spc="0">
                <a:ln>
                  <a:noFill/>
                </a:ln>
                <a:solidFill>
                  <a:prstClr val="black"/>
                </a:solidFill>
                <a:latin typeface="Arial"/>
                <a:ea typeface="Arial"/>
                <a:cs typeface="Arial"/>
              </a:rPr>
              <a:t> of</a:t>
            </a:r>
            <a:endParaRPr/>
          </a:p>
          <a:p>
            <a:pPr marL="0" marR="0" lvl="0" indent="0" algn="ctr"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early</a:t>
            </a:r>
            <a:r>
              <a:rPr lang="fi-FI" sz="1200" b="0" i="0" u="none" strike="noStrike" cap="none" spc="0">
                <a:ln>
                  <a:noFill/>
                </a:ln>
                <a:solidFill>
                  <a:prstClr val="black"/>
                </a:solidFill>
                <a:latin typeface="Arial"/>
                <a:ea typeface="Arial"/>
                <a:cs typeface="Arial"/>
              </a:rPr>
              <a:t> </a:t>
            </a:r>
            <a:r>
              <a:rPr lang="fi-FI" sz="1200" b="0" i="0" u="none" strike="noStrike" cap="none" spc="0">
                <a:ln>
                  <a:noFill/>
                </a:ln>
                <a:solidFill>
                  <a:prstClr val="black"/>
                </a:solidFill>
                <a:latin typeface="Arial"/>
                <a:ea typeface="Arial"/>
                <a:cs typeface="Arial"/>
              </a:rPr>
              <a:t>speech</a:t>
            </a:r>
            <a:r>
              <a:rPr lang="zh-CN" sz="1200" b="0" i="0" u="none" strike="noStrike" cap="none" spc="0">
                <a:ln>
                  <a:noFill/>
                </a:ln>
                <a:solidFill>
                  <a:prstClr val="black"/>
                </a:solidFill>
                <a:latin typeface="Arial"/>
                <a:ea typeface="宋体"/>
                <a:cs typeface="Arial"/>
              </a:rPr>
              <a:t> </a:t>
            </a:r>
            <a:r>
              <a:rPr lang="fi-FI" sz="1200" b="0" i="0" u="none" strike="noStrike" cap="none" spc="0">
                <a:ln>
                  <a:noFill/>
                </a:ln>
                <a:solidFill>
                  <a:prstClr val="black"/>
                </a:solidFill>
                <a:latin typeface="Arial"/>
                <a:ea typeface="Arial"/>
                <a:cs typeface="Arial"/>
              </a:rPr>
              <a:t>Control </a:t>
            </a:r>
            <a:r>
              <a:rPr lang="fi-FI" sz="1200" b="0" i="0" u="none" strike="noStrike" cap="none" spc="0">
                <a:ln>
                  <a:noFill/>
                </a:ln>
                <a:solidFill>
                  <a:prstClr val="black"/>
                </a:solidFill>
                <a:latin typeface="Arial"/>
                <a:ea typeface="Arial"/>
                <a:cs typeface="Arial"/>
              </a:rPr>
              <a:t>Risk</a:t>
            </a:r>
            <a:r>
              <a:rPr lang="zh-CN" sz="1200" b="0" i="0" u="none" strike="noStrike" cap="none" spc="0">
                <a:ln>
                  <a:noFill/>
                </a:ln>
                <a:solidFill>
                  <a:prstClr val="black"/>
                </a:solidFill>
                <a:latin typeface="Arial"/>
                <a:ea typeface="宋体"/>
                <a:cs typeface="Arial"/>
              </a:rPr>
              <a:t> </a:t>
            </a:r>
            <a:r>
              <a:rPr lang="fi-FI" sz="1200" b="0" i="0" u="none" strike="noStrike" cap="none" spc="0">
                <a:ln>
                  <a:noFill/>
                </a:ln>
                <a:solidFill>
                  <a:prstClr val="black"/>
                </a:solidFill>
                <a:latin typeface="Arial"/>
                <a:ea typeface="Arial"/>
                <a:cs typeface="Arial"/>
              </a:rPr>
              <a:t>group</a:t>
            </a:r>
            <a:endParaRPr lang="fi-FI" sz="1200" b="0" i="0" u="none" strike="noStrike" cap="none" spc="0">
              <a:ln>
                <a:noFill/>
              </a:ln>
              <a:solidFill>
                <a:srgbClr val="FF0000"/>
              </a:solidFill>
              <a:latin typeface="Arial"/>
              <a:ea typeface="Arial"/>
              <a:cs typeface="Arial"/>
            </a:endParaRPr>
          </a:p>
        </p:txBody>
      </p:sp>
      <p:sp>
        <p:nvSpPr>
          <p:cNvPr id="696370" name="Text Box 50"/>
          <p:cNvSpPr txBox="1">
            <a:spLocks noChangeArrowheads="1"/>
          </p:cNvSpPr>
          <p:nvPr/>
        </p:nvSpPr>
        <p:spPr bwMode="auto">
          <a:xfrm>
            <a:off x="3167062" y="5846763"/>
            <a:ext cx="3259931" cy="553998"/>
          </a:xfrm>
          <a:prstGeom prst="rect">
            <a:avLst/>
          </a:prstGeom>
          <a:noFill/>
          <a:ln w="9525" algn="ctr">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Delayed</a:t>
            </a:r>
            <a:r>
              <a:rPr lang="fi-FI" sz="1200" b="0" i="0" u="none" strike="noStrike" cap="none" spc="0">
                <a:ln>
                  <a:noFill/>
                </a:ln>
                <a:solidFill>
                  <a:prstClr val="black"/>
                </a:solidFill>
                <a:latin typeface="Arial"/>
                <a:ea typeface="Arial"/>
                <a:cs typeface="Arial"/>
              </a:rPr>
              <a:t> </a:t>
            </a:r>
            <a:r>
              <a:rPr lang="fi-FI" sz="1200" b="0" i="0" u="none" strike="noStrike" cap="none" spc="0">
                <a:ln>
                  <a:noFill/>
                </a:ln>
                <a:solidFill>
                  <a:prstClr val="black"/>
                </a:solidFill>
                <a:latin typeface="Arial"/>
                <a:ea typeface="Arial"/>
                <a:cs typeface="Arial"/>
              </a:rPr>
              <a:t>express+receptive</a:t>
            </a:r>
            <a:r>
              <a:rPr lang="fi-FI" sz="1200" b="0" i="0" u="none" strike="noStrike" cap="none" spc="0">
                <a:ln>
                  <a:noFill/>
                </a:ln>
                <a:solidFill>
                  <a:prstClr val="black"/>
                </a:solidFill>
                <a:latin typeface="Arial"/>
                <a:ea typeface="Arial"/>
                <a:cs typeface="Arial"/>
              </a:rPr>
              <a:t> </a:t>
            </a:r>
            <a:r>
              <a:rPr lang="fi-FI" sz="1200" b="0" i="0" u="none" strike="noStrike" cap="none" spc="0">
                <a:ln>
                  <a:noFill/>
                </a:ln>
                <a:solidFill>
                  <a:prstClr val="black"/>
                </a:solidFill>
                <a:latin typeface="Arial"/>
                <a:ea typeface="Arial"/>
                <a:cs typeface="Arial"/>
              </a:rPr>
              <a:t>speech</a:t>
            </a:r>
            <a:endParaRPr lang="fi-FI" sz="1200" b="0" i="0" u="none" strike="noStrike" cap="none" spc="0">
              <a:ln>
                <a:noFill/>
              </a:ln>
              <a:solidFill>
                <a:prstClr val="black"/>
              </a:solidFill>
              <a:latin typeface="Arial"/>
              <a:ea typeface="Arial"/>
              <a:cs typeface="Arial"/>
            </a:endParaRPr>
          </a:p>
          <a:p>
            <a:pPr marL="0" marR="0" lvl="0" indent="0" algn="ctr" defTabSz="457200">
              <a:lnSpc>
                <a:spcPct val="100000"/>
              </a:lnSpc>
              <a:spcBef>
                <a:spcPts val="0"/>
              </a:spcBef>
              <a:spcAft>
                <a:spcPts val="0"/>
              </a:spcAft>
              <a:buClrTx/>
              <a:buSzTx/>
              <a:buFontTx/>
              <a:buNone/>
              <a:defRPr/>
            </a:pPr>
            <a:endParaRPr lang="fi-FI" sz="1200" b="0" i="0" u="none" strike="noStrike" cap="none" spc="0">
              <a:ln>
                <a:noFill/>
              </a:ln>
              <a:solidFill>
                <a:srgbClr val="FF0000"/>
              </a:solidFill>
              <a:latin typeface="Arial"/>
              <a:ea typeface="Arial"/>
              <a:cs typeface="Arial"/>
            </a:endParaRPr>
          </a:p>
        </p:txBody>
      </p:sp>
      <p:sp>
        <p:nvSpPr>
          <p:cNvPr id="696371" name="Rectangle 51"/>
          <p:cNvSpPr>
            <a:spLocks noChangeArrowheads="1"/>
          </p:cNvSpPr>
          <p:nvPr/>
        </p:nvSpPr>
        <p:spPr bwMode="auto">
          <a:xfrm>
            <a:off x="109537" y="2062857"/>
            <a:ext cx="1150938" cy="1723549"/>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endParaRPr lang="en-GB" sz="1400" b="0" i="0" u="none" strike="noStrike" cap="none" spc="0">
              <a:ln>
                <a:noFill/>
              </a:ln>
              <a:solidFill>
                <a:srgbClr val="FF0000"/>
              </a:solidFill>
              <a:latin typeface="Arial"/>
              <a:ea typeface="Arial"/>
              <a:cs typeface="Arial"/>
            </a:endParaRPr>
          </a:p>
          <a:p>
            <a:pPr marL="0" marR="0" lvl="0" indent="0" algn="l" defTabSz="457200">
              <a:lnSpc>
                <a:spcPct val="100000"/>
              </a:lnSpc>
              <a:spcBef>
                <a:spcPts val="0"/>
              </a:spcBef>
              <a:spcAft>
                <a:spcPts val="0"/>
              </a:spcAft>
              <a:buClrTx/>
              <a:buSzTx/>
              <a:buFontTx/>
              <a:buNone/>
              <a:defRPr/>
            </a:pPr>
            <a:endParaRPr lang="en-GB" sz="1400" b="0" i="0" u="none" strike="noStrike" cap="none" spc="0">
              <a:ln>
                <a:noFill/>
              </a:ln>
              <a:solidFill>
                <a:srgbClr val="FF0000"/>
              </a:solidFill>
              <a:latin typeface="Arial"/>
              <a:ea typeface="Arial"/>
              <a:cs typeface="Arial"/>
            </a:endParaRPr>
          </a:p>
          <a:p>
            <a:pPr marL="0" marR="0" lvl="0" indent="0" algn="l" defTabSz="457200">
              <a:lnSpc>
                <a:spcPct val="100000"/>
              </a:lnSpc>
              <a:spcBef>
                <a:spcPts val="0"/>
              </a:spcBef>
              <a:spcAft>
                <a:spcPts val="0"/>
              </a:spcAft>
              <a:buClrTx/>
              <a:buSzTx/>
              <a:buFontTx/>
              <a:buNone/>
              <a:defRPr/>
            </a:pPr>
            <a:r>
              <a:rPr lang="en-GB" sz="1400" b="0" i="0" u="none" strike="noStrike" cap="none" spc="0">
                <a:ln>
                  <a:noFill/>
                </a:ln>
                <a:solidFill>
                  <a:prstClr val="black"/>
                </a:solidFill>
                <a:latin typeface="Arial"/>
                <a:ea typeface="Arial"/>
                <a:cs typeface="Arial"/>
              </a:rPr>
              <a:t>Composite</a:t>
            </a:r>
            <a:endParaRPr/>
          </a:p>
          <a:p>
            <a:pPr marL="0" marR="0" lvl="0" indent="0" algn="l" defTabSz="457200">
              <a:lnSpc>
                <a:spcPct val="100000"/>
              </a:lnSpc>
              <a:spcBef>
                <a:spcPts val="0"/>
              </a:spcBef>
              <a:spcAft>
                <a:spcPts val="0"/>
              </a:spcAft>
              <a:buClrTx/>
              <a:buSzTx/>
              <a:buFontTx/>
              <a:buNone/>
              <a:defRPr/>
            </a:pPr>
            <a:r>
              <a:rPr lang="en-GB" sz="1400" b="0" i="0" u="none" strike="noStrike" cap="none" spc="0">
                <a:ln>
                  <a:noFill/>
                </a:ln>
                <a:solidFill>
                  <a:prstClr val="black"/>
                </a:solidFill>
                <a:latin typeface="Arial"/>
                <a:ea typeface="Arial"/>
                <a:cs typeface="Arial"/>
              </a:rPr>
              <a:t>score of reading accuracy and </a:t>
            </a:r>
            <a:endParaRPr/>
          </a:p>
          <a:p>
            <a:pPr marL="0" marR="0" lvl="0" indent="0" algn="l" defTabSz="457200">
              <a:lnSpc>
                <a:spcPct val="100000"/>
              </a:lnSpc>
              <a:spcBef>
                <a:spcPts val="0"/>
              </a:spcBef>
              <a:spcAft>
                <a:spcPts val="0"/>
              </a:spcAft>
              <a:buClrTx/>
              <a:buSzTx/>
              <a:buFontTx/>
              <a:buNone/>
              <a:defRPr/>
            </a:pPr>
            <a:r>
              <a:rPr lang="en-GB" sz="1400" b="0" i="0" u="none" strike="noStrike" cap="none" spc="0">
                <a:ln>
                  <a:noFill/>
                </a:ln>
                <a:solidFill>
                  <a:prstClr val="black"/>
                </a:solidFill>
                <a:latin typeface="Arial"/>
                <a:ea typeface="Arial"/>
                <a:cs typeface="Arial"/>
              </a:rPr>
              <a:t>fluency measures</a:t>
            </a:r>
            <a:r>
              <a:rPr lang="zh-CN" sz="1400" b="0" i="0" u="none" strike="noStrike" cap="none" spc="0">
                <a:ln>
                  <a:noFill/>
                </a:ln>
                <a:solidFill>
                  <a:prstClr val="black"/>
                </a:solidFill>
                <a:latin typeface="Arial"/>
                <a:ea typeface="宋体"/>
                <a:cs typeface="Arial"/>
              </a:rPr>
              <a:t> </a:t>
            </a:r>
            <a:endParaRPr lang="en-GB" sz="1400" b="0" i="0" u="none" strike="noStrike" cap="none" spc="0">
              <a:ln>
                <a:noFill/>
              </a:ln>
              <a:solidFill>
                <a:prstClr val="black"/>
              </a:solidFill>
              <a:latin typeface="Arial"/>
              <a:ea typeface="Arial"/>
              <a:cs typeface="Arial"/>
            </a:endParaRPr>
          </a:p>
        </p:txBody>
      </p:sp>
      <p:sp>
        <p:nvSpPr>
          <p:cNvPr id="696372" name="Rectangle 52" descr="Tumma vinoviivoitus alas"/>
          <p:cNvSpPr>
            <a:spLocks noChangeArrowheads="1"/>
          </p:cNvSpPr>
          <p:nvPr/>
        </p:nvSpPr>
        <p:spPr bwMode="auto">
          <a:xfrm>
            <a:off x="3851275" y="3213100"/>
            <a:ext cx="431799" cy="647700"/>
          </a:xfrm>
          <a:prstGeom prst="rect">
            <a:avLst/>
          </a:prstGeom>
          <a:pattFill prst="dkDnDiag">
            <a:fgClr>
              <a:srgbClr val="8000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73" name="Line 53"/>
          <p:cNvSpPr>
            <a:spLocks noChangeShapeType="1"/>
          </p:cNvSpPr>
          <p:nvPr/>
        </p:nvSpPr>
        <p:spPr bwMode="auto">
          <a:xfrm flipV="1">
            <a:off x="4427538" y="1412875"/>
            <a:ext cx="0" cy="4321175"/>
          </a:xfrm>
          <a:prstGeom prst="line">
            <a:avLst/>
          </a:prstGeom>
          <a:noFill/>
          <a:ln w="9525" cap="rnd">
            <a:solidFill>
              <a:srgbClr val="000000"/>
            </a:solidFill>
            <a:prstDash val="sysDot"/>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74" name="Text Box 54"/>
          <p:cNvSpPr txBox="1">
            <a:spLocks noChangeArrowheads="1"/>
          </p:cNvSpPr>
          <p:nvPr/>
        </p:nvSpPr>
        <p:spPr bwMode="auto">
          <a:xfrm>
            <a:off x="4502454" y="5508627"/>
            <a:ext cx="1774246" cy="276999"/>
          </a:xfrm>
          <a:prstGeom prst="rect">
            <a:avLst/>
          </a:prstGeom>
          <a:noFill/>
          <a:ln w="9525" algn="ctr">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At </a:t>
            </a:r>
            <a:r>
              <a:rPr lang="fi-FI" sz="1200" b="0" i="0" u="none" strike="noStrike" cap="none" spc="0">
                <a:ln>
                  <a:noFill/>
                </a:ln>
                <a:solidFill>
                  <a:prstClr val="black"/>
                </a:solidFill>
                <a:latin typeface="Arial"/>
                <a:ea typeface="Arial"/>
                <a:cs typeface="Arial"/>
              </a:rPr>
              <a:t>risk</a:t>
            </a:r>
            <a:r>
              <a:rPr lang="fi-FI" sz="1200" b="0" i="0" u="none" strike="noStrike" cap="none" spc="0">
                <a:ln>
                  <a:noFill/>
                </a:ln>
                <a:solidFill>
                  <a:prstClr val="black"/>
                </a:solidFill>
                <a:latin typeface="Arial"/>
                <a:ea typeface="Arial"/>
                <a:cs typeface="Arial"/>
              </a:rPr>
              <a:t> </a:t>
            </a:r>
            <a:r>
              <a:rPr lang="fi-FI" sz="1200" b="0" i="0" u="none" strike="noStrike" cap="none" spc="0">
                <a:ln>
                  <a:noFill/>
                </a:ln>
                <a:solidFill>
                  <a:prstClr val="black"/>
                </a:solidFill>
                <a:latin typeface="Arial"/>
                <a:ea typeface="Arial"/>
                <a:cs typeface="Arial"/>
              </a:rPr>
              <a:t>group</a:t>
            </a:r>
            <a:r>
              <a:rPr lang="zh-CN" sz="1200" b="0" i="0" u="none" strike="noStrike" cap="none" spc="0">
                <a:ln>
                  <a:noFill/>
                </a:ln>
                <a:solidFill>
                  <a:prstClr val="black"/>
                </a:solidFill>
                <a:latin typeface="Arial"/>
                <a:ea typeface="宋体"/>
                <a:cs typeface="Arial"/>
              </a:rPr>
              <a:t> </a:t>
            </a:r>
            <a:endParaRPr lang="fi-FI" sz="1200" b="0" i="0" u="none" strike="noStrike" cap="none" spc="0">
              <a:ln>
                <a:noFill/>
              </a:ln>
              <a:solidFill>
                <a:srgbClr val="FF0000"/>
              </a:solidFill>
              <a:latin typeface="Arial"/>
              <a:ea typeface="Arial"/>
              <a:cs typeface="Arial"/>
            </a:endParaRPr>
          </a:p>
        </p:txBody>
      </p:sp>
      <p:sp>
        <p:nvSpPr>
          <p:cNvPr id="696375" name="Text Box 55"/>
          <p:cNvSpPr txBox="1">
            <a:spLocks noChangeArrowheads="1"/>
          </p:cNvSpPr>
          <p:nvPr/>
        </p:nvSpPr>
        <p:spPr bwMode="auto">
          <a:xfrm>
            <a:off x="3005932" y="5510213"/>
            <a:ext cx="1655762" cy="276999"/>
          </a:xfrm>
          <a:prstGeom prst="rect">
            <a:avLst/>
          </a:prstGeom>
          <a:noFill/>
          <a:ln w="9525" algn="ctr">
            <a:noFill/>
            <a:miter lim="800000"/>
            <a:headEnd/>
            <a:tailEnd/>
          </a:ln>
          <a:effectLst/>
        </p:spPr>
        <p:txBody>
          <a:bodyPr>
            <a:spAutoFit/>
          </a:bodyPr>
          <a:lstStyle/>
          <a:p>
            <a:pPr marL="0" marR="0" lvl="0" indent="0" algn="ctr"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Controls</a:t>
            </a:r>
            <a:endParaRPr lang="fi-FI" sz="1200" b="0" i="0" u="none" strike="noStrike" cap="none" spc="0">
              <a:ln>
                <a:noFill/>
              </a:ln>
              <a:solidFill>
                <a:srgbClr val="FF0000"/>
              </a:solidFill>
              <a:latin typeface="Arial"/>
              <a:ea typeface="Arial"/>
              <a:cs typeface="Arial"/>
            </a:endParaRPr>
          </a:p>
        </p:txBody>
      </p:sp>
      <p:grpSp>
        <p:nvGrpSpPr>
          <p:cNvPr id="696376" name="Group 56"/>
          <p:cNvGrpSpPr/>
          <p:nvPr/>
        </p:nvGrpSpPr>
        <p:grpSpPr bwMode="auto">
          <a:xfrm>
            <a:off x="6562734" y="1668462"/>
            <a:ext cx="2352679" cy="4492625"/>
            <a:chOff x="4241" y="1026"/>
            <a:chExt cx="1260" cy="2948"/>
          </a:xfrm>
        </p:grpSpPr>
        <p:sp>
          <p:nvSpPr>
            <p:cNvPr id="696377" name="Rectangle 57"/>
            <p:cNvSpPr>
              <a:spLocks noChangeArrowheads="1"/>
            </p:cNvSpPr>
            <p:nvPr/>
          </p:nvSpPr>
          <p:spPr bwMode="auto">
            <a:xfrm>
              <a:off x="4241" y="1026"/>
              <a:ext cx="1260" cy="2948"/>
            </a:xfrm>
            <a:prstGeom prst="rect">
              <a:avLst/>
            </a:prstGeom>
            <a:no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78" name="Rectangle 58"/>
            <p:cNvSpPr>
              <a:spLocks noChangeArrowheads="1"/>
            </p:cNvSpPr>
            <p:nvPr/>
          </p:nvSpPr>
          <p:spPr bwMode="auto">
            <a:xfrm>
              <a:off x="4277" y="1086"/>
              <a:ext cx="66" cy="73"/>
            </a:xfrm>
            <a:prstGeom prst="rect">
              <a:avLst/>
            </a:prstGeom>
            <a:solidFill>
              <a:schemeClr val="accent2"/>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79" name="Rectangle 59"/>
            <p:cNvSpPr>
              <a:spLocks noChangeArrowheads="1"/>
            </p:cNvSpPr>
            <p:nvPr/>
          </p:nvSpPr>
          <p:spPr bwMode="auto">
            <a:xfrm>
              <a:off x="4379" y="1053"/>
              <a:ext cx="880" cy="68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Controls </a:t>
              </a:r>
              <a:r>
                <a:rPr lang="fi-FI" sz="1400" b="0" i="0" u="none" strike="noStrike" cap="none" spc="0">
                  <a:ln>
                    <a:noFill/>
                  </a:ln>
                  <a:solidFill>
                    <a:srgbClr val="000000"/>
                  </a:solidFill>
                  <a:latin typeface="Arial"/>
                  <a:ea typeface="Arial"/>
                  <a:cs typeface="Arial"/>
                </a:rPr>
                <a:t>with</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typical</a:t>
              </a:r>
              <a:r>
                <a:rPr lang="fi-FI" sz="1400" b="0" i="0" u="none" strike="noStrike" cap="none" spc="0">
                  <a:ln>
                    <a:noFill/>
                  </a:ln>
                  <a:solidFill>
                    <a:srgbClr val="000000"/>
                  </a:solidFill>
                  <a:latin typeface="Arial"/>
                  <a:ea typeface="Arial"/>
                  <a:cs typeface="Arial"/>
                </a:rPr>
                <a:t> </a:t>
              </a:r>
              <a:endParaRPr/>
            </a:p>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start</a:t>
              </a:r>
              <a:r>
                <a:rPr lang="fi-FI" sz="1400" b="0" i="0" u="none" strike="noStrike" cap="none" spc="0">
                  <a:ln>
                    <a:noFill/>
                  </a:ln>
                  <a:solidFill>
                    <a:srgbClr val="000000"/>
                  </a:solidFill>
                  <a:latin typeface="Arial"/>
                  <a:ea typeface="Arial"/>
                  <a:cs typeface="Arial"/>
                </a:rPr>
                <a:t> of </a:t>
              </a:r>
              <a:r>
                <a:rPr lang="fi-FI" sz="1400" b="0" i="0" u="none" strike="noStrike" cap="none" spc="0">
                  <a:ln>
                    <a:noFill/>
                  </a:ln>
                  <a:solidFill>
                    <a:srgbClr val="000000"/>
                  </a:solidFill>
                  <a:latin typeface="Arial"/>
                  <a:ea typeface="Arial"/>
                  <a:cs typeface="Arial"/>
                </a:rPr>
                <a:t>speaking</a:t>
              </a:r>
              <a:r>
                <a:rPr lang="fi-FI" sz="1400" b="0" i="0" u="none" strike="noStrike" cap="none" spc="0">
                  <a:ln>
                    <a:noFill/>
                  </a:ln>
                  <a:solidFill>
                    <a:srgbClr val="000000"/>
                  </a:solidFill>
                  <a:latin typeface="Arial"/>
                  <a:ea typeface="Arial"/>
                  <a:cs typeface="Arial"/>
                </a:rPr>
                <a:t>  </a:t>
              </a:r>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srgbClr val="FF0000"/>
                </a:solidFill>
                <a:latin typeface="Arial"/>
                <a:ea typeface="Arial"/>
                <a:cs typeface="Arial"/>
              </a:endParaRPr>
            </a:p>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380" name="Rectangle 60"/>
            <p:cNvSpPr>
              <a:spLocks noChangeArrowheads="1"/>
            </p:cNvSpPr>
            <p:nvPr/>
          </p:nvSpPr>
          <p:spPr bwMode="auto">
            <a:xfrm>
              <a:off x="4379" y="1192"/>
              <a:ext cx="0" cy="132"/>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381" name="Rectangle 61" descr="Tumma pystyviivoitus"/>
            <p:cNvSpPr>
              <a:spLocks noChangeArrowheads="1"/>
            </p:cNvSpPr>
            <p:nvPr/>
          </p:nvSpPr>
          <p:spPr bwMode="auto">
            <a:xfrm>
              <a:off x="4247" y="1921"/>
              <a:ext cx="77" cy="93"/>
            </a:xfrm>
            <a:prstGeom prst="rect">
              <a:avLst/>
            </a:prstGeom>
            <a:pattFill prst="dkVert">
              <a:fgClr>
                <a:srgbClr val="333399"/>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82" name="Rectangle 62"/>
            <p:cNvSpPr>
              <a:spLocks noChangeArrowheads="1"/>
            </p:cNvSpPr>
            <p:nvPr/>
          </p:nvSpPr>
          <p:spPr bwMode="auto">
            <a:xfrm>
              <a:off x="4386" y="1498"/>
              <a:ext cx="1115" cy="545"/>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宋体"/>
                  <a:cs typeface="Arial"/>
                </a:rPr>
                <a:t>At </a:t>
              </a:r>
              <a:r>
                <a:rPr lang="fi-FI" sz="1400" b="0" i="0" u="none" strike="noStrike" cap="none" spc="0">
                  <a:ln>
                    <a:noFill/>
                  </a:ln>
                  <a:solidFill>
                    <a:srgbClr val="000000"/>
                  </a:solidFill>
                  <a:latin typeface="Arial"/>
                  <a:ea typeface="宋体"/>
                  <a:cs typeface="Arial"/>
                </a:rPr>
                <a:t>risk</a:t>
              </a:r>
              <a:r>
                <a:rPr lang="fi-FI" sz="1400" b="0" i="0" u="none" strike="noStrike" cap="none" spc="0">
                  <a:ln>
                    <a:noFill/>
                  </a:ln>
                  <a:solidFill>
                    <a:srgbClr val="000000"/>
                  </a:solidFill>
                  <a:latin typeface="Arial"/>
                  <a:ea typeface="宋体"/>
                  <a:cs typeface="Arial"/>
                </a:rPr>
                <a:t> </a:t>
              </a:r>
              <a:r>
                <a:rPr lang="fi-FI" sz="1400" b="0" i="0" u="none" strike="noStrike" cap="none" spc="0">
                  <a:ln>
                    <a:noFill/>
                  </a:ln>
                  <a:solidFill>
                    <a:srgbClr val="000000"/>
                  </a:solidFill>
                  <a:latin typeface="Arial"/>
                  <a:ea typeface="宋体"/>
                  <a:cs typeface="Arial"/>
                </a:rPr>
                <a:t>children</a:t>
              </a:r>
              <a:r>
                <a:rPr lang="fi-FI" sz="1400" b="0" i="0" u="none" strike="noStrike" cap="none" spc="0">
                  <a:ln>
                    <a:noFill/>
                  </a:ln>
                  <a:solidFill>
                    <a:srgbClr val="000000"/>
                  </a:solidFill>
                  <a:latin typeface="Arial"/>
                  <a:ea typeface="宋体"/>
                  <a:cs typeface="Arial"/>
                </a:rPr>
                <a:t> with </a:t>
              </a:r>
              <a:r>
                <a:rPr lang="fi-FI" sz="1400" b="0" i="0" u="none" strike="noStrike" cap="none" spc="0">
                  <a:ln>
                    <a:noFill/>
                  </a:ln>
                  <a:solidFill>
                    <a:srgbClr val="000000"/>
                  </a:solidFill>
                  <a:latin typeface="Arial"/>
                  <a:ea typeface="宋体"/>
                  <a:cs typeface="Arial"/>
                </a:rPr>
                <a:t>typical</a:t>
              </a:r>
              <a:r>
                <a:rPr lang="fi-FI" sz="1400" b="0" i="0" u="none" strike="noStrike" cap="none" spc="0">
                  <a:ln>
                    <a:noFill/>
                  </a:ln>
                  <a:solidFill>
                    <a:srgbClr val="000000"/>
                  </a:solidFill>
                  <a:latin typeface="Arial"/>
                  <a:ea typeface="宋体"/>
                  <a:cs typeface="Arial"/>
                </a:rPr>
                <a:t> </a:t>
              </a:r>
              <a:r>
                <a:rPr lang="fi-FI" sz="1400" b="0" i="0" u="none" strike="noStrike" cap="none" spc="0">
                  <a:ln>
                    <a:noFill/>
                  </a:ln>
                  <a:solidFill>
                    <a:srgbClr val="000000"/>
                  </a:solidFill>
                  <a:latin typeface="Arial"/>
                  <a:ea typeface="宋体"/>
                  <a:cs typeface="Arial"/>
                </a:rPr>
                <a:t>start</a:t>
              </a:r>
              <a:r>
                <a:rPr lang="fi-FI" sz="1400" b="0" i="0" u="none" strike="noStrike" cap="none" spc="0">
                  <a:ln>
                    <a:noFill/>
                  </a:ln>
                  <a:solidFill>
                    <a:srgbClr val="000000"/>
                  </a:solidFill>
                  <a:latin typeface="Arial"/>
                  <a:ea typeface="宋体"/>
                  <a:cs typeface="Arial"/>
                </a:rPr>
                <a:t> of </a:t>
              </a:r>
              <a:r>
                <a:rPr lang="fi-FI" sz="1400" b="0" i="0" u="none" strike="noStrike" cap="none" spc="0">
                  <a:ln>
                    <a:noFill/>
                  </a:ln>
                  <a:solidFill>
                    <a:srgbClr val="000000"/>
                  </a:solidFill>
                  <a:latin typeface="Arial"/>
                  <a:ea typeface="宋体"/>
                  <a:cs typeface="Arial"/>
                </a:rPr>
                <a:t>speaking</a:t>
              </a:r>
              <a:endParaRPr lang="fi-FI" sz="1200">
                <a:solidFill>
                  <a:srgbClr val="FF0000"/>
                </a:solidFill>
                <a:latin typeface="Arial"/>
                <a:ea typeface="宋体"/>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srgbClr val="FF0000"/>
                </a:solidFill>
                <a:latin typeface="Arial"/>
                <a:ea typeface="宋体"/>
                <a:cs typeface="Arial"/>
              </a:endParaRPr>
            </a:p>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Controls with </a:t>
              </a:r>
              <a:r>
                <a:rPr lang="fi-FI" sz="1400" b="0" i="0" u="none" strike="noStrike" cap="none" spc="0">
                  <a:ln>
                    <a:noFill/>
                  </a:ln>
                  <a:solidFill>
                    <a:srgbClr val="000000"/>
                  </a:solidFill>
                  <a:latin typeface="Arial"/>
                  <a:ea typeface="Arial"/>
                  <a:cs typeface="Arial"/>
                </a:rPr>
                <a:t>late</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talking</a:t>
              </a:r>
              <a:r>
                <a:rPr lang="fi-FI" sz="1100" b="0" i="0" u="none" strike="noStrike" cap="none" spc="0">
                  <a:ln>
                    <a:noFill/>
                  </a:ln>
                  <a:solidFill>
                    <a:srgbClr val="FF0000"/>
                  </a:solidFill>
                  <a:latin typeface="Arial"/>
                  <a:ea typeface="Arial"/>
                  <a:cs typeface="Arial"/>
                </a:rPr>
                <a:t> </a:t>
              </a:r>
              <a:endParaRPr/>
            </a:p>
          </p:txBody>
        </p:sp>
        <p:sp>
          <p:nvSpPr>
            <p:cNvPr id="696383" name="Rectangle 63"/>
            <p:cNvSpPr>
              <a:spLocks noChangeArrowheads="1"/>
            </p:cNvSpPr>
            <p:nvPr/>
          </p:nvSpPr>
          <p:spPr bwMode="auto">
            <a:xfrm>
              <a:off x="4377" y="1891"/>
              <a:ext cx="0"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384" name="Rectangle 64"/>
            <p:cNvSpPr>
              <a:spLocks noChangeArrowheads="1"/>
            </p:cNvSpPr>
            <p:nvPr/>
          </p:nvSpPr>
          <p:spPr bwMode="auto">
            <a:xfrm>
              <a:off x="4377" y="2030"/>
              <a:ext cx="1" cy="13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385" name="Rectangle 65"/>
            <p:cNvSpPr>
              <a:spLocks noChangeArrowheads="1"/>
            </p:cNvSpPr>
            <p:nvPr/>
          </p:nvSpPr>
          <p:spPr bwMode="auto">
            <a:xfrm>
              <a:off x="4377" y="2169"/>
              <a:ext cx="1" cy="131"/>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386" name="Rectangle 66"/>
            <p:cNvSpPr>
              <a:spLocks noChangeArrowheads="1"/>
            </p:cNvSpPr>
            <p:nvPr/>
          </p:nvSpPr>
          <p:spPr bwMode="auto">
            <a:xfrm>
              <a:off x="4320" y="3007"/>
              <a:ext cx="66" cy="73"/>
            </a:xfrm>
            <a:prstGeom prst="rect">
              <a:avLst/>
            </a:prstGeom>
            <a:solidFill>
              <a:srgbClr val="009999"/>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87" name="Rectangle 67"/>
            <p:cNvSpPr>
              <a:spLocks noChangeArrowheads="1"/>
            </p:cNvSpPr>
            <p:nvPr/>
          </p:nvSpPr>
          <p:spPr bwMode="auto">
            <a:xfrm>
              <a:off x="4422" y="2974"/>
              <a:ext cx="1034" cy="283"/>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At </a:t>
              </a:r>
              <a:r>
                <a:rPr lang="fi-FI" sz="1400" b="0" i="0" u="none" strike="noStrike" cap="none" spc="0">
                  <a:ln>
                    <a:noFill/>
                  </a:ln>
                  <a:solidFill>
                    <a:srgbClr val="000000"/>
                  </a:solidFill>
                  <a:latin typeface="Arial"/>
                  <a:ea typeface="Arial"/>
                  <a:cs typeface="Arial"/>
                </a:rPr>
                <a:t>risk</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children</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with</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late</a:t>
              </a:r>
              <a:r>
                <a:rPr lang="fi-FI" sz="1400" b="0" i="0" u="none" strike="noStrike" cap="none" spc="0">
                  <a:ln>
                    <a:noFill/>
                  </a:ln>
                  <a:solidFill>
                    <a:srgbClr val="000000"/>
                  </a:solidFill>
                  <a:latin typeface="Arial"/>
                  <a:ea typeface="Arial"/>
                  <a:cs typeface="Arial"/>
                </a:rPr>
                <a:t> </a:t>
              </a:r>
              <a:endParaRPr/>
            </a:p>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Talking</a:t>
              </a:r>
              <a:endParaRPr lang="fi-FI" sz="1200" b="0" i="0" u="none" strike="noStrike" cap="none" spc="0">
                <a:ln>
                  <a:noFill/>
                </a:ln>
                <a:solidFill>
                  <a:srgbClr val="FF0000"/>
                </a:solidFill>
                <a:latin typeface="Arial"/>
                <a:ea typeface="Arial"/>
                <a:cs typeface="Arial"/>
              </a:endParaRPr>
            </a:p>
          </p:txBody>
        </p:sp>
        <p:sp>
          <p:nvSpPr>
            <p:cNvPr id="696388" name="Rectangle 68"/>
            <p:cNvSpPr>
              <a:spLocks noChangeArrowheads="1"/>
            </p:cNvSpPr>
            <p:nvPr/>
          </p:nvSpPr>
          <p:spPr bwMode="auto">
            <a:xfrm>
              <a:off x="4422" y="3113"/>
              <a:ext cx="32"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r</a:t>
              </a:r>
              <a:endParaRPr lang="fi-FI" sz="1400" b="0" i="0" u="none" strike="noStrike" cap="none" spc="0">
                <a:ln>
                  <a:noFill/>
                </a:ln>
                <a:solidFill>
                  <a:prstClr val="black"/>
                </a:solidFill>
                <a:latin typeface="Arial"/>
                <a:ea typeface="Arial"/>
                <a:cs typeface="Arial"/>
              </a:endParaRPr>
            </a:p>
          </p:txBody>
        </p:sp>
        <p:sp>
          <p:nvSpPr>
            <p:cNvPr id="696389" name="Rectangle 69"/>
            <p:cNvSpPr>
              <a:spLocks noChangeArrowheads="1"/>
            </p:cNvSpPr>
            <p:nvPr/>
          </p:nvSpPr>
          <p:spPr bwMode="auto">
            <a:xfrm>
              <a:off x="4422" y="3252"/>
              <a:ext cx="1" cy="130"/>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390" name="Rectangle 70"/>
            <p:cNvSpPr>
              <a:spLocks noChangeArrowheads="1"/>
            </p:cNvSpPr>
            <p:nvPr/>
          </p:nvSpPr>
          <p:spPr bwMode="auto">
            <a:xfrm>
              <a:off x="4320" y="3506"/>
              <a:ext cx="66" cy="73"/>
            </a:xfrm>
            <a:prstGeom prst="rect">
              <a:avLst/>
            </a:prstGeom>
            <a:solidFill>
              <a:srgbClr val="99CC00"/>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91" name="Rectangle 71"/>
            <p:cNvSpPr>
              <a:spLocks noChangeArrowheads="1"/>
            </p:cNvSpPr>
            <p:nvPr/>
          </p:nvSpPr>
          <p:spPr bwMode="auto">
            <a:xfrm>
              <a:off x="4420" y="3386"/>
              <a:ext cx="1079" cy="424"/>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At </a:t>
              </a:r>
              <a:r>
                <a:rPr lang="fi-FI" sz="1400" b="0" i="0" u="none" strike="noStrike" cap="none" spc="0">
                  <a:ln>
                    <a:noFill/>
                  </a:ln>
                  <a:solidFill>
                    <a:srgbClr val="000000"/>
                  </a:solidFill>
                  <a:latin typeface="Arial"/>
                  <a:ea typeface="Arial"/>
                  <a:cs typeface="Arial"/>
                </a:rPr>
                <a:t>risk</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children</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with</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late</a:t>
              </a:r>
              <a:endParaRPr lang="fi-FI" sz="1400" b="0" i="0" u="none" strike="noStrike" cap="none" spc="0">
                <a:ln>
                  <a:noFill/>
                </a:ln>
                <a:solidFill>
                  <a:srgbClr val="000000"/>
                </a:solidFill>
                <a:latin typeface="Arial"/>
                <a:ea typeface="Arial"/>
                <a:cs typeface="Arial"/>
              </a:endParaRPr>
            </a:p>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expressi</a:t>
              </a:r>
              <a:r>
                <a:rPr lang="fi-FI" sz="1400" b="0" i="0" u="none" strike="noStrike" cap="none" spc="0">
                  <a:ln>
                    <a:noFill/>
                  </a:ln>
                  <a:solidFill>
                    <a:srgbClr val="000000"/>
                  </a:solidFill>
                  <a:latin typeface="Arial"/>
                  <a:ea typeface="Arial"/>
                  <a:cs typeface="Arial"/>
                </a:rPr>
                <a:t>.&amp;</a:t>
              </a:r>
              <a:r>
                <a:rPr lang="fi-FI" sz="1400" b="0" i="0" u="none" strike="noStrike" cap="none" spc="0">
                  <a:ln>
                    <a:noFill/>
                  </a:ln>
                  <a:solidFill>
                    <a:srgbClr val="000000"/>
                  </a:solidFill>
                  <a:latin typeface="Arial"/>
                  <a:ea typeface="Arial"/>
                  <a:cs typeface="Arial"/>
                </a:rPr>
                <a:t>recept</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Speech</a:t>
              </a:r>
              <a:endParaRPr lang="fi-FI" sz="1400" b="0" i="0" u="none" strike="noStrike" cap="none" spc="0">
                <a:ln>
                  <a:noFill/>
                </a:ln>
                <a:solidFill>
                  <a:srgbClr val="FF0000"/>
                </a:solidFill>
                <a:latin typeface="Arial"/>
                <a:ea typeface="Arial"/>
                <a:cs typeface="Arial"/>
              </a:endParaRPr>
            </a:p>
          </p:txBody>
        </p:sp>
        <p:sp>
          <p:nvSpPr>
            <p:cNvPr id="696393" name="Rectangle 73"/>
            <p:cNvSpPr>
              <a:spLocks noChangeArrowheads="1"/>
            </p:cNvSpPr>
            <p:nvPr/>
          </p:nvSpPr>
          <p:spPr bwMode="auto">
            <a:xfrm>
              <a:off x="4422" y="3751"/>
              <a:ext cx="27"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 </a:t>
              </a:r>
              <a:endParaRPr lang="fi-FI" sz="1400" b="0" i="0" u="none" strike="noStrike" cap="none" spc="0">
                <a:ln>
                  <a:noFill/>
                </a:ln>
                <a:solidFill>
                  <a:prstClr val="black"/>
                </a:solidFill>
                <a:latin typeface="Arial"/>
                <a:ea typeface="Arial"/>
                <a:cs typeface="Arial"/>
              </a:endParaRPr>
            </a:p>
          </p:txBody>
        </p:sp>
        <p:sp>
          <p:nvSpPr>
            <p:cNvPr id="696394" name="Rectangle 74" descr="Vaalea vaakaviivoitus"/>
            <p:cNvSpPr>
              <a:spLocks noChangeArrowheads="1"/>
            </p:cNvSpPr>
            <p:nvPr/>
          </p:nvSpPr>
          <p:spPr bwMode="auto">
            <a:xfrm>
              <a:off x="4275" y="1493"/>
              <a:ext cx="66" cy="120"/>
            </a:xfrm>
            <a:prstGeom prst="rect">
              <a:avLst/>
            </a:prstGeom>
            <a:pattFill prst="ltHorz">
              <a:fgClr>
                <a:srgbClr val="0066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97" name="Rectangle 77" descr="Tumma vinoviivoitus alas"/>
            <p:cNvSpPr>
              <a:spLocks noChangeArrowheads="1"/>
            </p:cNvSpPr>
            <p:nvPr/>
          </p:nvSpPr>
          <p:spPr bwMode="auto">
            <a:xfrm>
              <a:off x="4286" y="2432"/>
              <a:ext cx="66" cy="73"/>
            </a:xfrm>
            <a:prstGeom prst="rect">
              <a:avLst/>
            </a:prstGeom>
            <a:pattFill prst="dkDnDiag">
              <a:fgClr>
                <a:srgbClr val="8000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696398" name="Rectangle 78"/>
            <p:cNvSpPr>
              <a:spLocks noChangeArrowheads="1"/>
            </p:cNvSpPr>
            <p:nvPr/>
          </p:nvSpPr>
          <p:spPr bwMode="auto">
            <a:xfrm>
              <a:off x="4422" y="2387"/>
              <a:ext cx="1034" cy="424"/>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Controls </a:t>
              </a:r>
              <a:r>
                <a:rPr lang="fi-FI" sz="1400" b="0" i="0" u="none" strike="noStrike" cap="none" spc="0">
                  <a:ln>
                    <a:noFill/>
                  </a:ln>
                  <a:solidFill>
                    <a:srgbClr val="000000"/>
                  </a:solidFill>
                  <a:latin typeface="Arial"/>
                  <a:ea typeface="Arial"/>
                  <a:cs typeface="Arial"/>
                </a:rPr>
                <a:t>with</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late</a:t>
              </a:r>
              <a:r>
                <a:rPr lang="fi-FI" sz="1400" b="0" i="0" u="none" strike="noStrike" cap="none" spc="0">
                  <a:ln>
                    <a:noFill/>
                  </a:ln>
                  <a:solidFill>
                    <a:srgbClr val="000000"/>
                  </a:solidFill>
                  <a:latin typeface="Arial"/>
                  <a:ea typeface="Arial"/>
                  <a:cs typeface="Arial"/>
                </a:rPr>
                <a:t> </a:t>
              </a:r>
              <a:endParaRPr/>
            </a:p>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srgbClr val="000000"/>
                  </a:solidFill>
                  <a:latin typeface="Arial"/>
                  <a:ea typeface="Arial"/>
                  <a:cs typeface="Arial"/>
                </a:rPr>
                <a:t>express.&amp;</a:t>
              </a:r>
              <a:r>
                <a:rPr lang="fi-FI" sz="1400" b="0" i="0" u="none" strike="noStrike" cap="none" spc="0">
                  <a:ln>
                    <a:noFill/>
                  </a:ln>
                  <a:solidFill>
                    <a:srgbClr val="000000"/>
                  </a:solidFill>
                  <a:latin typeface="Arial"/>
                  <a:ea typeface="Arial"/>
                  <a:cs typeface="Arial"/>
                </a:rPr>
                <a:t>recept</a:t>
              </a:r>
              <a:r>
                <a:rPr lang="fi-FI" sz="1400" b="0" i="0" u="none" strike="noStrike" cap="none" spc="0">
                  <a:ln>
                    <a:noFill/>
                  </a:ln>
                  <a:solidFill>
                    <a:srgbClr val="000000"/>
                  </a:solidFill>
                  <a:latin typeface="Arial"/>
                  <a:ea typeface="Arial"/>
                  <a:cs typeface="Arial"/>
                </a:rPr>
                <a:t>. </a:t>
              </a:r>
              <a:r>
                <a:rPr lang="fi-FI" sz="1400" b="0" i="0" u="none" strike="noStrike" cap="none" spc="0">
                  <a:ln>
                    <a:noFill/>
                  </a:ln>
                  <a:solidFill>
                    <a:srgbClr val="000000"/>
                  </a:solidFill>
                  <a:latin typeface="Arial"/>
                  <a:ea typeface="Arial"/>
                  <a:cs typeface="Arial"/>
                </a:rPr>
                <a:t>speech</a:t>
              </a:r>
              <a:endParaRPr lang="fi-FI" sz="1200" b="0" i="0" u="none" strike="noStrike" cap="none" spc="0">
                <a:ln>
                  <a:noFill/>
                </a:ln>
                <a:solidFill>
                  <a:srgbClr val="FF0000"/>
                </a:solidFill>
                <a:latin typeface="Arial"/>
                <a:ea typeface="Arial"/>
                <a:cs typeface="Arial"/>
              </a:endParaRPr>
            </a:p>
          </p:txBody>
        </p:sp>
        <p:sp>
          <p:nvSpPr>
            <p:cNvPr id="696399" name="Rectangle 79"/>
            <p:cNvSpPr>
              <a:spLocks noChangeArrowheads="1"/>
            </p:cNvSpPr>
            <p:nvPr/>
          </p:nvSpPr>
          <p:spPr bwMode="auto">
            <a:xfrm>
              <a:off x="4422" y="2523"/>
              <a:ext cx="700" cy="131"/>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400" name="Rectangle 80"/>
            <p:cNvSpPr>
              <a:spLocks noChangeArrowheads="1"/>
            </p:cNvSpPr>
            <p:nvPr/>
          </p:nvSpPr>
          <p:spPr bwMode="auto">
            <a:xfrm>
              <a:off x="4422" y="2659"/>
              <a:ext cx="0" cy="126"/>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none" strike="noStrike" cap="none" spc="0">
                <a:ln>
                  <a:noFill/>
                </a:ln>
                <a:solidFill>
                  <a:prstClr val="black"/>
                </a:solidFill>
                <a:latin typeface="Arial"/>
                <a:ea typeface="Arial"/>
                <a:cs typeface="Arial"/>
              </a:endParaRPr>
            </a:p>
          </p:txBody>
        </p:sp>
        <p:sp>
          <p:nvSpPr>
            <p:cNvPr id="696401" name="Rectangle 81"/>
            <p:cNvSpPr>
              <a:spLocks noChangeArrowheads="1"/>
            </p:cNvSpPr>
            <p:nvPr/>
          </p:nvSpPr>
          <p:spPr bwMode="auto">
            <a:xfrm>
              <a:off x="4422" y="2794"/>
              <a:ext cx="1030" cy="131"/>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endParaRPr lang="fi-FI" sz="1400" b="0" i="0" u="sng" strike="noStrike" cap="none" spc="0">
                <a:ln>
                  <a:noFill/>
                </a:ln>
                <a:solidFill>
                  <a:srgbClr val="000000"/>
                </a:solidFill>
                <a:latin typeface="Arial"/>
                <a:ea typeface="Arial"/>
                <a:cs typeface="Arial"/>
              </a:endParaRPr>
            </a:p>
          </p:txBody>
        </p:sp>
      </p:grpSp>
      <p:sp>
        <p:nvSpPr>
          <p:cNvPr id="696402" name="Text Box 82"/>
          <p:cNvSpPr txBox="1">
            <a:spLocks noChangeArrowheads="1"/>
          </p:cNvSpPr>
          <p:nvPr/>
        </p:nvSpPr>
        <p:spPr bwMode="auto">
          <a:xfrm>
            <a:off x="3852193" y="6505019"/>
            <a:ext cx="5059476" cy="276999"/>
          </a:xfrm>
          <a:prstGeom prst="rect">
            <a:avLst/>
          </a:prstGeom>
          <a:noFill/>
          <a:ln w="14288" algn="ctr">
            <a:noFill/>
            <a:miter lim="800000"/>
            <a:headEnd/>
            <a:tailEnd/>
          </a:ln>
          <a:effectLst/>
        </p:spPr>
        <p:txBody>
          <a:bodyPr wrap="square">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Lyytinen, Eklund &amp; Lyytinen, 2005</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13090" name="AutoShape 2"/>
          <p:cNvSpPr>
            <a:spLocks noChangeArrowheads="1" noChangeAspect="1" noTextEdit="1"/>
          </p:cNvSpPr>
          <p:nvPr/>
        </p:nvSpPr>
        <p:spPr bwMode="auto">
          <a:xfrm>
            <a:off x="1762125" y="1773238"/>
            <a:ext cx="6067425" cy="4000500"/>
          </a:xfrm>
          <a:prstGeom prst="rect">
            <a:avLst/>
          </a:prstGeom>
          <a:noFill/>
          <a:ln w="9525">
            <a:no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1" name="Freeform 3"/>
          <p:cNvSpPr/>
          <p:nvPr/>
        </p:nvSpPr>
        <p:spPr bwMode="auto">
          <a:xfrm>
            <a:off x="1573213" y="5280025"/>
            <a:ext cx="4510087" cy="44450"/>
          </a:xfrm>
          <a:custGeom>
            <a:avLst/>
            <a:gdLst/>
            <a:ahLst/>
            <a:cxnLst>
              <a:cxn ang="0">
                <a:pos x="0" y="24"/>
              </a:cxn>
              <a:cxn ang="0">
                <a:pos x="30" y="0"/>
              </a:cxn>
              <a:cxn ang="0">
                <a:pos x="2004" y="0"/>
              </a:cxn>
              <a:cxn ang="0">
                <a:pos x="1974" y="24"/>
              </a:cxn>
              <a:cxn ang="0">
                <a:pos x="0" y="24"/>
              </a:cxn>
            </a:cxnLst>
            <a:rect l="0" t="0" r="r" b="b"/>
            <a:pathLst>
              <a:path w="2004" h="24" fill="norm" stroke="1" extrusionOk="0">
                <a:moveTo>
                  <a:pt x="0" y="24"/>
                </a:moveTo>
                <a:lnTo>
                  <a:pt x="30" y="0"/>
                </a:lnTo>
                <a:lnTo>
                  <a:pt x="2004" y="0"/>
                </a:lnTo>
                <a:lnTo>
                  <a:pt x="1974" y="24"/>
                </a:lnTo>
                <a:lnTo>
                  <a:pt x="0" y="24"/>
                </a:lnTo>
                <a:close/>
              </a:path>
            </a:pathLst>
          </a:custGeom>
          <a:solidFill>
            <a:srgbClr val="808080"/>
          </a:solidFill>
          <a:ln w="9525">
            <a:no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2" name="Freeform 4"/>
          <p:cNvSpPr/>
          <p:nvPr/>
        </p:nvSpPr>
        <p:spPr bwMode="auto">
          <a:xfrm>
            <a:off x="1573213" y="1597025"/>
            <a:ext cx="68262" cy="3727450"/>
          </a:xfrm>
          <a:custGeom>
            <a:avLst/>
            <a:gdLst/>
            <a:ahLst/>
            <a:cxnLst>
              <a:cxn ang="0">
                <a:pos x="0" y="2004"/>
              </a:cxn>
              <a:cxn ang="0">
                <a:pos x="0" y="24"/>
              </a:cxn>
              <a:cxn ang="0">
                <a:pos x="30" y="0"/>
              </a:cxn>
              <a:cxn ang="0">
                <a:pos x="30" y="1980"/>
              </a:cxn>
              <a:cxn ang="0">
                <a:pos x="0" y="2004"/>
              </a:cxn>
            </a:cxnLst>
            <a:rect l="0" t="0" r="r" b="b"/>
            <a:pathLst>
              <a:path w="30" h="2004" fill="norm" stroke="1" extrusionOk="0">
                <a:moveTo>
                  <a:pt x="0" y="2004"/>
                </a:moveTo>
                <a:lnTo>
                  <a:pt x="0" y="24"/>
                </a:lnTo>
                <a:lnTo>
                  <a:pt x="30" y="0"/>
                </a:lnTo>
                <a:lnTo>
                  <a:pt x="30" y="1980"/>
                </a:lnTo>
                <a:lnTo>
                  <a:pt x="0" y="2004"/>
                </a:lnTo>
                <a:close/>
              </a:path>
            </a:pathLst>
          </a:custGeom>
          <a:noFill/>
          <a:ln w="9525">
            <a:no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3" name="Rectangle 5"/>
          <p:cNvSpPr>
            <a:spLocks noChangeArrowheads="1"/>
          </p:cNvSpPr>
          <p:nvPr/>
        </p:nvSpPr>
        <p:spPr bwMode="auto">
          <a:xfrm>
            <a:off x="1641475" y="1597025"/>
            <a:ext cx="4441825" cy="3683000"/>
          </a:xfrm>
          <a:prstGeom prst="rect">
            <a:avLst/>
          </a:prstGeom>
          <a:noFill/>
          <a:ln w="9525">
            <a:no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4" name="Freeform 6"/>
          <p:cNvSpPr/>
          <p:nvPr/>
        </p:nvSpPr>
        <p:spPr bwMode="auto">
          <a:xfrm>
            <a:off x="1573213" y="5280025"/>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5" name="Freeform 7"/>
          <p:cNvSpPr/>
          <p:nvPr/>
        </p:nvSpPr>
        <p:spPr bwMode="auto">
          <a:xfrm>
            <a:off x="1573213" y="4756150"/>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6" name="Freeform 8"/>
          <p:cNvSpPr/>
          <p:nvPr/>
        </p:nvSpPr>
        <p:spPr bwMode="auto">
          <a:xfrm>
            <a:off x="1573213" y="4230688"/>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7" name="Freeform 9"/>
          <p:cNvSpPr/>
          <p:nvPr/>
        </p:nvSpPr>
        <p:spPr bwMode="auto">
          <a:xfrm>
            <a:off x="1573213" y="3706813"/>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8" name="Freeform 10"/>
          <p:cNvSpPr/>
          <p:nvPr/>
        </p:nvSpPr>
        <p:spPr bwMode="auto">
          <a:xfrm>
            <a:off x="1546225" y="3141663"/>
            <a:ext cx="4510088" cy="46037"/>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1587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099" name="Freeform 11"/>
          <p:cNvSpPr/>
          <p:nvPr/>
        </p:nvSpPr>
        <p:spPr bwMode="auto">
          <a:xfrm>
            <a:off x="1573213" y="2646363"/>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0" name="Freeform 12"/>
          <p:cNvSpPr/>
          <p:nvPr/>
        </p:nvSpPr>
        <p:spPr bwMode="auto">
          <a:xfrm>
            <a:off x="1573213" y="2122488"/>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1" name="Freeform 13"/>
          <p:cNvSpPr/>
          <p:nvPr/>
        </p:nvSpPr>
        <p:spPr bwMode="auto">
          <a:xfrm>
            <a:off x="1573213" y="1597025"/>
            <a:ext cx="4510087" cy="44450"/>
          </a:xfrm>
          <a:custGeom>
            <a:avLst/>
            <a:gdLst/>
            <a:ahLst/>
            <a:cxnLst>
              <a:cxn ang="0">
                <a:pos x="0" y="4"/>
              </a:cxn>
              <a:cxn ang="0">
                <a:pos x="5" y="0"/>
              </a:cxn>
              <a:cxn ang="0">
                <a:pos x="334" y="0"/>
              </a:cxn>
            </a:cxnLst>
            <a:rect l="0" t="0" r="r" b="b"/>
            <a:pathLst>
              <a:path w="334" h="4" fill="norm" stroke="1" extrusionOk="0">
                <a:moveTo>
                  <a:pt x="0" y="4"/>
                </a:moveTo>
                <a:lnTo>
                  <a:pt x="5" y="0"/>
                </a:lnTo>
                <a:lnTo>
                  <a:pt x="334" y="0"/>
                </a:lnTo>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2" name="Freeform 14"/>
          <p:cNvSpPr/>
          <p:nvPr/>
        </p:nvSpPr>
        <p:spPr bwMode="auto">
          <a:xfrm>
            <a:off x="1573213" y="5280025"/>
            <a:ext cx="4510087" cy="44450"/>
          </a:xfrm>
          <a:custGeom>
            <a:avLst/>
            <a:gdLst/>
            <a:ahLst/>
            <a:cxnLst>
              <a:cxn ang="0">
                <a:pos x="2004" y="0"/>
              </a:cxn>
              <a:cxn ang="0">
                <a:pos x="1974" y="24"/>
              </a:cxn>
              <a:cxn ang="0">
                <a:pos x="0" y="24"/>
              </a:cxn>
              <a:cxn ang="0">
                <a:pos x="30" y="0"/>
              </a:cxn>
              <a:cxn ang="0">
                <a:pos x="2004" y="0"/>
              </a:cxn>
            </a:cxnLst>
            <a:rect l="0" t="0" r="r" b="b"/>
            <a:pathLst>
              <a:path w="2004" h="24" fill="norm" stroke="1" extrusionOk="0">
                <a:moveTo>
                  <a:pt x="2004" y="0"/>
                </a:moveTo>
                <a:lnTo>
                  <a:pt x="1974" y="24"/>
                </a:lnTo>
                <a:lnTo>
                  <a:pt x="0" y="24"/>
                </a:lnTo>
                <a:lnTo>
                  <a:pt x="30" y="0"/>
                </a:lnTo>
                <a:lnTo>
                  <a:pt x="2004" y="0"/>
                </a:lnTo>
                <a:close/>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3" name="Freeform 15"/>
          <p:cNvSpPr/>
          <p:nvPr/>
        </p:nvSpPr>
        <p:spPr bwMode="auto">
          <a:xfrm>
            <a:off x="1573213" y="1597025"/>
            <a:ext cx="68262" cy="3727450"/>
          </a:xfrm>
          <a:custGeom>
            <a:avLst/>
            <a:gdLst/>
            <a:ahLst/>
            <a:cxnLst>
              <a:cxn ang="0">
                <a:pos x="0" y="2004"/>
              </a:cxn>
              <a:cxn ang="0">
                <a:pos x="0" y="24"/>
              </a:cxn>
              <a:cxn ang="0">
                <a:pos x="30" y="0"/>
              </a:cxn>
              <a:cxn ang="0">
                <a:pos x="30" y="1980"/>
              </a:cxn>
              <a:cxn ang="0">
                <a:pos x="0" y="2004"/>
              </a:cxn>
            </a:cxnLst>
            <a:rect l="0" t="0" r="r" b="b"/>
            <a:pathLst>
              <a:path w="30" h="2004" fill="norm" stroke="1" extrusionOk="0">
                <a:moveTo>
                  <a:pt x="0" y="2004"/>
                </a:moveTo>
                <a:lnTo>
                  <a:pt x="0" y="24"/>
                </a:lnTo>
                <a:lnTo>
                  <a:pt x="30" y="0"/>
                </a:lnTo>
                <a:lnTo>
                  <a:pt x="30" y="1980"/>
                </a:lnTo>
                <a:lnTo>
                  <a:pt x="0" y="2004"/>
                </a:lnTo>
                <a:close/>
              </a:path>
            </a:pathLst>
          </a:custGeom>
          <a:noFill/>
          <a:ln w="9525">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4" name="Rectangle 16"/>
          <p:cNvSpPr>
            <a:spLocks noChangeArrowheads="1"/>
          </p:cNvSpPr>
          <p:nvPr/>
        </p:nvSpPr>
        <p:spPr bwMode="auto">
          <a:xfrm>
            <a:off x="1641475" y="1597025"/>
            <a:ext cx="4441825" cy="3683000"/>
          </a:xfrm>
          <a:prstGeom prst="rect">
            <a:avLst/>
          </a:prstGeom>
          <a:no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5" name="Line 17"/>
          <p:cNvSpPr>
            <a:spLocks noChangeShapeType="1"/>
          </p:cNvSpPr>
          <p:nvPr/>
        </p:nvSpPr>
        <p:spPr bwMode="auto">
          <a:xfrm>
            <a:off x="1573213" y="2166938"/>
            <a:ext cx="3175"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6" name="Line 18"/>
          <p:cNvSpPr>
            <a:spLocks noChangeShapeType="1"/>
          </p:cNvSpPr>
          <p:nvPr/>
        </p:nvSpPr>
        <p:spPr bwMode="auto">
          <a:xfrm flipH="1">
            <a:off x="1641475" y="2122488"/>
            <a:ext cx="444182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7" name="Rectangle 19" descr="Tumma pystyviivoitus"/>
          <p:cNvSpPr>
            <a:spLocks noChangeArrowheads="1"/>
          </p:cNvSpPr>
          <p:nvPr/>
        </p:nvSpPr>
        <p:spPr bwMode="auto">
          <a:xfrm>
            <a:off x="2987675" y="3141663"/>
            <a:ext cx="431799" cy="360362"/>
          </a:xfrm>
          <a:prstGeom prst="rect">
            <a:avLst/>
          </a:prstGeom>
          <a:pattFill prst="dkVert">
            <a:fgClr>
              <a:srgbClr val="333399"/>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8" name="Rectangle 20"/>
          <p:cNvSpPr>
            <a:spLocks noChangeArrowheads="1"/>
          </p:cNvSpPr>
          <p:nvPr/>
        </p:nvSpPr>
        <p:spPr bwMode="auto">
          <a:xfrm>
            <a:off x="4427538" y="3141663"/>
            <a:ext cx="504825" cy="287337"/>
          </a:xfrm>
          <a:prstGeom prst="rect">
            <a:avLst/>
          </a:prstGeom>
          <a:solidFill>
            <a:srgbClr val="009999"/>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09" name="Rectangle 21" descr="50 %"/>
          <p:cNvSpPr>
            <a:spLocks noChangeArrowheads="1"/>
          </p:cNvSpPr>
          <p:nvPr/>
        </p:nvSpPr>
        <p:spPr bwMode="auto">
          <a:xfrm>
            <a:off x="5219700" y="3141663"/>
            <a:ext cx="576263" cy="1223962"/>
          </a:xfrm>
          <a:prstGeom prst="rect">
            <a:avLst/>
          </a:prstGeom>
          <a:pattFill prst="pct50">
            <a:fgClr>
              <a:srgbClr val="99CC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0" name="Rectangle 22"/>
          <p:cNvSpPr>
            <a:spLocks noChangeArrowheads="1"/>
          </p:cNvSpPr>
          <p:nvPr/>
        </p:nvSpPr>
        <p:spPr bwMode="auto">
          <a:xfrm>
            <a:off x="1762125" y="3068638"/>
            <a:ext cx="400050" cy="73025"/>
          </a:xfrm>
          <a:prstGeom prst="rect">
            <a:avLst/>
          </a:prstGeom>
          <a:solidFill>
            <a:srgbClr val="000080"/>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1" name="Line 23"/>
          <p:cNvSpPr>
            <a:spLocks noChangeShapeType="1"/>
          </p:cNvSpPr>
          <p:nvPr/>
        </p:nvSpPr>
        <p:spPr bwMode="auto">
          <a:xfrm flipV="1">
            <a:off x="1573213" y="1641475"/>
            <a:ext cx="3175" cy="3683000"/>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2" name="Line 24"/>
          <p:cNvSpPr>
            <a:spLocks noChangeShapeType="1"/>
          </p:cNvSpPr>
          <p:nvPr/>
        </p:nvSpPr>
        <p:spPr bwMode="auto">
          <a:xfrm flipH="1">
            <a:off x="1506538" y="5324475"/>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3" name="Line 25"/>
          <p:cNvSpPr>
            <a:spLocks noChangeShapeType="1"/>
          </p:cNvSpPr>
          <p:nvPr/>
        </p:nvSpPr>
        <p:spPr bwMode="auto">
          <a:xfrm flipH="1">
            <a:off x="1506538" y="4800600"/>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4" name="Line 26"/>
          <p:cNvSpPr>
            <a:spLocks noChangeShapeType="1"/>
          </p:cNvSpPr>
          <p:nvPr/>
        </p:nvSpPr>
        <p:spPr bwMode="auto">
          <a:xfrm flipH="1">
            <a:off x="1506538" y="4275138"/>
            <a:ext cx="66675" cy="3175"/>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5" name="Line 27"/>
          <p:cNvSpPr>
            <a:spLocks noChangeShapeType="1"/>
          </p:cNvSpPr>
          <p:nvPr/>
        </p:nvSpPr>
        <p:spPr bwMode="auto">
          <a:xfrm flipH="1">
            <a:off x="1506538" y="3751263"/>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6" name="Line 28"/>
          <p:cNvSpPr>
            <a:spLocks noChangeShapeType="1"/>
          </p:cNvSpPr>
          <p:nvPr/>
        </p:nvSpPr>
        <p:spPr bwMode="auto">
          <a:xfrm flipH="1">
            <a:off x="1506538" y="2690813"/>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7" name="Line 29"/>
          <p:cNvSpPr>
            <a:spLocks noChangeShapeType="1"/>
          </p:cNvSpPr>
          <p:nvPr/>
        </p:nvSpPr>
        <p:spPr bwMode="auto">
          <a:xfrm flipH="1">
            <a:off x="1506538" y="2166938"/>
            <a:ext cx="6667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8" name="Line 30"/>
          <p:cNvSpPr>
            <a:spLocks noChangeShapeType="1"/>
          </p:cNvSpPr>
          <p:nvPr/>
        </p:nvSpPr>
        <p:spPr bwMode="auto">
          <a:xfrm flipH="1">
            <a:off x="1506538" y="1641475"/>
            <a:ext cx="66675" cy="3175"/>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19" name="Line 31"/>
          <p:cNvSpPr>
            <a:spLocks noChangeShapeType="1"/>
          </p:cNvSpPr>
          <p:nvPr/>
        </p:nvSpPr>
        <p:spPr bwMode="auto">
          <a:xfrm>
            <a:off x="1573213" y="5324475"/>
            <a:ext cx="4441825" cy="1587"/>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0" name="Line 32"/>
          <p:cNvSpPr>
            <a:spLocks noChangeShapeType="1"/>
          </p:cNvSpPr>
          <p:nvPr/>
        </p:nvSpPr>
        <p:spPr bwMode="auto">
          <a:xfrm>
            <a:off x="1573213" y="5324475"/>
            <a:ext cx="3175"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1" name="Line 33"/>
          <p:cNvSpPr>
            <a:spLocks noChangeShapeType="1"/>
          </p:cNvSpPr>
          <p:nvPr/>
        </p:nvSpPr>
        <p:spPr bwMode="auto">
          <a:xfrm>
            <a:off x="2681288" y="5324475"/>
            <a:ext cx="1587"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2" name="Line 34"/>
          <p:cNvSpPr>
            <a:spLocks noChangeShapeType="1"/>
          </p:cNvSpPr>
          <p:nvPr/>
        </p:nvSpPr>
        <p:spPr bwMode="auto">
          <a:xfrm>
            <a:off x="3787775" y="5324475"/>
            <a:ext cx="3175"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3" name="Line 35"/>
          <p:cNvSpPr>
            <a:spLocks noChangeShapeType="1"/>
          </p:cNvSpPr>
          <p:nvPr/>
        </p:nvSpPr>
        <p:spPr bwMode="auto">
          <a:xfrm>
            <a:off x="4908549" y="5324475"/>
            <a:ext cx="1587"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4" name="Line 36"/>
          <p:cNvSpPr>
            <a:spLocks noChangeShapeType="1"/>
          </p:cNvSpPr>
          <p:nvPr/>
        </p:nvSpPr>
        <p:spPr bwMode="auto">
          <a:xfrm>
            <a:off x="6015038" y="5324475"/>
            <a:ext cx="3175" cy="55563"/>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5" name="Line 37"/>
          <p:cNvSpPr>
            <a:spLocks noChangeShapeType="1"/>
          </p:cNvSpPr>
          <p:nvPr/>
        </p:nvSpPr>
        <p:spPr bwMode="auto">
          <a:xfrm>
            <a:off x="1573213" y="2166938"/>
            <a:ext cx="3175" cy="55562"/>
          </a:xfrm>
          <a:prstGeom prst="line">
            <a:avLst/>
          </a:prstGeom>
          <a:noFill/>
          <a:ln w="9525">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26" name="Rectangle 38"/>
          <p:cNvSpPr>
            <a:spLocks noChangeArrowheads="1"/>
          </p:cNvSpPr>
          <p:nvPr/>
        </p:nvSpPr>
        <p:spPr bwMode="auto">
          <a:xfrm>
            <a:off x="1042988" y="5157788"/>
            <a:ext cx="3937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-2.0</a:t>
            </a:r>
            <a:endParaRPr lang="fi-FI" sz="1800" b="0" i="0" u="none" strike="noStrike" cap="none" spc="0">
              <a:ln>
                <a:noFill/>
              </a:ln>
              <a:solidFill>
                <a:prstClr val="black"/>
              </a:solidFill>
              <a:latin typeface="Calibri"/>
              <a:ea typeface="Arial"/>
              <a:cs typeface="Arial"/>
            </a:endParaRPr>
          </a:p>
        </p:txBody>
      </p:sp>
      <p:sp>
        <p:nvSpPr>
          <p:cNvPr id="1113127" name="Rectangle 39"/>
          <p:cNvSpPr>
            <a:spLocks noChangeArrowheads="1"/>
          </p:cNvSpPr>
          <p:nvPr/>
        </p:nvSpPr>
        <p:spPr bwMode="auto">
          <a:xfrm>
            <a:off x="1042988" y="4652963"/>
            <a:ext cx="3937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-1,5</a:t>
            </a:r>
            <a:endParaRPr lang="fi-FI" sz="1800" b="0" i="0" u="none" strike="noStrike" cap="none" spc="0">
              <a:ln>
                <a:noFill/>
              </a:ln>
              <a:solidFill>
                <a:prstClr val="black"/>
              </a:solidFill>
              <a:latin typeface="Calibri"/>
              <a:ea typeface="Arial"/>
              <a:cs typeface="Arial"/>
            </a:endParaRPr>
          </a:p>
        </p:txBody>
      </p:sp>
      <p:sp>
        <p:nvSpPr>
          <p:cNvPr id="1113128" name="Rectangle 40"/>
          <p:cNvSpPr>
            <a:spLocks noChangeArrowheads="1"/>
          </p:cNvSpPr>
          <p:nvPr/>
        </p:nvSpPr>
        <p:spPr bwMode="auto">
          <a:xfrm>
            <a:off x="1114425" y="4149725"/>
            <a:ext cx="2032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-1</a:t>
            </a:r>
            <a:endParaRPr lang="fi-FI" sz="1800" b="0" i="0" u="none" strike="noStrike" cap="none" spc="0">
              <a:ln>
                <a:noFill/>
              </a:ln>
              <a:solidFill>
                <a:prstClr val="black"/>
              </a:solidFill>
              <a:latin typeface="Calibri"/>
              <a:ea typeface="Arial"/>
              <a:cs typeface="Arial"/>
            </a:endParaRPr>
          </a:p>
        </p:txBody>
      </p:sp>
      <p:sp>
        <p:nvSpPr>
          <p:cNvPr id="1113129" name="Rectangle 41"/>
          <p:cNvSpPr>
            <a:spLocks noChangeArrowheads="1"/>
          </p:cNvSpPr>
          <p:nvPr/>
        </p:nvSpPr>
        <p:spPr bwMode="auto">
          <a:xfrm>
            <a:off x="1185863" y="3068638"/>
            <a:ext cx="1270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0</a:t>
            </a:r>
            <a:endParaRPr lang="fi-FI" sz="1800" b="0" i="0" u="none" strike="noStrike" cap="none" spc="0">
              <a:ln>
                <a:noFill/>
              </a:ln>
              <a:solidFill>
                <a:prstClr val="black"/>
              </a:solidFill>
              <a:latin typeface="Calibri"/>
              <a:ea typeface="Arial"/>
              <a:cs typeface="Arial"/>
            </a:endParaRPr>
          </a:p>
        </p:txBody>
      </p:sp>
      <p:sp>
        <p:nvSpPr>
          <p:cNvPr id="1113130" name="Rectangle 42"/>
          <p:cNvSpPr>
            <a:spLocks noChangeArrowheads="1"/>
          </p:cNvSpPr>
          <p:nvPr/>
        </p:nvSpPr>
        <p:spPr bwMode="auto">
          <a:xfrm>
            <a:off x="1042988" y="2565400"/>
            <a:ext cx="3175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0,5</a:t>
            </a:r>
            <a:endParaRPr lang="fi-FI" sz="1800" b="0" i="0" u="none" strike="noStrike" cap="none" spc="0">
              <a:ln>
                <a:noFill/>
              </a:ln>
              <a:solidFill>
                <a:prstClr val="black"/>
              </a:solidFill>
              <a:latin typeface="Calibri"/>
              <a:ea typeface="Arial"/>
              <a:cs typeface="Arial"/>
            </a:endParaRPr>
          </a:p>
        </p:txBody>
      </p:sp>
      <p:sp>
        <p:nvSpPr>
          <p:cNvPr id="1113131" name="Rectangle 43"/>
          <p:cNvSpPr>
            <a:spLocks noChangeArrowheads="1"/>
          </p:cNvSpPr>
          <p:nvPr/>
        </p:nvSpPr>
        <p:spPr bwMode="auto">
          <a:xfrm>
            <a:off x="1276350" y="2009775"/>
            <a:ext cx="127000" cy="274638"/>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1</a:t>
            </a:r>
            <a:endParaRPr lang="fi-FI" sz="1800" b="0" i="0" u="none" strike="noStrike" cap="none" spc="0">
              <a:ln>
                <a:noFill/>
              </a:ln>
              <a:solidFill>
                <a:prstClr val="black"/>
              </a:solidFill>
              <a:latin typeface="Calibri"/>
              <a:ea typeface="Arial"/>
              <a:cs typeface="Arial"/>
            </a:endParaRPr>
          </a:p>
        </p:txBody>
      </p:sp>
      <p:sp>
        <p:nvSpPr>
          <p:cNvPr id="1113132" name="Rectangle 44"/>
          <p:cNvSpPr>
            <a:spLocks noChangeArrowheads="1"/>
          </p:cNvSpPr>
          <p:nvPr/>
        </p:nvSpPr>
        <p:spPr bwMode="auto">
          <a:xfrm>
            <a:off x="1114425" y="1557337"/>
            <a:ext cx="3175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1,5</a:t>
            </a:r>
            <a:endParaRPr lang="fi-FI" sz="1800" b="0" i="0" u="none" strike="noStrike" cap="none" spc="0">
              <a:ln>
                <a:noFill/>
              </a:ln>
              <a:solidFill>
                <a:prstClr val="black"/>
              </a:solidFill>
              <a:latin typeface="Calibri"/>
              <a:ea typeface="Arial"/>
              <a:cs typeface="Arial"/>
            </a:endParaRPr>
          </a:p>
        </p:txBody>
      </p:sp>
      <p:sp>
        <p:nvSpPr>
          <p:cNvPr id="1113133" name="Rectangle 45"/>
          <p:cNvSpPr>
            <a:spLocks noChangeArrowheads="1"/>
          </p:cNvSpPr>
          <p:nvPr/>
        </p:nvSpPr>
        <p:spPr bwMode="auto">
          <a:xfrm>
            <a:off x="1114425" y="3573463"/>
            <a:ext cx="393700" cy="27463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1800" b="1" i="0" u="none" strike="noStrike" cap="none" spc="0">
                <a:ln>
                  <a:noFill/>
                </a:ln>
                <a:solidFill>
                  <a:srgbClr val="000000"/>
                </a:solidFill>
                <a:latin typeface="Calibri"/>
                <a:ea typeface="Arial"/>
                <a:cs typeface="Arial"/>
              </a:rPr>
              <a:t>-0,5</a:t>
            </a:r>
            <a:endParaRPr lang="fi-FI" sz="1800" b="0" i="0" u="none" strike="noStrike" cap="none" spc="0">
              <a:ln>
                <a:noFill/>
              </a:ln>
              <a:solidFill>
                <a:prstClr val="black"/>
              </a:solidFill>
              <a:latin typeface="Calibri"/>
              <a:ea typeface="Arial"/>
              <a:cs typeface="Arial"/>
            </a:endParaRPr>
          </a:p>
        </p:txBody>
      </p:sp>
      <p:sp>
        <p:nvSpPr>
          <p:cNvPr id="1113134" name="Text Box 46"/>
          <p:cNvSpPr txBox="1">
            <a:spLocks noChangeArrowheads="1"/>
          </p:cNvSpPr>
          <p:nvPr/>
        </p:nvSpPr>
        <p:spPr bwMode="auto">
          <a:xfrm>
            <a:off x="522840" y="317935"/>
            <a:ext cx="8207375" cy="1154162"/>
          </a:xfrm>
          <a:prstGeom prst="rect">
            <a:avLst/>
          </a:prstGeom>
          <a:noFill/>
          <a:ln w="9525" algn="ctr">
            <a:noFill/>
            <a:miter lim="800000"/>
            <a:headEnd/>
            <a:tailEnd/>
          </a:ln>
          <a:effectLst/>
        </p:spPr>
        <p:txBody>
          <a:bodyPr>
            <a:spAutoFit/>
          </a:bodyPr>
          <a:lstStyle/>
          <a:p>
            <a:pPr marL="0" marR="0" lvl="0" indent="0" algn="ctr" defTabSz="457200">
              <a:lnSpc>
                <a:spcPct val="100000"/>
              </a:lnSpc>
              <a:spcBef>
                <a:spcPts val="0"/>
              </a:spcBef>
              <a:spcAft>
                <a:spcPts val="0"/>
              </a:spcAft>
              <a:buClrTx/>
              <a:buSzTx/>
              <a:buFontTx/>
              <a:buNone/>
              <a:defRPr/>
            </a:pPr>
            <a:r>
              <a:rPr lang="fi-FI" sz="1800" b="1" i="0" u="none" strike="noStrike" cap="none" spc="0">
                <a:ln>
                  <a:noFill/>
                </a:ln>
                <a:solidFill>
                  <a:srgbClr val="FF3300"/>
                </a:solidFill>
                <a:latin typeface="Calibri"/>
                <a:ea typeface="Arial"/>
                <a:cs typeface="Arial"/>
              </a:rPr>
              <a:t>Spelling </a:t>
            </a:r>
            <a:r>
              <a:rPr lang="fi-FI" sz="1800" b="1" i="0" u="none" strike="noStrike" cap="none" spc="0">
                <a:ln>
                  <a:noFill/>
                </a:ln>
                <a:solidFill>
                  <a:srgbClr val="FF3300"/>
                </a:solidFill>
                <a:latin typeface="Calibri"/>
                <a:ea typeface="Arial"/>
                <a:cs typeface="Arial"/>
              </a:rPr>
              <a:t>skills</a:t>
            </a:r>
            <a:r>
              <a:rPr lang="fi-FI" sz="1800" b="1" i="0" u="none" strike="noStrike" cap="none" spc="0">
                <a:ln>
                  <a:noFill/>
                </a:ln>
                <a:solidFill>
                  <a:prstClr val="black"/>
                </a:solidFill>
                <a:latin typeface="Calibri"/>
                <a:ea typeface="Arial"/>
                <a:cs typeface="Arial"/>
              </a:rPr>
              <a:t> </a:t>
            </a:r>
            <a:r>
              <a:rPr lang="fi-FI" sz="1800" b="1" i="0" u="none" strike="noStrike" cap="none" spc="0">
                <a:ln>
                  <a:noFill/>
                </a:ln>
                <a:solidFill>
                  <a:prstClr val="black"/>
                </a:solidFill>
                <a:latin typeface="Calibri"/>
                <a:ea typeface="Arial"/>
                <a:cs typeface="Arial"/>
              </a:rPr>
              <a:t>by</a:t>
            </a:r>
            <a:r>
              <a:rPr lang="fi-FI" sz="1800" b="1" i="0" u="none" strike="noStrike" cap="none" spc="0">
                <a:ln>
                  <a:noFill/>
                </a:ln>
                <a:solidFill>
                  <a:prstClr val="black"/>
                </a:solidFill>
                <a:latin typeface="Calibri"/>
                <a:ea typeface="Arial"/>
                <a:cs typeface="Arial"/>
              </a:rPr>
              <a:t> </a:t>
            </a:r>
            <a:r>
              <a:rPr lang="fi-FI" sz="1800" b="1" i="0" u="none" strike="noStrike" cap="none" spc="0">
                <a:ln>
                  <a:noFill/>
                </a:ln>
                <a:solidFill>
                  <a:prstClr val="black"/>
                </a:solidFill>
                <a:latin typeface="Calibri"/>
                <a:ea typeface="Arial"/>
                <a:cs typeface="Arial"/>
              </a:rPr>
              <a:t>groups</a:t>
            </a:r>
            <a:r>
              <a:rPr lang="fi-FI" sz="1800" b="1" i="0" u="none" strike="noStrike" cap="none" spc="0">
                <a:ln>
                  <a:noFill/>
                </a:ln>
                <a:solidFill>
                  <a:prstClr val="black"/>
                </a:solidFill>
                <a:latin typeface="Calibri"/>
                <a:ea typeface="Arial"/>
                <a:cs typeface="Arial"/>
              </a:rPr>
              <a:t> at the </a:t>
            </a:r>
            <a:r>
              <a:rPr lang="fi-FI" sz="1800" b="1" i="0" u="none" strike="noStrike" cap="none" spc="0">
                <a:ln>
                  <a:noFill/>
                </a:ln>
                <a:solidFill>
                  <a:prstClr val="black"/>
                </a:solidFill>
                <a:latin typeface="Calibri"/>
                <a:ea typeface="Arial"/>
                <a:cs typeface="Arial"/>
              </a:rPr>
              <a:t>end</a:t>
            </a:r>
            <a:r>
              <a:rPr lang="fi-FI" sz="1800" b="1" i="0" u="none" strike="noStrike" cap="none" spc="0">
                <a:ln>
                  <a:noFill/>
                </a:ln>
                <a:solidFill>
                  <a:prstClr val="black"/>
                </a:solidFill>
                <a:latin typeface="Calibri"/>
                <a:ea typeface="Arial"/>
                <a:cs typeface="Arial"/>
              </a:rPr>
              <a:t> of the </a:t>
            </a:r>
            <a:r>
              <a:rPr lang="fi-FI" sz="1800" b="1" i="0" u="none" strike="noStrike" cap="none" spc="0">
                <a:ln>
                  <a:noFill/>
                </a:ln>
                <a:solidFill>
                  <a:prstClr val="black"/>
                </a:solidFill>
                <a:latin typeface="Calibri"/>
                <a:ea typeface="Arial"/>
                <a:cs typeface="Arial"/>
              </a:rPr>
              <a:t>first</a:t>
            </a:r>
            <a:r>
              <a:rPr lang="fi-FI" sz="1800" b="1" i="0" u="none" strike="noStrike" cap="none" spc="0">
                <a:ln>
                  <a:noFill/>
                </a:ln>
                <a:solidFill>
                  <a:prstClr val="black"/>
                </a:solidFill>
                <a:latin typeface="Calibri"/>
                <a:ea typeface="Arial"/>
                <a:cs typeface="Arial"/>
              </a:rPr>
              <a:t> </a:t>
            </a:r>
            <a:r>
              <a:rPr lang="fi-FI" sz="1800" b="1" i="0" u="none" strike="noStrike" cap="none" spc="0">
                <a:ln>
                  <a:noFill/>
                </a:ln>
                <a:solidFill>
                  <a:prstClr val="black"/>
                </a:solidFill>
                <a:latin typeface="Calibri"/>
                <a:ea typeface="Arial"/>
                <a:cs typeface="Arial"/>
              </a:rPr>
              <a:t>grade</a:t>
            </a:r>
            <a:endParaRPr lang="fi-FI" sz="1800" b="1"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endParaRPr lang="fi-FI" sz="1600" b="1" i="0" u="none" strike="noStrike" cap="none" spc="0">
              <a:ln>
                <a:noFill/>
              </a:ln>
              <a:solidFill>
                <a:srgbClr val="FF0000"/>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endParaRPr lang="fi-FI" sz="1800" b="1" i="0" u="none" strike="noStrike" cap="none" spc="0">
              <a:ln>
                <a:noFill/>
              </a:ln>
              <a:solidFill>
                <a:prstClr val="black"/>
              </a:solidFill>
              <a:latin typeface="Calibri"/>
              <a:ea typeface="Arial"/>
              <a:cs typeface="Arial"/>
            </a:endParaRPr>
          </a:p>
        </p:txBody>
      </p:sp>
      <p:sp>
        <p:nvSpPr>
          <p:cNvPr id="1113135" name="Line 47"/>
          <p:cNvSpPr>
            <a:spLocks noChangeShapeType="1"/>
          </p:cNvSpPr>
          <p:nvPr/>
        </p:nvSpPr>
        <p:spPr bwMode="auto">
          <a:xfrm flipV="1">
            <a:off x="2843213" y="1341438"/>
            <a:ext cx="0" cy="4321175"/>
          </a:xfrm>
          <a:prstGeom prst="line">
            <a:avLst/>
          </a:prstGeom>
          <a:noFill/>
          <a:ln w="9525" cap="rnd">
            <a:solidFill>
              <a:srgbClr val="000000"/>
            </a:solidFill>
            <a:prstDash val="sysDot"/>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36" name="Rectangle 48" descr="Vaalea vaakaviivoitus"/>
          <p:cNvSpPr>
            <a:spLocks noChangeArrowheads="1"/>
          </p:cNvSpPr>
          <p:nvPr/>
        </p:nvSpPr>
        <p:spPr bwMode="auto">
          <a:xfrm>
            <a:off x="2193925" y="3141663"/>
            <a:ext cx="431799" cy="431799"/>
          </a:xfrm>
          <a:prstGeom prst="rect">
            <a:avLst/>
          </a:prstGeom>
          <a:pattFill prst="ltHorz">
            <a:fgClr>
              <a:srgbClr val="0066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37" name="Text Box 49"/>
          <p:cNvSpPr txBox="1">
            <a:spLocks noChangeArrowheads="1"/>
          </p:cNvSpPr>
          <p:nvPr/>
        </p:nvSpPr>
        <p:spPr bwMode="auto">
          <a:xfrm>
            <a:off x="900941" y="5516563"/>
            <a:ext cx="1800225" cy="584775"/>
          </a:xfrm>
          <a:prstGeom prst="rect">
            <a:avLst/>
          </a:prstGeom>
          <a:noFill/>
          <a:ln w="9525" algn="ctr">
            <a:noFill/>
            <a:miter lim="800000"/>
            <a:headEnd/>
            <a:tailEnd/>
          </a:ln>
          <a:effectLst/>
        </p:spPr>
        <p:txBody>
          <a:bodyPr>
            <a:spAutoFit/>
          </a:bodyPr>
          <a:lstStyle/>
          <a:p>
            <a:pPr marL="0" marR="0" lvl="0" indent="0" algn="ctr" defTabSz="457200">
              <a:lnSpc>
                <a:spcPct val="100000"/>
              </a:lnSpc>
              <a:spcBef>
                <a:spcPts val="0"/>
              </a:spcBef>
              <a:spcAft>
                <a:spcPts val="0"/>
              </a:spcAft>
              <a:buClrTx/>
              <a:buSzTx/>
              <a:buFontTx/>
              <a:buNone/>
              <a:defRPr/>
            </a:pPr>
            <a:r>
              <a:rPr lang="fi-FI" sz="1600" b="0" i="0" u="none" strike="noStrike" cap="none" spc="0">
                <a:ln>
                  <a:noFill/>
                </a:ln>
                <a:solidFill>
                  <a:prstClr val="black"/>
                </a:solidFill>
                <a:latin typeface="Calibri"/>
                <a:ea typeface="Arial"/>
                <a:cs typeface="Arial"/>
              </a:rPr>
              <a:t>Remainders</a:t>
            </a:r>
            <a:r>
              <a:rPr lang="fi-FI" sz="1600" b="0" i="0" u="none" strike="noStrike" cap="none" spc="0">
                <a:ln>
                  <a:noFill/>
                </a:ln>
                <a:solidFill>
                  <a:prstClr val="black"/>
                </a:solidFill>
                <a:latin typeface="Calibri"/>
                <a:ea typeface="Arial"/>
                <a:cs typeface="Arial"/>
              </a:rPr>
              <a:t> of the </a:t>
            </a:r>
            <a:r>
              <a:rPr lang="fi-FI" sz="1600" b="0" i="0" u="none" strike="noStrike" cap="none" spc="0">
                <a:ln>
                  <a:noFill/>
                </a:ln>
                <a:solidFill>
                  <a:prstClr val="black"/>
                </a:solidFill>
                <a:latin typeface="Calibri"/>
                <a:ea typeface="Arial"/>
                <a:cs typeface="Arial"/>
              </a:rPr>
              <a:t>groups</a:t>
            </a:r>
            <a:r>
              <a:rPr lang="fi-FI" sz="1200">
                <a:solidFill>
                  <a:srgbClr val="FF0000"/>
                </a:solidFill>
                <a:latin typeface="Calibri"/>
              </a:rPr>
              <a:t> </a:t>
            </a:r>
            <a:endParaRPr/>
          </a:p>
        </p:txBody>
      </p:sp>
      <p:sp>
        <p:nvSpPr>
          <p:cNvPr id="1113138" name="Rectangle 50"/>
          <p:cNvSpPr>
            <a:spLocks noChangeArrowheads="1"/>
          </p:cNvSpPr>
          <p:nvPr/>
        </p:nvSpPr>
        <p:spPr bwMode="auto">
          <a:xfrm>
            <a:off x="250825" y="2997200"/>
            <a:ext cx="827088" cy="738664"/>
          </a:xfrm>
          <a:prstGeom prst="rect">
            <a:avLst/>
          </a:prstGeom>
          <a:noFill/>
          <a:ln w="9525">
            <a:noFill/>
            <a:miter lim="800000"/>
            <a:headEnd/>
            <a:tailEnd/>
          </a:ln>
        </p:spPr>
        <p:txBody>
          <a:bodyPr lIns="0" tIns="0" rIns="0" bIns="0">
            <a:spAutoFit/>
          </a:bodyPr>
          <a:lstStyle/>
          <a:p>
            <a:pPr marL="0" marR="0" lvl="0" indent="0" algn="l" defTabSz="457200">
              <a:lnSpc>
                <a:spcPct val="100000"/>
              </a:lnSpc>
              <a:spcBef>
                <a:spcPts val="0"/>
              </a:spcBef>
              <a:spcAft>
                <a:spcPts val="0"/>
              </a:spcAft>
              <a:buClrTx/>
              <a:buSzTx/>
              <a:buFontTx/>
              <a:buNone/>
              <a:defRPr/>
            </a:pPr>
            <a:r>
              <a:rPr lang="en-GB" sz="1200" b="1" i="0" u="none" strike="noStrike" cap="none" spc="0">
                <a:ln>
                  <a:noFill/>
                </a:ln>
                <a:solidFill>
                  <a:srgbClr val="000000"/>
                </a:solidFill>
                <a:latin typeface="Calibri"/>
                <a:ea typeface="Arial"/>
                <a:cs typeface="Arial"/>
              </a:rPr>
              <a:t>Mean z-score </a:t>
            </a:r>
            <a:endParaRPr/>
          </a:p>
          <a:p>
            <a:pPr marL="0" marR="0" lvl="0" indent="0" algn="l" defTabSz="457200">
              <a:lnSpc>
                <a:spcPct val="100000"/>
              </a:lnSpc>
              <a:spcBef>
                <a:spcPts val="0"/>
              </a:spcBef>
              <a:spcAft>
                <a:spcPts val="0"/>
              </a:spcAft>
              <a:buClrTx/>
              <a:buSzTx/>
              <a:buFontTx/>
              <a:buNone/>
              <a:defRPr/>
            </a:pPr>
            <a:r>
              <a:rPr lang="en-GB" sz="1200" b="1" i="0" u="none" strike="noStrike" cap="none" spc="0">
                <a:ln>
                  <a:noFill/>
                </a:ln>
                <a:solidFill>
                  <a:srgbClr val="000000"/>
                </a:solidFill>
                <a:latin typeface="Calibri"/>
                <a:ea typeface="Arial"/>
                <a:cs typeface="Arial"/>
              </a:rPr>
              <a:t>Composite</a:t>
            </a:r>
            <a:endParaRPr/>
          </a:p>
          <a:p>
            <a:pPr marL="0" marR="0" lvl="0" indent="0" algn="l" defTabSz="457200">
              <a:lnSpc>
                <a:spcPct val="100000"/>
              </a:lnSpc>
              <a:spcBef>
                <a:spcPts val="0"/>
              </a:spcBef>
              <a:spcAft>
                <a:spcPts val="0"/>
              </a:spcAft>
              <a:buClrTx/>
              <a:buSzTx/>
              <a:buFontTx/>
              <a:buNone/>
              <a:defRPr/>
            </a:pPr>
            <a:endParaRPr lang="en-GB" sz="1200" b="0" i="0" u="none" strike="noStrike" cap="none" spc="0">
              <a:ln>
                <a:noFill/>
              </a:ln>
              <a:solidFill>
                <a:srgbClr val="FF0000"/>
              </a:solidFill>
              <a:latin typeface="Calibri"/>
              <a:ea typeface="Arial"/>
              <a:cs typeface="Arial"/>
            </a:endParaRPr>
          </a:p>
        </p:txBody>
      </p:sp>
      <p:sp>
        <p:nvSpPr>
          <p:cNvPr id="1113139" name="Line 51"/>
          <p:cNvSpPr>
            <a:spLocks noChangeShapeType="1"/>
          </p:cNvSpPr>
          <p:nvPr/>
        </p:nvSpPr>
        <p:spPr bwMode="auto">
          <a:xfrm flipV="1">
            <a:off x="4211638" y="1341438"/>
            <a:ext cx="0" cy="4321175"/>
          </a:xfrm>
          <a:prstGeom prst="line">
            <a:avLst/>
          </a:prstGeom>
          <a:noFill/>
          <a:ln w="9525" cap="rnd">
            <a:solidFill>
              <a:srgbClr val="000000"/>
            </a:solidFill>
            <a:prstDash val="sysDot"/>
            <a:round/>
            <a:headEnd/>
            <a:tailEnd/>
          </a:ln>
          <a:effectLst/>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40" name="Text Box 52"/>
          <p:cNvSpPr txBox="1">
            <a:spLocks noChangeArrowheads="1"/>
          </p:cNvSpPr>
          <p:nvPr/>
        </p:nvSpPr>
        <p:spPr bwMode="auto">
          <a:xfrm>
            <a:off x="2916238" y="5876925"/>
            <a:ext cx="2736850" cy="615553"/>
          </a:xfrm>
          <a:prstGeom prst="rect">
            <a:avLst/>
          </a:prstGeom>
          <a:noFill/>
          <a:ln w="9525" algn="ctr">
            <a:noFill/>
            <a:miter lim="800000"/>
            <a:headEnd/>
            <a:tailEnd/>
          </a:ln>
          <a:effectLst/>
        </p:spPr>
        <p:txBody>
          <a:bodyPr>
            <a:spAutoFit/>
          </a:bodyPr>
          <a:lstStyle/>
          <a:p>
            <a:pPr marL="0" marR="0" lvl="0" indent="0" algn="ctr" defTabSz="457200">
              <a:lnSpc>
                <a:spcPct val="100000"/>
              </a:lnSpc>
              <a:spcBef>
                <a:spcPts val="0"/>
              </a:spcBef>
              <a:spcAft>
                <a:spcPts val="0"/>
              </a:spcAft>
              <a:buClrTx/>
              <a:buSzTx/>
              <a:buFontTx/>
              <a:buNone/>
              <a:defRPr/>
            </a:pPr>
            <a:r>
              <a:rPr lang="fi-FI" sz="1600" b="0" i="0" u="none" strike="noStrike" cap="none" spc="0">
                <a:ln>
                  <a:noFill/>
                </a:ln>
                <a:solidFill>
                  <a:prstClr val="black"/>
                </a:solidFill>
                <a:latin typeface="Calibri"/>
                <a:ea typeface="Arial"/>
                <a:cs typeface="Arial"/>
              </a:rPr>
              <a:t>Late-talking</a:t>
            </a:r>
            <a:r>
              <a:rPr lang="fi-FI" sz="1600" b="0" i="0" u="none" strike="noStrike" cap="none" spc="0">
                <a:ln>
                  <a:noFill/>
                </a:ln>
                <a:solidFill>
                  <a:prstClr val="black"/>
                </a:solidFill>
                <a:latin typeface="Calibri"/>
                <a:ea typeface="Arial"/>
                <a:cs typeface="Arial"/>
              </a:rPr>
              <a:t> </a:t>
            </a:r>
            <a:r>
              <a:rPr lang="fi-FI" sz="1600" b="0" i="0" u="none" strike="noStrike" cap="none" spc="0">
                <a:ln>
                  <a:noFill/>
                </a:ln>
                <a:solidFill>
                  <a:prstClr val="black"/>
                </a:solidFill>
                <a:latin typeface="Calibri"/>
                <a:ea typeface="Arial"/>
                <a:cs typeface="Arial"/>
              </a:rPr>
              <a:t>groups</a:t>
            </a:r>
            <a:endParaRPr lang="fi-FI" sz="1600" b="0"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endParaRPr lang="fi-FI" sz="1200" b="0" i="0" u="none" strike="noStrike" cap="none" spc="0">
              <a:ln>
                <a:noFill/>
              </a:ln>
              <a:solidFill>
                <a:srgbClr val="FF0000"/>
              </a:solidFill>
              <a:latin typeface="Calibri"/>
              <a:ea typeface="Arial"/>
              <a:cs typeface="Arial"/>
            </a:endParaRPr>
          </a:p>
        </p:txBody>
      </p:sp>
      <p:sp>
        <p:nvSpPr>
          <p:cNvPr id="1113141" name="Text Box 53"/>
          <p:cNvSpPr txBox="1">
            <a:spLocks noChangeArrowheads="1"/>
          </p:cNvSpPr>
          <p:nvPr/>
        </p:nvSpPr>
        <p:spPr bwMode="auto">
          <a:xfrm>
            <a:off x="4284662" y="5516563"/>
            <a:ext cx="1798637" cy="338554"/>
          </a:xfrm>
          <a:prstGeom prst="rect">
            <a:avLst/>
          </a:prstGeom>
          <a:noFill/>
          <a:ln w="9525" algn="ctr">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600" b="0" i="0" u="none" strike="noStrike" cap="none" spc="0">
                <a:ln>
                  <a:noFill/>
                </a:ln>
                <a:solidFill>
                  <a:prstClr val="black"/>
                </a:solidFill>
                <a:latin typeface="Calibri"/>
                <a:ea typeface="Arial"/>
                <a:cs typeface="Arial"/>
              </a:rPr>
              <a:t>At-</a:t>
            </a:r>
            <a:r>
              <a:rPr lang="fi-FI" sz="1600" b="0" i="0" u="none" strike="noStrike" cap="none" spc="0">
                <a:ln>
                  <a:noFill/>
                </a:ln>
                <a:solidFill>
                  <a:prstClr val="black"/>
                </a:solidFill>
                <a:latin typeface="Calibri"/>
                <a:ea typeface="Arial"/>
                <a:cs typeface="Arial"/>
              </a:rPr>
              <a:t>risk</a:t>
            </a:r>
            <a:r>
              <a:rPr lang="fi-FI" sz="1600" b="0" i="0" u="none" strike="noStrike" cap="none" spc="0">
                <a:ln>
                  <a:noFill/>
                </a:ln>
                <a:solidFill>
                  <a:prstClr val="black"/>
                </a:solidFill>
                <a:latin typeface="Calibri"/>
                <a:ea typeface="Arial"/>
                <a:cs typeface="Arial"/>
              </a:rPr>
              <a:t> </a:t>
            </a:r>
            <a:r>
              <a:rPr lang="fi-FI" sz="1600" b="0" i="0" u="none" strike="noStrike" cap="none" spc="0">
                <a:ln>
                  <a:noFill/>
                </a:ln>
                <a:solidFill>
                  <a:prstClr val="black"/>
                </a:solidFill>
                <a:latin typeface="Calibri"/>
                <a:ea typeface="Arial"/>
                <a:cs typeface="Arial"/>
              </a:rPr>
              <a:t>group</a:t>
            </a:r>
            <a:r>
              <a:rPr lang="zh-CN" sz="1600" b="0" i="0" u="none" strike="noStrike" cap="none" spc="0">
                <a:ln>
                  <a:noFill/>
                </a:ln>
                <a:solidFill>
                  <a:prstClr val="black"/>
                </a:solidFill>
                <a:latin typeface="Calibri"/>
                <a:ea typeface="宋体"/>
                <a:cs typeface="Arial"/>
              </a:rPr>
              <a:t> </a:t>
            </a:r>
            <a:endParaRPr lang="fi-FI" sz="1200" b="1" i="0" u="none" strike="noStrike" cap="none" spc="0">
              <a:ln>
                <a:noFill/>
              </a:ln>
              <a:solidFill>
                <a:srgbClr val="FF0000"/>
              </a:solidFill>
              <a:latin typeface="Calibri"/>
              <a:ea typeface="Arial"/>
              <a:cs typeface="Arial"/>
            </a:endParaRPr>
          </a:p>
        </p:txBody>
      </p:sp>
      <p:sp>
        <p:nvSpPr>
          <p:cNvPr id="1113142" name="Text Box 54"/>
          <p:cNvSpPr txBox="1">
            <a:spLocks noChangeArrowheads="1"/>
          </p:cNvSpPr>
          <p:nvPr/>
        </p:nvSpPr>
        <p:spPr bwMode="auto">
          <a:xfrm>
            <a:off x="2625725" y="5516563"/>
            <a:ext cx="1891058" cy="338554"/>
          </a:xfrm>
          <a:prstGeom prst="rect">
            <a:avLst/>
          </a:prstGeom>
          <a:noFill/>
          <a:ln w="9525" algn="ctr">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600" b="0" i="0" u="none" strike="noStrike" cap="none" spc="0">
                <a:ln>
                  <a:noFill/>
                </a:ln>
                <a:solidFill>
                  <a:prstClr val="black"/>
                </a:solidFill>
                <a:latin typeface="Calibri"/>
                <a:ea typeface="Arial"/>
                <a:cs typeface="Arial"/>
              </a:rPr>
              <a:t>Control </a:t>
            </a:r>
            <a:r>
              <a:rPr lang="fi-FI" sz="1600" b="0" i="0" u="none" strike="noStrike" cap="none" spc="0">
                <a:ln>
                  <a:noFill/>
                </a:ln>
                <a:solidFill>
                  <a:prstClr val="black"/>
                </a:solidFill>
                <a:latin typeface="Calibri"/>
                <a:ea typeface="Arial"/>
                <a:cs typeface="Arial"/>
              </a:rPr>
              <a:t>group</a:t>
            </a:r>
            <a:endParaRPr lang="fi-FI" sz="1200" b="1" i="0" u="none" strike="noStrike" cap="none" spc="0">
              <a:ln>
                <a:noFill/>
              </a:ln>
              <a:solidFill>
                <a:srgbClr val="FF0000"/>
              </a:solidFill>
              <a:latin typeface="Calibri"/>
              <a:ea typeface="Arial"/>
              <a:cs typeface="Arial"/>
            </a:endParaRPr>
          </a:p>
        </p:txBody>
      </p:sp>
      <p:grpSp>
        <p:nvGrpSpPr>
          <p:cNvPr id="2" name="Group 55"/>
          <p:cNvGrpSpPr/>
          <p:nvPr/>
        </p:nvGrpSpPr>
        <p:grpSpPr bwMode="auto">
          <a:xfrm>
            <a:off x="6729964" y="1211262"/>
            <a:ext cx="2000251" cy="4679950"/>
            <a:chOff x="4241" y="1026"/>
            <a:chExt cx="1260" cy="2948"/>
          </a:xfrm>
        </p:grpSpPr>
        <p:sp>
          <p:nvSpPr>
            <p:cNvPr id="1113144" name="Rectangle 56"/>
            <p:cNvSpPr>
              <a:spLocks noChangeArrowheads="1"/>
            </p:cNvSpPr>
            <p:nvPr/>
          </p:nvSpPr>
          <p:spPr bwMode="auto">
            <a:xfrm>
              <a:off x="4241" y="1026"/>
              <a:ext cx="1260" cy="2948"/>
            </a:xfrm>
            <a:prstGeom prst="rect">
              <a:avLst/>
            </a:prstGeom>
            <a:no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45" name="Rectangle 57"/>
            <p:cNvSpPr>
              <a:spLocks noChangeArrowheads="1"/>
            </p:cNvSpPr>
            <p:nvPr/>
          </p:nvSpPr>
          <p:spPr bwMode="auto">
            <a:xfrm>
              <a:off x="4277" y="1086"/>
              <a:ext cx="66" cy="73"/>
            </a:xfrm>
            <a:prstGeom prst="rect">
              <a:avLst/>
            </a:prstGeom>
            <a:solidFill>
              <a:schemeClr val="accent2"/>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46" name="Rectangle 58"/>
            <p:cNvSpPr>
              <a:spLocks noChangeArrowheads="1"/>
            </p:cNvSpPr>
            <p:nvPr/>
          </p:nvSpPr>
          <p:spPr bwMode="auto">
            <a:xfrm>
              <a:off x="4379" y="1053"/>
              <a:ext cx="930" cy="233"/>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Arial"/>
                  <a:cs typeface="Arial"/>
                </a:rPr>
                <a:t>Remainder</a:t>
              </a:r>
              <a:r>
                <a:rPr lang="fi-FI" sz="1200" b="0" i="0" u="none" strike="noStrike" cap="none" spc="0">
                  <a:ln>
                    <a:noFill/>
                  </a:ln>
                  <a:solidFill>
                    <a:srgbClr val="000000"/>
                  </a:solidFill>
                  <a:latin typeface="Calibri"/>
                  <a:ea typeface="Arial"/>
                  <a:cs typeface="Arial"/>
                </a:rPr>
                <a:t> of the</a:t>
              </a:r>
              <a:r>
                <a:rPr lang="zh-CN" sz="1200" b="0" i="0" u="none" strike="noStrike" cap="none" spc="0">
                  <a:ln>
                    <a:noFill/>
                  </a:ln>
                  <a:solidFill>
                    <a:srgbClr val="000000"/>
                  </a:solidFill>
                  <a:latin typeface="Calibri"/>
                  <a:ea typeface="宋体"/>
                  <a:cs typeface="Arial"/>
                </a:rPr>
                <a:t> </a:t>
              </a:r>
              <a:r>
                <a:rPr lang="en-US" sz="1200" b="0" i="0" u="none" strike="noStrike" cap="none" spc="0">
                  <a:ln>
                    <a:noFill/>
                  </a:ln>
                  <a:solidFill>
                    <a:srgbClr val="000000"/>
                  </a:solidFill>
                  <a:latin typeface="Calibri"/>
                  <a:ea typeface="宋体"/>
                  <a:cs typeface="Arial"/>
                </a:rPr>
                <a:t>control</a:t>
              </a:r>
              <a:r>
                <a:rPr lang="zh-CN" sz="1200" b="0" i="0" u="none" strike="noStrike" cap="none" spc="0">
                  <a:ln>
                    <a:noFill/>
                  </a:ln>
                  <a:solidFill>
                    <a:srgbClr val="000000"/>
                  </a:solidFill>
                  <a:latin typeface="Calibri"/>
                  <a:ea typeface="宋体"/>
                  <a:cs typeface="Arial"/>
                </a:rPr>
                <a:t> </a:t>
              </a:r>
              <a:r>
                <a:rPr lang="en-US" sz="1200" b="0" i="0" u="none" strike="noStrike" cap="none" spc="0">
                  <a:ln>
                    <a:noFill/>
                  </a:ln>
                  <a:solidFill>
                    <a:srgbClr val="000000"/>
                  </a:solidFill>
                  <a:latin typeface="Calibri"/>
                  <a:ea typeface="宋体"/>
                  <a:cs typeface="Arial"/>
                </a:rPr>
                <a:t>group</a:t>
              </a:r>
              <a:endParaRPr lang="fi-FI" sz="1100" b="0" i="0" u="none" strike="noStrike" cap="none" spc="0">
                <a:ln>
                  <a:noFill/>
                </a:ln>
                <a:solidFill>
                  <a:srgbClr val="FF0000"/>
                </a:solidFill>
                <a:latin typeface="Calibri"/>
                <a:ea typeface="Arial"/>
                <a:cs typeface="Arial"/>
              </a:endParaRPr>
            </a:p>
          </p:txBody>
        </p:sp>
        <p:sp>
          <p:nvSpPr>
            <p:cNvPr id="1113148" name="Rectangle 60" descr="Tumma pystyviivoitus"/>
            <p:cNvSpPr>
              <a:spLocks noChangeArrowheads="1"/>
            </p:cNvSpPr>
            <p:nvPr/>
          </p:nvSpPr>
          <p:spPr bwMode="auto">
            <a:xfrm>
              <a:off x="4275" y="1785"/>
              <a:ext cx="66" cy="73"/>
            </a:xfrm>
            <a:prstGeom prst="rect">
              <a:avLst/>
            </a:prstGeom>
            <a:pattFill prst="dkVert">
              <a:fgClr>
                <a:srgbClr val="333399"/>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50" name="Rectangle 62"/>
            <p:cNvSpPr>
              <a:spLocks noChangeArrowheads="1"/>
            </p:cNvSpPr>
            <p:nvPr/>
          </p:nvSpPr>
          <p:spPr bwMode="auto">
            <a:xfrm>
              <a:off x="4410" y="1762"/>
              <a:ext cx="1005" cy="349"/>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宋体"/>
                  <a:cs typeface="Arial"/>
                </a:rPr>
                <a:t>Late</a:t>
              </a:r>
              <a:r>
                <a:rPr lang="fi-FI" sz="1200" b="0" i="0" u="none" strike="noStrike" cap="none" spc="0">
                  <a:ln>
                    <a:noFill/>
                  </a:ln>
                  <a:solidFill>
                    <a:srgbClr val="000000"/>
                  </a:solidFill>
                  <a:latin typeface="Calibri"/>
                  <a:ea typeface="宋体"/>
                  <a:cs typeface="Arial"/>
                </a:rPr>
                <a:t> talkers1 </a:t>
              </a:r>
              <a:r>
                <a:rPr lang="fi-FI" sz="1200" b="0" i="0" u="none" strike="noStrike" cap="none" spc="0">
                  <a:ln>
                    <a:noFill/>
                  </a:ln>
                  <a:solidFill>
                    <a:srgbClr val="000000"/>
                  </a:solidFill>
                  <a:latin typeface="Calibri"/>
                  <a:ea typeface="Arial"/>
                  <a:cs typeface="Arial"/>
                </a:rPr>
                <a:t>control</a:t>
              </a:r>
              <a:r>
                <a:rPr lang="fi-FI" sz="1200" b="0" i="0" u="none" strike="noStrike" cap="none" spc="0">
                  <a:ln>
                    <a:noFill/>
                  </a:ln>
                  <a:solidFill>
                    <a:srgbClr val="000000"/>
                  </a:solidFill>
                  <a:latin typeface="Calibri"/>
                  <a:ea typeface="Arial"/>
                  <a:cs typeface="Arial"/>
                </a:rPr>
                <a:t> </a:t>
              </a:r>
              <a:r>
                <a:rPr lang="fi-FI" sz="1200" b="0" i="0" u="none" strike="noStrike" cap="none" spc="0">
                  <a:ln>
                    <a:noFill/>
                  </a:ln>
                  <a:solidFill>
                    <a:srgbClr val="000000"/>
                  </a:solidFill>
                  <a:latin typeface="Calibri"/>
                  <a:ea typeface="Arial"/>
                  <a:cs typeface="Arial"/>
                </a:rPr>
                <a:t>group</a:t>
              </a:r>
              <a:r>
                <a:rPr lang="zh-CN" sz="1200" b="0" i="0" u="none" strike="noStrike" cap="none" spc="0">
                  <a:ln>
                    <a:noFill/>
                  </a:ln>
                  <a:solidFill>
                    <a:srgbClr val="000000"/>
                  </a:solidFill>
                  <a:latin typeface="Calibri"/>
                  <a:ea typeface="宋体"/>
                  <a:cs typeface="Arial"/>
                </a:rPr>
                <a:t> </a:t>
              </a:r>
              <a:r>
                <a:rPr lang="en-US" sz="1200" b="0" i="0" u="none" strike="noStrike" cap="none" spc="0">
                  <a:ln>
                    <a:noFill/>
                  </a:ln>
                  <a:solidFill>
                    <a:srgbClr val="000000"/>
                  </a:solidFill>
                  <a:latin typeface="Calibri"/>
                  <a:ea typeface="宋体"/>
                  <a:cs typeface="Arial"/>
                </a:rPr>
                <a:t>(</a:t>
              </a:r>
              <a:r>
                <a:rPr lang="fi-FI" sz="1200" b="0" i="0" u="none" strike="noStrike" cap="none" spc="0">
                  <a:ln>
                    <a:noFill/>
                  </a:ln>
                  <a:solidFill>
                    <a:srgbClr val="000000"/>
                  </a:solidFill>
                  <a:latin typeface="Calibri"/>
                  <a:ea typeface="宋体"/>
                  <a:cs typeface="Arial"/>
                </a:rPr>
                <a:t>expressive</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delayed</a:t>
              </a:r>
              <a:r>
                <a:rPr lang="fi-FI" sz="1200" b="0" i="0" u="none" strike="noStrike" cap="none" spc="0">
                  <a:ln>
                    <a:noFill/>
                  </a:ln>
                  <a:solidFill>
                    <a:srgbClr val="000000"/>
                  </a:solidFill>
                  <a:latin typeface="Calibri"/>
                  <a:ea typeface="宋体"/>
                  <a:cs typeface="Arial"/>
                </a:rPr>
                <a:t>)</a:t>
              </a:r>
              <a:r>
                <a:rPr lang="zh-CN" sz="1100" b="0" i="0" u="none" strike="noStrike" cap="none" spc="0">
                  <a:ln>
                    <a:noFill/>
                  </a:ln>
                  <a:solidFill>
                    <a:srgbClr val="1F497D"/>
                  </a:solidFill>
                  <a:latin typeface="Calibri"/>
                  <a:ea typeface="宋体"/>
                  <a:cs typeface="Arial"/>
                </a:rPr>
                <a:t> </a:t>
              </a:r>
              <a:r>
                <a:rPr lang="zh-CN" sz="1100" b="0" i="0" u="none" strike="noStrike" cap="none" spc="0">
                  <a:ln>
                    <a:noFill/>
                  </a:ln>
                  <a:solidFill>
                    <a:srgbClr val="FF0000"/>
                  </a:solidFill>
                  <a:latin typeface="Calibri"/>
                  <a:ea typeface="宋体"/>
                  <a:cs typeface="Arial"/>
                </a:rPr>
                <a:t>）</a:t>
              </a:r>
              <a:endParaRPr lang="fi-FI" sz="1100" b="0" i="0" u="none" strike="noStrike" cap="none" spc="0">
                <a:ln>
                  <a:noFill/>
                </a:ln>
                <a:solidFill>
                  <a:srgbClr val="FF0000"/>
                </a:solidFill>
                <a:latin typeface="Calibri"/>
                <a:ea typeface="Arial"/>
                <a:cs typeface="Arial"/>
              </a:endParaRPr>
            </a:p>
          </p:txBody>
        </p:sp>
        <p:sp>
          <p:nvSpPr>
            <p:cNvPr id="1113153" name="Rectangle 65"/>
            <p:cNvSpPr>
              <a:spLocks noChangeArrowheads="1"/>
            </p:cNvSpPr>
            <p:nvPr/>
          </p:nvSpPr>
          <p:spPr bwMode="auto">
            <a:xfrm>
              <a:off x="4320" y="3007"/>
              <a:ext cx="66" cy="73"/>
            </a:xfrm>
            <a:prstGeom prst="rect">
              <a:avLst/>
            </a:prstGeom>
            <a:solidFill>
              <a:srgbClr val="009999"/>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54" name="Rectangle 66"/>
            <p:cNvSpPr>
              <a:spLocks noChangeArrowheads="1"/>
            </p:cNvSpPr>
            <p:nvPr/>
          </p:nvSpPr>
          <p:spPr bwMode="auto">
            <a:xfrm>
              <a:off x="4422" y="2974"/>
              <a:ext cx="1023" cy="465"/>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Arial"/>
                  <a:cs typeface="Arial"/>
                </a:rPr>
                <a:t>Late</a:t>
              </a:r>
              <a:r>
                <a:rPr lang="fi-FI" sz="1200" b="0" i="0" u="none" strike="noStrike" cap="none" spc="0">
                  <a:ln>
                    <a:noFill/>
                  </a:ln>
                  <a:solidFill>
                    <a:srgbClr val="000000"/>
                  </a:solidFill>
                  <a:latin typeface="Calibri"/>
                  <a:ea typeface="Arial"/>
                  <a:cs typeface="Arial"/>
                </a:rPr>
                <a:t> talkers1 </a:t>
              </a:r>
              <a:r>
                <a:rPr lang="fi-FI" sz="1200" b="0" i="0" u="none" strike="noStrike" cap="none" spc="0">
                  <a:ln>
                    <a:noFill/>
                  </a:ln>
                  <a:solidFill>
                    <a:srgbClr val="000000"/>
                  </a:solidFill>
                  <a:latin typeface="Calibri"/>
                  <a:ea typeface="Arial"/>
                  <a:cs typeface="Arial"/>
                </a:rPr>
                <a:t>at-risk</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group</a:t>
              </a:r>
              <a:r>
                <a:rPr lang="fi-FI"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expressive</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delayed</a:t>
              </a:r>
              <a:r>
                <a:rPr lang="fi-FI" sz="1200" b="0" i="0" u="none" strike="noStrike" cap="none" spc="0">
                  <a:ln>
                    <a:noFill/>
                  </a:ln>
                  <a:solidFill>
                    <a:srgbClr val="000000"/>
                  </a:solidFill>
                  <a:latin typeface="Calibri"/>
                  <a:ea typeface="宋体"/>
                  <a:cs typeface="Arial"/>
                </a:rPr>
                <a:t>)</a:t>
              </a:r>
              <a:r>
                <a:rPr lang="zh-CN" sz="1200" b="0" i="0" u="none" strike="noStrike" cap="none" spc="0">
                  <a:ln>
                    <a:noFill/>
                  </a:ln>
                  <a:solidFill>
                    <a:srgbClr val="000000"/>
                  </a:solidFill>
                  <a:latin typeface="Calibri"/>
                  <a:ea typeface="宋体"/>
                  <a:cs typeface="Arial"/>
                </a:rPr>
                <a:t> </a:t>
              </a:r>
              <a:r>
                <a:rPr lang="zh-CN" sz="1100" b="0" i="0" u="none" strike="noStrike" cap="none" spc="0">
                  <a:ln>
                    <a:noFill/>
                  </a:ln>
                  <a:solidFill>
                    <a:srgbClr val="FF0000"/>
                  </a:solidFill>
                  <a:latin typeface="Calibri"/>
                  <a:ea typeface="宋体"/>
                  <a:cs typeface="Arial"/>
                </a:rPr>
                <a:t>）</a:t>
              </a:r>
              <a:endParaRPr lang="fi-FI" sz="1200" b="0" i="0" u="none" strike="noStrike" cap="none" spc="0">
                <a:ln>
                  <a:noFill/>
                </a:ln>
                <a:solidFill>
                  <a:srgbClr val="FF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srgbClr val="FF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Arial"/>
                <a:cs typeface="Arial"/>
              </a:endParaRPr>
            </a:p>
          </p:txBody>
        </p:sp>
        <p:sp>
          <p:nvSpPr>
            <p:cNvPr id="1113157" name="Rectangle 69"/>
            <p:cNvSpPr>
              <a:spLocks noChangeArrowheads="1"/>
            </p:cNvSpPr>
            <p:nvPr/>
          </p:nvSpPr>
          <p:spPr bwMode="auto">
            <a:xfrm>
              <a:off x="4320" y="3506"/>
              <a:ext cx="66" cy="73"/>
            </a:xfrm>
            <a:prstGeom prst="rect">
              <a:avLst/>
            </a:prstGeom>
            <a:solidFill>
              <a:srgbClr val="99CC00"/>
            </a:solid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58" name="Rectangle 70"/>
            <p:cNvSpPr>
              <a:spLocks noChangeArrowheads="1"/>
            </p:cNvSpPr>
            <p:nvPr/>
          </p:nvSpPr>
          <p:spPr bwMode="auto">
            <a:xfrm>
              <a:off x="4409" y="3365"/>
              <a:ext cx="993" cy="582"/>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Arial"/>
                  <a:cs typeface="Arial"/>
                </a:rPr>
                <a:t>Late</a:t>
              </a:r>
              <a:r>
                <a:rPr lang="fi-FI" sz="1200" b="0" i="0" u="none" strike="noStrike" cap="none" spc="0">
                  <a:ln>
                    <a:noFill/>
                  </a:ln>
                  <a:solidFill>
                    <a:srgbClr val="000000"/>
                  </a:solidFill>
                  <a:latin typeface="Calibri"/>
                  <a:ea typeface="Arial"/>
                  <a:cs typeface="Arial"/>
                </a:rPr>
                <a:t> talkers2 </a:t>
              </a:r>
              <a:r>
                <a:rPr lang="fi-FI" sz="1200" b="0" i="0" u="none" strike="noStrike" cap="none" spc="0">
                  <a:ln>
                    <a:noFill/>
                  </a:ln>
                  <a:solidFill>
                    <a:srgbClr val="000000"/>
                  </a:solidFill>
                  <a:latin typeface="Calibri"/>
                  <a:ea typeface="Arial"/>
                  <a:cs typeface="Arial"/>
                </a:rPr>
                <a:t>at-risk</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group</a:t>
              </a:r>
              <a:r>
                <a:rPr lang="fi-FI"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re</a:t>
              </a:r>
              <a:r>
                <a:rPr lang="fi-FI" sz="1200" b="0" i="0" u="none" strike="noStrike" cap="none" spc="0">
                  <a:ln>
                    <a:noFill/>
                  </a:ln>
                  <a:solidFill>
                    <a:prstClr val="black"/>
                  </a:solidFill>
                  <a:latin typeface="Calibri"/>
                  <a:ea typeface="宋体"/>
                  <a:cs typeface="Arial"/>
                </a:rPr>
                <a:t>ceptive</a:t>
              </a:r>
              <a:r>
                <a:rPr lang="fi-FI" sz="1200" b="0" i="0" u="none" strike="noStrike" cap="none" spc="0">
                  <a:ln>
                    <a:noFill/>
                  </a:ln>
                  <a:solidFill>
                    <a:srgbClr val="000000"/>
                  </a:solidFill>
                  <a:latin typeface="Calibri"/>
                  <a:ea typeface="宋体"/>
                  <a:cs typeface="Arial"/>
                </a:rPr>
                <a:t> and</a:t>
              </a:r>
              <a:endParaRPr/>
            </a:p>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宋体"/>
                  <a:cs typeface="Arial"/>
                </a:rPr>
                <a:t>expressive</a:t>
              </a:r>
              <a:r>
                <a:rPr lang="fi-FI"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delayed</a:t>
              </a:r>
              <a:r>
                <a:rPr lang="fi-FI" sz="1200" b="0" i="0" u="none" strike="noStrike" cap="none" spc="0">
                  <a:ln>
                    <a:noFill/>
                  </a:ln>
                  <a:solidFill>
                    <a:srgbClr val="000000"/>
                  </a:solidFill>
                  <a:latin typeface="Calibri"/>
                  <a:ea typeface="宋体"/>
                  <a:cs typeface="Arial"/>
                </a:rPr>
                <a:t>)</a:t>
              </a:r>
              <a:r>
                <a:rPr lang="zh-CN" sz="1100" b="0" i="0" u="none" strike="noStrike" cap="none" spc="0">
                  <a:ln>
                    <a:noFill/>
                  </a:ln>
                  <a:solidFill>
                    <a:srgbClr val="FF0000"/>
                  </a:solidFill>
                  <a:latin typeface="Calibri"/>
                  <a:ea typeface="宋体"/>
                  <a:cs typeface="Arial"/>
                </a:rPr>
                <a:t>）</a:t>
              </a:r>
              <a:endParaRPr lang="fi-FI" sz="1200" b="0" i="0" u="none" strike="noStrike" cap="none" spc="0">
                <a:ln>
                  <a:noFill/>
                </a:ln>
                <a:solidFill>
                  <a:srgbClr val="FF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Arial"/>
                <a:cs typeface="Arial"/>
              </a:endParaRPr>
            </a:p>
          </p:txBody>
        </p:sp>
        <p:sp>
          <p:nvSpPr>
            <p:cNvPr id="1113161" name="Rectangle 73" descr="Vaalea vaakaviivoitus"/>
            <p:cNvSpPr>
              <a:spLocks noChangeArrowheads="1"/>
            </p:cNvSpPr>
            <p:nvPr/>
          </p:nvSpPr>
          <p:spPr bwMode="auto">
            <a:xfrm>
              <a:off x="4275" y="1422"/>
              <a:ext cx="66" cy="73"/>
            </a:xfrm>
            <a:prstGeom prst="rect">
              <a:avLst/>
            </a:prstGeom>
            <a:pattFill prst="ltHorz">
              <a:fgClr>
                <a:srgbClr val="0066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62" name="Rectangle 74"/>
            <p:cNvSpPr>
              <a:spLocks noChangeArrowheads="1"/>
            </p:cNvSpPr>
            <p:nvPr/>
          </p:nvSpPr>
          <p:spPr bwMode="auto">
            <a:xfrm>
              <a:off x="4359" y="1389"/>
              <a:ext cx="1043" cy="349"/>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Arial"/>
                  <a:cs typeface="Arial"/>
                </a:rPr>
                <a:t>Remainder</a:t>
              </a:r>
              <a:r>
                <a:rPr lang="fi-FI" sz="1200" b="0" i="0" u="none" strike="noStrike" cap="none" spc="0">
                  <a:ln>
                    <a:noFill/>
                  </a:ln>
                  <a:solidFill>
                    <a:srgbClr val="000000"/>
                  </a:solidFill>
                  <a:latin typeface="Calibri"/>
                  <a:ea typeface="Arial"/>
                  <a:cs typeface="Arial"/>
                </a:rPr>
                <a:t> of the</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at-</a:t>
              </a:r>
              <a:r>
                <a:rPr lang="fi-FI" sz="1200" b="0" i="0" u="none" strike="noStrike" cap="none" spc="0">
                  <a:ln>
                    <a:noFill/>
                  </a:ln>
                  <a:solidFill>
                    <a:srgbClr val="000000"/>
                  </a:solidFill>
                  <a:latin typeface="Calibri"/>
                  <a:ea typeface="宋体"/>
                  <a:cs typeface="Arial"/>
                </a:rPr>
                <a:t>risk</a:t>
              </a:r>
              <a:r>
                <a:rPr lang="fi-FI"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group</a:t>
              </a:r>
              <a:r>
                <a:rPr lang="zh-CN" sz="1200" b="0" i="0" u="none" strike="noStrike" cap="none" spc="0">
                  <a:ln>
                    <a:noFill/>
                  </a:ln>
                  <a:solidFill>
                    <a:srgbClr val="000000"/>
                  </a:solidFill>
                  <a:latin typeface="Calibri"/>
                  <a:ea typeface="宋体"/>
                  <a:cs typeface="Arial"/>
                </a:rPr>
                <a:t> </a:t>
              </a:r>
              <a:endParaRPr lang="fi-FI" sz="1100" b="0" i="0" u="none" strike="noStrike" cap="none" spc="0">
                <a:ln>
                  <a:noFill/>
                </a:ln>
                <a:solidFill>
                  <a:srgbClr val="FF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Arial"/>
                <a:cs typeface="Arial"/>
              </a:endParaRPr>
            </a:p>
          </p:txBody>
        </p:sp>
        <p:sp>
          <p:nvSpPr>
            <p:cNvPr id="1113164" name="Rectangle 76" descr="Tumma vinoviivoitus alas"/>
            <p:cNvSpPr>
              <a:spLocks noChangeArrowheads="1"/>
            </p:cNvSpPr>
            <p:nvPr/>
          </p:nvSpPr>
          <p:spPr bwMode="auto">
            <a:xfrm>
              <a:off x="4275" y="2312"/>
              <a:ext cx="84" cy="75"/>
            </a:xfrm>
            <a:prstGeom prst="rect">
              <a:avLst/>
            </a:prstGeom>
            <a:pattFill prst="dkDnDiag">
              <a:fgClr>
                <a:srgbClr val="8000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600" b="0" i="0" u="none" strike="noStrike" cap="none" spc="0">
                <a:ln>
                  <a:noFill/>
                </a:ln>
                <a:solidFill>
                  <a:prstClr val="black"/>
                </a:solidFill>
                <a:latin typeface="Calibri"/>
                <a:ea typeface="Arial"/>
                <a:cs typeface="Arial"/>
              </a:endParaRPr>
            </a:p>
          </p:txBody>
        </p:sp>
        <p:sp>
          <p:nvSpPr>
            <p:cNvPr id="1113165" name="Rectangle 77"/>
            <p:cNvSpPr>
              <a:spLocks noChangeArrowheads="1"/>
            </p:cNvSpPr>
            <p:nvPr/>
          </p:nvSpPr>
          <p:spPr bwMode="auto">
            <a:xfrm>
              <a:off x="4373" y="2266"/>
              <a:ext cx="1128" cy="698"/>
            </a:xfrm>
            <a:prstGeom prst="rect">
              <a:avLst/>
            </a:prstGeom>
            <a:noFill/>
            <a:ln w="9525">
              <a:noFill/>
              <a:miter lim="800000"/>
              <a:headEnd/>
              <a:tailEnd/>
            </a:ln>
          </p:spPr>
          <p:txBody>
            <a:bodyPr wrap="square" lIns="0" tIns="0" rIns="0" bIns="0">
              <a:spAutoFit/>
            </a:body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srgbClr val="000000"/>
                  </a:solidFill>
                  <a:latin typeface="Calibri"/>
                  <a:ea typeface="Arial"/>
                  <a:cs typeface="Arial"/>
                </a:rPr>
                <a:t>Late</a:t>
              </a:r>
              <a:r>
                <a:rPr lang="fi-FI" sz="1200" b="0" i="0" u="none" strike="noStrike" cap="none" spc="0">
                  <a:ln>
                    <a:noFill/>
                  </a:ln>
                  <a:solidFill>
                    <a:srgbClr val="000000"/>
                  </a:solidFill>
                  <a:latin typeface="Calibri"/>
                  <a:ea typeface="Arial"/>
                  <a:cs typeface="Arial"/>
                </a:rPr>
                <a:t> talkers2</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control</a:t>
              </a:r>
              <a:r>
                <a:rPr lang="fi-FI"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group</a:t>
              </a:r>
              <a:r>
                <a:rPr lang="zh-CN" sz="1200" b="0" i="0" u="none" strike="noStrike" cap="none" spc="0">
                  <a:ln>
                    <a:noFill/>
                  </a:ln>
                  <a:solidFill>
                    <a:srgbClr val="000000"/>
                  </a:solidFill>
                  <a:latin typeface="Calibri"/>
                  <a:ea typeface="宋体"/>
                  <a:cs typeface="Arial"/>
                </a:rPr>
                <a:t> </a:t>
              </a:r>
              <a:r>
                <a:rPr lang="en-US" sz="1200" b="0" i="0" u="none" strike="noStrike" cap="none" spc="0">
                  <a:ln>
                    <a:noFill/>
                  </a:ln>
                  <a:solidFill>
                    <a:srgbClr val="000000"/>
                  </a:solidFill>
                  <a:latin typeface="Calibri"/>
                  <a:ea typeface="宋体"/>
                  <a:cs typeface="Arial"/>
                </a:rPr>
                <a:t>(</a:t>
              </a:r>
              <a:r>
                <a:rPr lang="fi-FI" sz="1200" b="0" i="0" u="none" strike="noStrike" cap="none" spc="0">
                  <a:ln>
                    <a:noFill/>
                  </a:ln>
                  <a:solidFill>
                    <a:srgbClr val="000000"/>
                  </a:solidFill>
                  <a:latin typeface="Calibri"/>
                  <a:ea typeface="宋体"/>
                  <a:cs typeface="Arial"/>
                </a:rPr>
                <a:t>receptive</a:t>
              </a:r>
              <a:r>
                <a:rPr lang="fi-FI" sz="1200" b="0" i="0" u="none" strike="noStrike" cap="none" spc="0">
                  <a:ln>
                    <a:noFill/>
                  </a:ln>
                  <a:solidFill>
                    <a:srgbClr val="000000"/>
                  </a:solidFill>
                  <a:latin typeface="Calibri"/>
                  <a:ea typeface="宋体"/>
                  <a:cs typeface="Arial"/>
                </a:rPr>
                <a:t> and</a:t>
              </a:r>
              <a:r>
                <a:rPr lang="zh-CN"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expressive</a:t>
              </a:r>
              <a:r>
                <a:rPr lang="fi-FI" sz="1200" b="0" i="0" u="none" strike="noStrike" cap="none" spc="0">
                  <a:ln>
                    <a:noFill/>
                  </a:ln>
                  <a:solidFill>
                    <a:srgbClr val="000000"/>
                  </a:solidFill>
                  <a:latin typeface="Calibri"/>
                  <a:ea typeface="宋体"/>
                  <a:cs typeface="Arial"/>
                </a:rPr>
                <a:t> </a:t>
              </a:r>
              <a:r>
                <a:rPr lang="fi-FI" sz="1200" b="0" i="0" u="none" strike="noStrike" cap="none" spc="0">
                  <a:ln>
                    <a:noFill/>
                  </a:ln>
                  <a:solidFill>
                    <a:srgbClr val="000000"/>
                  </a:solidFill>
                  <a:latin typeface="Calibri"/>
                  <a:ea typeface="宋体"/>
                  <a:cs typeface="Arial"/>
                </a:rPr>
                <a:t>delayed</a:t>
              </a:r>
              <a:r>
                <a:rPr lang="fi-FI" sz="1200" b="0" i="0" u="none" strike="noStrike" cap="none" spc="0">
                  <a:ln>
                    <a:noFill/>
                  </a:ln>
                  <a:solidFill>
                    <a:srgbClr val="000000"/>
                  </a:solidFill>
                  <a:latin typeface="Calibri"/>
                  <a:ea typeface="宋体"/>
                  <a:cs typeface="Arial"/>
                </a:rPr>
                <a:t>)</a:t>
              </a:r>
              <a:r>
                <a:rPr lang="zh-CN" sz="1100" b="0" i="0" u="none" strike="noStrike" cap="none" spc="0">
                  <a:ln>
                    <a:noFill/>
                  </a:ln>
                  <a:solidFill>
                    <a:srgbClr val="FF0000"/>
                  </a:solidFill>
                  <a:latin typeface="Calibri"/>
                  <a:ea typeface="宋体"/>
                  <a:cs typeface="Arial"/>
                </a:rPr>
                <a:t>）</a:t>
              </a:r>
              <a:endParaRPr lang="fi-FI" sz="1100" b="0" i="0" u="none" strike="noStrike" cap="none" spc="0">
                <a:ln>
                  <a:noFill/>
                </a:ln>
                <a:solidFill>
                  <a:srgbClr val="FF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srgbClr val="00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1200" b="0" i="0" u="none" strike="noStrike" cap="none" spc="0">
                <a:ln>
                  <a:noFill/>
                </a:ln>
                <a:solidFill>
                  <a:prstClr val="black"/>
                </a:solidFill>
                <a:latin typeface="Calibri"/>
                <a:ea typeface="Arial"/>
                <a:cs typeface="Arial"/>
              </a:endParaRPr>
            </a:p>
          </p:txBody>
        </p:sp>
      </p:grpSp>
      <p:sp>
        <p:nvSpPr>
          <p:cNvPr id="1113169" name="Rectangle 81" descr="Tumma vinoviivoitus alas"/>
          <p:cNvSpPr>
            <a:spLocks noChangeArrowheads="1"/>
          </p:cNvSpPr>
          <p:nvPr/>
        </p:nvSpPr>
        <p:spPr bwMode="auto">
          <a:xfrm>
            <a:off x="3563938" y="2852738"/>
            <a:ext cx="431799" cy="287337"/>
          </a:xfrm>
          <a:prstGeom prst="rect">
            <a:avLst/>
          </a:prstGeom>
          <a:pattFill prst="dkDnDiag">
            <a:fgClr>
              <a:srgbClr val="800000"/>
            </a:fgClr>
            <a:bgClr>
              <a:srgbClr val="FFFFFF"/>
            </a:bgClr>
          </a:pattFill>
          <a:ln w="9525">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1113170" name="Text Box 82"/>
          <p:cNvSpPr txBox="1">
            <a:spLocks noChangeArrowheads="1"/>
          </p:cNvSpPr>
          <p:nvPr/>
        </p:nvSpPr>
        <p:spPr bwMode="auto">
          <a:xfrm>
            <a:off x="4284663" y="6381750"/>
            <a:ext cx="4859337" cy="304800"/>
          </a:xfrm>
          <a:prstGeom prst="rect">
            <a:avLst/>
          </a:prstGeom>
          <a:noFill/>
          <a:ln w="14288" algn="ctr">
            <a:noFill/>
            <a:miter lim="800000"/>
            <a:headEnd/>
            <a:tailEnd/>
          </a:ln>
          <a:effectLst/>
        </p:spPr>
        <p:txBody>
          <a:bodyPr>
            <a:spAutoFit/>
          </a:bodyPr>
          <a:lstStyle/>
          <a:p>
            <a:pPr marL="0" marR="0" lvl="0" indent="0" algn="l" defTabSz="457200">
              <a:lnSpc>
                <a:spcPct val="100000"/>
              </a:lnSpc>
              <a:spcBef>
                <a:spcPts val="0"/>
              </a:spcBef>
              <a:spcAft>
                <a:spcPts val="0"/>
              </a:spcAft>
              <a:buClrTx/>
              <a:buSzTx/>
              <a:buFontTx/>
              <a:buNone/>
              <a:defRPr/>
            </a:pPr>
            <a:r>
              <a:rPr lang="fi-FI" sz="1400" b="0" i="0" u="none" strike="noStrike" cap="none" spc="0">
                <a:ln>
                  <a:noFill/>
                </a:ln>
                <a:solidFill>
                  <a:prstClr val="black"/>
                </a:solidFill>
                <a:latin typeface="Calibri"/>
                <a:ea typeface="Arial"/>
                <a:cs typeface="Arial"/>
              </a:rPr>
              <a:t>Lyytinen, P. Eklund &amp; Lyytinen, Annals of Dyslexia, 2005</a:t>
            </a:r>
            <a:endParaRPr lang="en-GB" sz="1400" b="0" i="0" u="none" strike="noStrike" cap="none" spc="0">
              <a:ln>
                <a:noFill/>
              </a:ln>
              <a:solidFill>
                <a:prstClr val="black"/>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7" name="Text Box 7"/>
          <p:cNvSpPr txBox="1">
            <a:spLocks noChangeArrowheads="1"/>
          </p:cNvSpPr>
          <p:nvPr/>
        </p:nvSpPr>
        <p:spPr bwMode="auto">
          <a:xfrm>
            <a:off x="107504" y="149731"/>
            <a:ext cx="9036496" cy="923330"/>
          </a:xfrm>
          <a:prstGeom prst="rect">
            <a:avLst/>
          </a:prstGeom>
          <a:solidFill>
            <a:schemeClr val="bg1"/>
          </a:solidFill>
          <a:ln w="9525">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800" b="1" i="0" u="none" strike="noStrike" cap="none" spc="600">
                <a:ln w="19050">
                  <a:solidFill>
                    <a:srgbClr val="1F497D">
                      <a:satMod val="155000"/>
                    </a:srgbClr>
                  </a:solidFill>
                  <a:prstDash val="solid"/>
                </a:ln>
                <a:solidFill>
                  <a:srgbClr val="4F81BD"/>
                </a:solidFill>
                <a:latin typeface="Calibri"/>
                <a:ea typeface="Arial"/>
                <a:cs typeface="Arial"/>
              </a:rPr>
              <a:t>PISA READING PERFORMANCE (age: 15 y) of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children</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 with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typical</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language</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development</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 and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subgroups</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 of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late</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 </a:t>
            </a:r>
            <a:r>
              <a:rPr lang="fi-FI" sz="1800" b="1" i="0" u="none" strike="noStrike" cap="none" spc="600">
                <a:ln w="19050">
                  <a:solidFill>
                    <a:srgbClr val="1F497D">
                      <a:satMod val="155000"/>
                    </a:srgbClr>
                  </a:solidFill>
                  <a:prstDash val="solid"/>
                </a:ln>
                <a:solidFill>
                  <a:srgbClr val="4F81BD"/>
                </a:solidFill>
                <a:latin typeface="Calibri"/>
                <a:ea typeface="Arial"/>
                <a:cs typeface="Arial"/>
              </a:rPr>
              <a:t>talker</a:t>
            </a:r>
            <a:endParaRPr lang="fi-FI" sz="1600" b="1" i="0" u="none" strike="noStrike" cap="none" spc="600">
              <a:ln w="19050">
                <a:solidFill>
                  <a:srgbClr val="1F497D">
                    <a:satMod val="155000"/>
                  </a:srgbClr>
                </a:solidFill>
                <a:prstDash val="solid"/>
              </a:ln>
              <a:solidFill>
                <a:srgbClr val="FF0000"/>
              </a:solidFill>
              <a:latin typeface="Calibri"/>
              <a:ea typeface="Arial"/>
              <a:cs typeface="Arial"/>
            </a:endParaRPr>
          </a:p>
        </p:txBody>
      </p:sp>
      <p:graphicFrame>
        <p:nvGraphicFramePr>
          <p:cNvPr id="2" name="Chart 1"/>
          <p:cNvGraphicFramePr>
            <a:graphicFrameLocks xmlns:a="http://schemas.openxmlformats.org/drawingml/2006/main"/>
          </p:cNvGraphicFramePr>
          <p:nvPr/>
        </p:nvGraphicFramePr>
        <p:xfrm>
          <a:off x="588430" y="1397000"/>
          <a:ext cx="7956747" cy="498432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a:cxnSpLocks/>
          </p:cNvCxnSpPr>
          <p:nvPr/>
        </p:nvCxnSpPr>
        <p:spPr bwMode="auto">
          <a:xfrm>
            <a:off x="4139952" y="6237312"/>
            <a:ext cx="41044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kstikehys 4"/>
          <p:cNvSpPr txBox="1"/>
          <p:nvPr/>
        </p:nvSpPr>
        <p:spPr bwMode="auto">
          <a:xfrm>
            <a:off x="588430" y="6453336"/>
            <a:ext cx="8376058" cy="40011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2000" b="0" i="0" u="none" strike="noStrike" cap="none" spc="0">
                <a:ln>
                  <a:noFill/>
                </a:ln>
                <a:solidFill>
                  <a:prstClr val="black"/>
                </a:solidFill>
                <a:latin typeface="Calibri"/>
                <a:ea typeface="Arial"/>
                <a:cs typeface="Arial"/>
              </a:rPr>
              <a:t>Lyytinen,  et al. 2015 </a:t>
            </a:r>
            <a:r>
              <a:rPr lang="fi-FI" sz="2000" b="0" i="0" u="none" strike="noStrike" cap="none" spc="0">
                <a:ln>
                  <a:noFill/>
                </a:ln>
                <a:solidFill>
                  <a:prstClr val="black"/>
                </a:solidFill>
                <a:latin typeface="Calibri"/>
                <a:ea typeface="Arial"/>
                <a:cs typeface="Arial"/>
              </a:rPr>
              <a:t>Current</a:t>
            </a:r>
            <a:r>
              <a:rPr lang="fi-FI" sz="2000" b="0" i="0" u="none" strike="noStrike" cap="none" spc="0">
                <a:ln>
                  <a:noFill/>
                </a:ln>
                <a:solidFill>
                  <a:prstClr val="black"/>
                </a:solidFill>
                <a:latin typeface="Calibri"/>
                <a:ea typeface="Arial"/>
                <a:cs typeface="Arial"/>
              </a:rPr>
              <a:t> </a:t>
            </a:r>
            <a:r>
              <a:rPr lang="fi-FI" sz="2000" b="0" i="0" u="none" strike="noStrike" cap="none" spc="0">
                <a:ln>
                  <a:noFill/>
                </a:ln>
                <a:solidFill>
                  <a:prstClr val="black"/>
                </a:solidFill>
                <a:latin typeface="Calibri"/>
                <a:ea typeface="Arial"/>
                <a:cs typeface="Arial"/>
              </a:rPr>
              <a:t>Developmental</a:t>
            </a:r>
            <a:r>
              <a:rPr lang="fi-FI" sz="2000" b="0" i="0" u="none" strike="noStrike" cap="none" spc="0">
                <a:ln>
                  <a:noFill/>
                </a:ln>
                <a:solidFill>
                  <a:prstClr val="black"/>
                </a:solidFill>
                <a:latin typeface="Calibri"/>
                <a:ea typeface="Arial"/>
                <a:cs typeface="Arial"/>
              </a:rPr>
              <a:t> </a:t>
            </a:r>
            <a:r>
              <a:rPr lang="fi-FI" sz="2000" b="0" i="0" u="none" strike="noStrike" cap="none" spc="0">
                <a:ln>
                  <a:noFill/>
                </a:ln>
                <a:solidFill>
                  <a:prstClr val="black"/>
                </a:solidFill>
                <a:latin typeface="Calibri"/>
                <a:ea typeface="Arial"/>
                <a:cs typeface="Arial"/>
              </a:rPr>
              <a:t>Disorders</a:t>
            </a:r>
            <a:r>
              <a:rPr lang="fi-FI" sz="2000" b="0" i="0" u="none" strike="noStrike" cap="none" spc="0">
                <a:ln>
                  <a:noFill/>
                </a:ln>
                <a:solidFill>
                  <a:prstClr val="black"/>
                </a:solidFill>
                <a:latin typeface="Calibri"/>
                <a:ea typeface="Arial"/>
                <a:cs typeface="Arial"/>
              </a:rPr>
              <a:t> </a:t>
            </a:r>
            <a:r>
              <a:rPr lang="fi-FI" sz="2000" b="0" i="0" u="none" strike="noStrike" cap="none" spc="0">
                <a:ln>
                  <a:noFill/>
                </a:ln>
                <a:solidFill>
                  <a:prstClr val="black"/>
                </a:solidFill>
                <a:latin typeface="Calibri"/>
                <a:ea typeface="Arial"/>
                <a:cs typeface="Arial"/>
              </a:rPr>
              <a:t>Reports</a:t>
            </a:r>
            <a:r>
              <a:rPr lang="fi-FI" sz="2000" b="0" i="0" u="none" strike="noStrike" cap="none" spc="0">
                <a:ln>
                  <a:noFill/>
                </a:ln>
                <a:solidFill>
                  <a:prstClr val="black"/>
                </a:solidFill>
                <a:latin typeface="Calibri"/>
                <a:ea typeface="Arial"/>
                <a:cs typeface="Arial"/>
              </a:rPr>
              <a:t>, 2, 4, 330-338.</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Text Box 7"/>
          <p:cNvSpPr txBox="1">
            <a:spLocks noChangeArrowheads="1"/>
          </p:cNvSpPr>
          <p:nvPr/>
        </p:nvSpPr>
        <p:spPr bwMode="auto">
          <a:xfrm>
            <a:off x="1246559" y="1062498"/>
            <a:ext cx="4941549" cy="265457"/>
          </a:xfrm>
          <a:prstGeom prst="rect">
            <a:avLst/>
          </a:prstGeom>
          <a:solidFill>
            <a:schemeClr val="bg1"/>
          </a:solidFill>
          <a:ln w="9525">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r>
              <a:rPr lang="fi-FI" sz="1150" b="1" i="0" u="none" strike="noStrike" cap="none" spc="338">
                <a:ln w="19050">
                  <a:solidFill>
                    <a:srgbClr val="1F497D">
                      <a:satMod val="155000"/>
                    </a:srgbClr>
                  </a:solidFill>
                  <a:prstDash val="solid"/>
                </a:ln>
                <a:solidFill>
                  <a:srgbClr val="4F81BD"/>
                </a:solidFill>
                <a:latin typeface="Calibri"/>
                <a:ea typeface="Arial"/>
                <a:cs typeface="Arial"/>
              </a:rPr>
              <a:t>DEVELOPMENT OF LETTER KNOWLEDGE</a:t>
            </a:r>
            <a:endParaRPr/>
          </a:p>
        </p:txBody>
      </p:sp>
      <p:graphicFrame>
        <p:nvGraphicFramePr>
          <p:cNvPr id="6" name="Chart 5"/>
          <p:cNvGraphicFramePr>
            <a:graphicFrameLocks xmlns:a="http://schemas.openxmlformats.org/drawingml/2006/main"/>
          </p:cNvGraphicFramePr>
          <p:nvPr/>
        </p:nvGraphicFramePr>
        <p:xfrm>
          <a:off x="2425263" y="1268760"/>
          <a:ext cx="4455495"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16"/>
          <p:cNvSpPr>
            <a:spLocks noChangeArrowheads="1"/>
          </p:cNvSpPr>
          <p:nvPr/>
        </p:nvSpPr>
        <p:spPr bwMode="auto">
          <a:xfrm>
            <a:off x="3883424" y="5599288"/>
            <a:ext cx="501740" cy="116955"/>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750" b="1" i="0" u="none" strike="noStrike" cap="none" spc="0">
                <a:ln>
                  <a:noFill/>
                </a:ln>
                <a:solidFill>
                  <a:srgbClr val="000000"/>
                </a:solidFill>
                <a:latin typeface="Calibri"/>
                <a:ea typeface="Arial"/>
                <a:cs typeface="Arial"/>
              </a:rPr>
              <a:t>Age  ( years)</a:t>
            </a:r>
            <a:endParaRPr lang="fi-FI" sz="750" b="0" i="0" u="none" strike="noStrike" cap="none" spc="0">
              <a:ln>
                <a:noFill/>
              </a:ln>
              <a:solidFill>
                <a:prstClr val="black"/>
              </a:solidFill>
              <a:latin typeface="Calibri"/>
              <a:ea typeface="Arial"/>
              <a:cs typeface="Arial"/>
            </a:endParaRPr>
          </a:p>
        </p:txBody>
      </p:sp>
      <p:sp>
        <p:nvSpPr>
          <p:cNvPr id="9" name="Text Box 70"/>
          <p:cNvSpPr txBox="1">
            <a:spLocks noChangeArrowheads="1"/>
          </p:cNvSpPr>
          <p:nvPr/>
        </p:nvSpPr>
        <p:spPr bwMode="auto">
          <a:xfrm>
            <a:off x="653143" y="3082753"/>
            <a:ext cx="1924470" cy="261610"/>
          </a:xfrm>
          <a:prstGeom prst="rect">
            <a:avLst/>
          </a:prstGeom>
          <a:noFill/>
          <a:ln w="9525">
            <a:noFill/>
            <a:miter lim="800000"/>
            <a:headEnd/>
            <a:tailEnd/>
          </a:ln>
        </p:spPr>
        <p:txBody>
          <a:bodyPr wrap="square">
            <a:spAutoFit/>
          </a:bodyPr>
          <a:lstStyle/>
          <a:p>
            <a:pPr marL="0" marR="0" lvl="0" indent="0" algn="l" defTabSz="457200">
              <a:lnSpc>
                <a:spcPct val="100000"/>
              </a:lnSpc>
              <a:spcBef>
                <a:spcPts val="0"/>
              </a:spcBef>
              <a:spcAft>
                <a:spcPts val="0"/>
              </a:spcAft>
              <a:buClrTx/>
              <a:buSzTx/>
              <a:buFontTx/>
              <a:buNone/>
              <a:defRPr/>
            </a:pPr>
            <a:r>
              <a:rPr lang="fi-FI" sz="1100" b="1" i="0" u="none" strike="noStrike" cap="none" spc="0">
                <a:ln>
                  <a:noFill/>
                </a:ln>
                <a:solidFill>
                  <a:prstClr val="black"/>
                </a:solidFill>
                <a:latin typeface="Calibri"/>
                <a:ea typeface="Arial"/>
                <a:cs typeface="Arial"/>
              </a:rPr>
              <a:t>Letter</a:t>
            </a:r>
            <a:r>
              <a:rPr lang="fi-FI" sz="1100" b="1" i="0" u="none" strike="noStrike" cap="none" spc="0">
                <a:ln>
                  <a:noFill/>
                </a:ln>
                <a:solidFill>
                  <a:prstClr val="black"/>
                </a:solidFill>
                <a:latin typeface="Calibri"/>
                <a:ea typeface="Arial"/>
                <a:cs typeface="Arial"/>
              </a:rPr>
              <a:t> names known</a:t>
            </a:r>
            <a:endParaRPr/>
          </a:p>
        </p:txBody>
      </p:sp>
      <p:sp>
        <p:nvSpPr>
          <p:cNvPr id="7" name="Text Box 7"/>
          <p:cNvSpPr txBox="1">
            <a:spLocks noChangeArrowheads="1"/>
          </p:cNvSpPr>
          <p:nvPr/>
        </p:nvSpPr>
        <p:spPr bwMode="auto">
          <a:xfrm>
            <a:off x="3983165" y="1062498"/>
            <a:ext cx="4941549" cy="265457"/>
          </a:xfrm>
          <a:prstGeom prst="rect">
            <a:avLst/>
          </a:prstGeom>
          <a:solidFill>
            <a:schemeClr val="bg1">
              <a:alpha val="0"/>
            </a:schemeClr>
          </a:solidFill>
          <a:ln w="9525">
            <a:noFill/>
            <a:miter lim="800000"/>
            <a:headEnd/>
            <a:tailEnd/>
          </a:ln>
          <a:effectLst/>
        </p:spPr>
        <p:txBody>
          <a:bodyPr wrap="square">
            <a:spAutoFit/>
          </a:bodyPr>
          <a:lstStyle/>
          <a:p>
            <a:pPr marL="0" marR="0" lvl="0" indent="0" algn="ctr" defTabSz="457200">
              <a:lnSpc>
                <a:spcPct val="100000"/>
              </a:lnSpc>
              <a:spcBef>
                <a:spcPts val="0"/>
              </a:spcBef>
              <a:spcAft>
                <a:spcPts val="0"/>
              </a:spcAft>
              <a:buClrTx/>
              <a:buSzTx/>
              <a:buFontTx/>
              <a:buNone/>
              <a:defRPr/>
            </a:pPr>
            <a:endParaRPr lang="fi-FI" sz="1150" b="1" i="0" u="none" strike="noStrike" cap="none" spc="338">
              <a:ln w="19050">
                <a:solidFill>
                  <a:srgbClr val="FF0000"/>
                </a:solidFill>
                <a:prstDash val="solid"/>
              </a:ln>
              <a:solidFill>
                <a:srgbClr val="FF0000"/>
              </a:solidFill>
              <a:latin typeface="Calibri"/>
              <a:ea typeface="Arial"/>
              <a:cs typeface="Arial"/>
            </a:endParaRPr>
          </a:p>
        </p:txBody>
      </p:sp>
      <p:sp>
        <p:nvSpPr>
          <p:cNvPr id="10" name="文本框 9"/>
          <p:cNvSpPr txBox="1"/>
          <p:nvPr/>
        </p:nvSpPr>
        <p:spPr bwMode="auto">
          <a:xfrm>
            <a:off x="6913603" y="2738694"/>
            <a:ext cx="285656" cy="213585"/>
          </a:xfrm>
          <a:prstGeom prst="rect">
            <a:avLst/>
          </a:prstGeom>
          <a:noFill/>
        </p:spPr>
        <p:txBody>
          <a:bodyPr wrap="none" rtlCol="0">
            <a:spAutoFit/>
          </a:bodyPr>
          <a:lstStyle/>
          <a:p>
            <a:pPr marL="0" marR="0" lvl="0" indent="0" algn="l" defTabSz="457200">
              <a:lnSpc>
                <a:spcPct val="100000"/>
              </a:lnSpc>
              <a:spcBef>
                <a:spcPts val="0"/>
              </a:spcBef>
              <a:spcAft>
                <a:spcPts val="0"/>
              </a:spcAft>
              <a:buClrTx/>
              <a:buSzTx/>
              <a:buFontTx/>
              <a:buNone/>
              <a:defRPr/>
            </a:pPr>
            <a:r>
              <a:rPr lang="zh-CN" sz="800" b="0" i="0" u="none" strike="noStrike" cap="none" spc="0">
                <a:ln>
                  <a:noFill/>
                </a:ln>
                <a:solidFill>
                  <a:srgbClr val="FF0000"/>
                </a:solidFill>
                <a:latin typeface="Calibri"/>
                <a:ea typeface="宋体"/>
                <a:cs typeface="Arial"/>
              </a:rPr>
              <a:t>）</a:t>
            </a:r>
            <a:endParaRPr/>
          </a:p>
        </p:txBody>
      </p:sp>
      <p:sp>
        <p:nvSpPr>
          <p:cNvPr id="13" name="文本框 9"/>
          <p:cNvSpPr txBox="1"/>
          <p:nvPr/>
        </p:nvSpPr>
        <p:spPr bwMode="auto">
          <a:xfrm>
            <a:off x="4521828" y="5575716"/>
            <a:ext cx="689612" cy="21358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a:lnSpc>
                <a:spcPct val="100000"/>
              </a:lnSpc>
              <a:spcBef>
                <a:spcPts val="0"/>
              </a:spcBef>
              <a:spcAft>
                <a:spcPts val="0"/>
              </a:spcAft>
              <a:buClrTx/>
              <a:buSzTx/>
              <a:buFontTx/>
              <a:buNone/>
              <a:defRPr/>
            </a:pPr>
            <a:r>
              <a:rPr lang="zh-CN" sz="800" b="0" i="0" u="none" strike="noStrike" cap="none" spc="0">
                <a:ln>
                  <a:noFill/>
                </a:ln>
                <a:solidFill>
                  <a:srgbClr val="FF0000"/>
                </a:solidFill>
                <a:latin typeface="Calibri"/>
                <a:ea typeface="宋体"/>
                <a:cs typeface="Arial"/>
              </a:rPr>
              <a:t>年龄（岁）</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02178" name="AutoShape 2"/>
          <p:cNvSpPr>
            <a:spLocks noChangeArrowheads="1" noChangeAspect="1" noTextEdit="1"/>
          </p:cNvSpPr>
          <p:nvPr/>
        </p:nvSpPr>
        <p:spPr bwMode="auto">
          <a:xfrm>
            <a:off x="2569072" y="1147765"/>
            <a:ext cx="4005858" cy="4218385"/>
          </a:xfrm>
          <a:prstGeom prst="rect">
            <a:avLst/>
          </a:prstGeom>
          <a:noFill/>
          <a:ln w="9525">
            <a:no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79" name="Freeform 3"/>
          <p:cNvSpPr/>
          <p:nvPr/>
        </p:nvSpPr>
        <p:spPr bwMode="auto">
          <a:xfrm>
            <a:off x="2303860" y="1214438"/>
            <a:ext cx="3999608" cy="4210050"/>
          </a:xfrm>
          <a:custGeom>
            <a:avLst/>
            <a:gdLst>
              <a:gd name="T0" fmla="*/ 0 w 4479"/>
              <a:gd name="T1" fmla="*/ 3536 h 3536"/>
              <a:gd name="T2" fmla="*/ 4479 w 4479"/>
              <a:gd name="T3" fmla="*/ 3536 h 3536"/>
              <a:gd name="T4" fmla="*/ 4479 w 4479"/>
              <a:gd name="T5" fmla="*/ 0 h 3536"/>
              <a:gd name="T6" fmla="*/ 0 w 4479"/>
              <a:gd name="T7" fmla="*/ 0 h 3536"/>
              <a:gd name="T8" fmla="*/ 0 w 4479"/>
              <a:gd name="T9" fmla="*/ 3536 h 3536"/>
              <a:gd name="T10" fmla="*/ 0 w 4479"/>
              <a:gd name="T11" fmla="*/ 3536 h 3536"/>
              <a:gd name="T12" fmla="*/ 0 60000 65536"/>
              <a:gd name="T13" fmla="*/ 0 60000 65536"/>
              <a:gd name="T14" fmla="*/ 0 60000 65536"/>
              <a:gd name="T15" fmla="*/ 0 60000 65536"/>
              <a:gd name="T16" fmla="*/ 0 60000 65536"/>
              <a:gd name="T17" fmla="*/ 0 60000 65536"/>
              <a:gd name="T18" fmla="*/ 0 w 4479"/>
              <a:gd name="T19" fmla="*/ 0 h 3536"/>
              <a:gd name="T20" fmla="*/ 4479 w 4479"/>
              <a:gd name="T21" fmla="*/ 3536 h 3536"/>
            </a:gdLst>
            <a:ahLst/>
            <a:cxnLst>
              <a:cxn ang="T12">
                <a:pos x="T0" y="T1"/>
              </a:cxn>
              <a:cxn ang="T13">
                <a:pos x="T2" y="T3"/>
              </a:cxn>
              <a:cxn ang="T14">
                <a:pos x="T4" y="T5"/>
              </a:cxn>
              <a:cxn ang="T15">
                <a:pos x="T6" y="T7"/>
              </a:cxn>
              <a:cxn ang="T16">
                <a:pos x="T8" y="T9"/>
              </a:cxn>
              <a:cxn ang="T17">
                <a:pos x="T10" y="T11"/>
              </a:cxn>
            </a:cxnLst>
            <a:rect l="T18" t="T19" r="T20" b="T21"/>
            <a:pathLst>
              <a:path w="4479" h="3536" fill="norm" stroke="1" extrusionOk="0">
                <a:moveTo>
                  <a:pt x="0" y="3536"/>
                </a:moveTo>
                <a:lnTo>
                  <a:pt x="4479" y="3536"/>
                </a:lnTo>
                <a:lnTo>
                  <a:pt x="4479" y="0"/>
                </a:lnTo>
                <a:lnTo>
                  <a:pt x="0" y="0"/>
                </a:lnTo>
                <a:lnTo>
                  <a:pt x="0" y="3536"/>
                </a:lnTo>
                <a:close/>
              </a:path>
            </a:pathLst>
          </a:custGeom>
          <a:solidFill>
            <a:srgbClr val="FFFFFF"/>
          </a:solidFill>
          <a:ln w="9525">
            <a:no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0" name="Rectangle 4"/>
          <p:cNvSpPr>
            <a:spLocks noChangeArrowheads="1"/>
          </p:cNvSpPr>
          <p:nvPr/>
        </p:nvSpPr>
        <p:spPr bwMode="auto">
          <a:xfrm>
            <a:off x="3587951" y="1390562"/>
            <a:ext cx="2727127" cy="3619500"/>
          </a:xfrm>
          <a:prstGeom prst="rect">
            <a:avLst/>
          </a:prstGeom>
          <a:solidFill>
            <a:srgbClr val="FFFFFF"/>
          </a:solidFill>
          <a:ln w="11113">
            <a:solidFill>
              <a:srgbClr val="000000"/>
            </a:solidFill>
            <a:miter lim="800000"/>
            <a:headEnd/>
            <a:tailEnd/>
          </a:ln>
        </p:spPr>
        <p:txBody>
          <a:bodyPr/>
          <a:lstStyle/>
          <a:p>
            <a:pPr marL="0" marR="0" lvl="0" indent="0" algn="l" defTabSz="457200">
              <a:lnSpc>
                <a:spcPct val="100000"/>
              </a:lnSpc>
              <a:spcBef>
                <a:spcPts val="0"/>
              </a:spcBef>
              <a:spcAft>
                <a:spcPts val="0"/>
              </a:spcAft>
              <a:buClrTx/>
              <a:buSzTx/>
              <a:buFontTx/>
              <a:buNone/>
              <a:defRPr/>
            </a:pPr>
            <a:endParaRPr lang="en-GB" sz="750" b="0" i="0" u="none" strike="noStrike" cap="none" spc="0">
              <a:ln>
                <a:noFill/>
              </a:ln>
              <a:solidFill>
                <a:prstClr val="black"/>
              </a:solidFill>
              <a:latin typeface="Calibri"/>
              <a:ea typeface="Arial"/>
              <a:cs typeface="Arial"/>
            </a:endParaRPr>
          </a:p>
        </p:txBody>
      </p:sp>
      <p:sp>
        <p:nvSpPr>
          <p:cNvPr id="1202181" name="Line 5"/>
          <p:cNvSpPr>
            <a:spLocks noChangeShapeType="1"/>
          </p:cNvSpPr>
          <p:nvPr/>
        </p:nvSpPr>
        <p:spPr bwMode="auto">
          <a:xfrm flipV="1">
            <a:off x="3587951" y="1390562"/>
            <a:ext cx="893" cy="361950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2" name="Line 6"/>
          <p:cNvSpPr>
            <a:spLocks noChangeShapeType="1"/>
          </p:cNvSpPr>
          <p:nvPr/>
        </p:nvSpPr>
        <p:spPr bwMode="auto">
          <a:xfrm flipH="1">
            <a:off x="3537052" y="4832660"/>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3" name="Line 7"/>
          <p:cNvSpPr>
            <a:spLocks noChangeShapeType="1"/>
          </p:cNvSpPr>
          <p:nvPr/>
        </p:nvSpPr>
        <p:spPr bwMode="auto">
          <a:xfrm flipH="1">
            <a:off x="3537052" y="4579057"/>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4" name="Line 8"/>
          <p:cNvSpPr>
            <a:spLocks noChangeShapeType="1"/>
          </p:cNvSpPr>
          <p:nvPr/>
        </p:nvSpPr>
        <p:spPr bwMode="auto">
          <a:xfrm flipH="1">
            <a:off x="3537052" y="4326645"/>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5" name="Line 9"/>
          <p:cNvSpPr>
            <a:spLocks noChangeShapeType="1"/>
          </p:cNvSpPr>
          <p:nvPr/>
        </p:nvSpPr>
        <p:spPr bwMode="auto">
          <a:xfrm flipH="1">
            <a:off x="3519193" y="4073041"/>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6" name="Line 10"/>
          <p:cNvSpPr>
            <a:spLocks noChangeShapeType="1"/>
          </p:cNvSpPr>
          <p:nvPr/>
        </p:nvSpPr>
        <p:spPr bwMode="auto">
          <a:xfrm flipH="1">
            <a:off x="3537052" y="3828964"/>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7" name="Line 11"/>
          <p:cNvSpPr>
            <a:spLocks noChangeShapeType="1"/>
          </p:cNvSpPr>
          <p:nvPr/>
        </p:nvSpPr>
        <p:spPr bwMode="auto">
          <a:xfrm flipH="1">
            <a:off x="3537052" y="3575361"/>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8" name="Line 12"/>
          <p:cNvSpPr>
            <a:spLocks noChangeShapeType="1"/>
          </p:cNvSpPr>
          <p:nvPr/>
        </p:nvSpPr>
        <p:spPr bwMode="auto">
          <a:xfrm flipH="1">
            <a:off x="3537052" y="3322947"/>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89" name="Line 13"/>
          <p:cNvSpPr>
            <a:spLocks noChangeShapeType="1"/>
          </p:cNvSpPr>
          <p:nvPr/>
        </p:nvSpPr>
        <p:spPr bwMode="auto">
          <a:xfrm flipH="1">
            <a:off x="3537052" y="3077679"/>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0" name="Line 14"/>
          <p:cNvSpPr>
            <a:spLocks noChangeShapeType="1"/>
          </p:cNvSpPr>
          <p:nvPr/>
        </p:nvSpPr>
        <p:spPr bwMode="auto">
          <a:xfrm flipH="1">
            <a:off x="3537052" y="2824075"/>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1" name="Line 15"/>
          <p:cNvSpPr>
            <a:spLocks noChangeShapeType="1"/>
          </p:cNvSpPr>
          <p:nvPr/>
        </p:nvSpPr>
        <p:spPr bwMode="auto">
          <a:xfrm flipH="1">
            <a:off x="3537052" y="2571664"/>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2" name="Line 16"/>
          <p:cNvSpPr>
            <a:spLocks noChangeShapeType="1"/>
          </p:cNvSpPr>
          <p:nvPr/>
        </p:nvSpPr>
        <p:spPr bwMode="auto">
          <a:xfrm flipH="1">
            <a:off x="3537052" y="2326395"/>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3" name="Line 17"/>
          <p:cNvSpPr>
            <a:spLocks noChangeShapeType="1"/>
          </p:cNvSpPr>
          <p:nvPr/>
        </p:nvSpPr>
        <p:spPr bwMode="auto">
          <a:xfrm flipH="1">
            <a:off x="3537052" y="2073982"/>
            <a:ext cx="50899"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4" name="Line 18"/>
          <p:cNvSpPr>
            <a:spLocks noChangeShapeType="1"/>
          </p:cNvSpPr>
          <p:nvPr/>
        </p:nvSpPr>
        <p:spPr bwMode="auto">
          <a:xfrm flipH="1">
            <a:off x="3537052" y="1820379"/>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5" name="Line 19"/>
          <p:cNvSpPr>
            <a:spLocks noChangeShapeType="1"/>
          </p:cNvSpPr>
          <p:nvPr/>
        </p:nvSpPr>
        <p:spPr bwMode="auto">
          <a:xfrm flipH="1">
            <a:off x="3537052" y="1567967"/>
            <a:ext cx="50899" cy="1191"/>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196" name="Rectangle 20"/>
          <p:cNvSpPr>
            <a:spLocks noChangeArrowheads="1"/>
          </p:cNvSpPr>
          <p:nvPr/>
        </p:nvSpPr>
        <p:spPr bwMode="auto">
          <a:xfrm>
            <a:off x="2101157" y="4721933"/>
            <a:ext cx="1592163"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1" i="0" u="none" strike="noStrike" cap="none" spc="0">
                <a:ln>
                  <a:noFill/>
                </a:ln>
                <a:solidFill>
                  <a:srgbClr val="000000"/>
                </a:solidFill>
                <a:latin typeface="Calibri"/>
                <a:ea typeface="Arial"/>
                <a:cs typeface="Arial"/>
              </a:rPr>
              <a:t>Reading composite 2. gr.</a:t>
            </a:r>
            <a:r>
              <a:rPr lang="fi-FI" sz="800" b="0" i="0" u="none" strike="noStrike" cap="none" spc="0">
                <a:ln>
                  <a:noFill/>
                </a:ln>
                <a:solidFill>
                  <a:srgbClr val="000000"/>
                </a:solidFill>
                <a:latin typeface="Calibri"/>
                <a:ea typeface="Arial"/>
                <a:cs typeface="Arial"/>
              </a:rPr>
              <a:t> </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197" name="Rectangle 21"/>
          <p:cNvSpPr>
            <a:spLocks noChangeArrowheads="1"/>
          </p:cNvSpPr>
          <p:nvPr/>
        </p:nvSpPr>
        <p:spPr bwMode="auto">
          <a:xfrm>
            <a:off x="2386231" y="4451660"/>
            <a:ext cx="1083630" cy="121252"/>
          </a:xfrm>
          <a:prstGeom prst="rect">
            <a:avLst/>
          </a:prstGeom>
          <a:noFill/>
          <a:ln w="9525">
            <a:noFill/>
            <a:miter lim="800000"/>
            <a:headEnd/>
            <a:tailEnd/>
          </a:ln>
        </p:spPr>
        <p:txBody>
          <a:bodyPr wrap="none"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Reading composite, 1. gr.</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198" name="Rectangle 22"/>
          <p:cNvSpPr>
            <a:spLocks noChangeArrowheads="1"/>
          </p:cNvSpPr>
          <p:nvPr/>
        </p:nvSpPr>
        <p:spPr bwMode="auto">
          <a:xfrm>
            <a:off x="3136471" y="4234967"/>
            <a:ext cx="335028" cy="121252"/>
          </a:xfrm>
          <a:prstGeom prst="rect">
            <a:avLst/>
          </a:prstGeom>
          <a:noFill/>
          <a:ln w="9525">
            <a:noFill/>
            <a:miter lim="800000"/>
            <a:headEnd/>
            <a:tailEnd/>
          </a:ln>
        </p:spPr>
        <p:txBody>
          <a:bodyPr wrap="none"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IQ, 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199" name="Rectangle 23"/>
          <p:cNvSpPr>
            <a:spLocks noChangeArrowheads="1"/>
          </p:cNvSpPr>
          <p:nvPr/>
        </p:nvSpPr>
        <p:spPr bwMode="auto">
          <a:xfrm>
            <a:off x="2344044" y="3965885"/>
            <a:ext cx="1150144"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1" i="0" u="none" strike="noStrike" cap="none" spc="0">
                <a:ln>
                  <a:noFill/>
                </a:ln>
                <a:solidFill>
                  <a:srgbClr val="000000"/>
                </a:solidFill>
                <a:latin typeface="Calibri"/>
                <a:ea typeface="Arial"/>
                <a:cs typeface="Arial"/>
              </a:rPr>
              <a:t>Letter knowledge 5.5 y.</a:t>
            </a:r>
            <a:r>
              <a:rPr lang="fi-FI" sz="800" b="0" i="0" u="none" strike="noStrike" cap="none" spc="0">
                <a:ln>
                  <a:noFill/>
                </a:ln>
                <a:solidFill>
                  <a:srgbClr val="000000"/>
                </a:solidFill>
                <a:latin typeface="Calibri"/>
                <a:ea typeface="Arial"/>
                <a:cs typeface="Arial"/>
              </a:rPr>
              <a:t> </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0" name="Rectangle 24"/>
          <p:cNvSpPr>
            <a:spLocks noChangeArrowheads="1"/>
          </p:cNvSpPr>
          <p:nvPr/>
        </p:nvSpPr>
        <p:spPr bwMode="auto">
          <a:xfrm>
            <a:off x="2451337" y="3749192"/>
            <a:ext cx="956993" cy="121252"/>
          </a:xfrm>
          <a:prstGeom prst="rect">
            <a:avLst/>
          </a:prstGeom>
          <a:noFill/>
          <a:ln w="9525">
            <a:noFill/>
            <a:miter lim="800000"/>
            <a:headEnd/>
            <a:tailEnd/>
          </a:ln>
        </p:spPr>
        <p:txBody>
          <a:bodyPr wrap="none"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Letter knowledge, 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1" name="Rectangle 25"/>
          <p:cNvSpPr>
            <a:spLocks noChangeArrowheads="1"/>
          </p:cNvSpPr>
          <p:nvPr/>
        </p:nvSpPr>
        <p:spPr bwMode="auto">
          <a:xfrm>
            <a:off x="2344044" y="3507494"/>
            <a:ext cx="1197471"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Letter knowledge, 4.5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2" name="Rectangle 26"/>
          <p:cNvSpPr>
            <a:spLocks noChangeArrowheads="1"/>
          </p:cNvSpPr>
          <p:nvPr/>
        </p:nvSpPr>
        <p:spPr bwMode="auto">
          <a:xfrm>
            <a:off x="2303860" y="3263417"/>
            <a:ext cx="1276053"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Letter knowledge, 3.5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3" name="Rectangle 27"/>
          <p:cNvSpPr>
            <a:spLocks noChangeArrowheads="1"/>
          </p:cNvSpPr>
          <p:nvPr/>
        </p:nvSpPr>
        <p:spPr bwMode="auto">
          <a:xfrm>
            <a:off x="2562914" y="2993144"/>
            <a:ext cx="924933" cy="121252"/>
          </a:xfrm>
          <a:prstGeom prst="rect">
            <a:avLst/>
          </a:prstGeom>
          <a:noFill/>
          <a:ln w="9525">
            <a:noFill/>
            <a:miter lim="800000"/>
            <a:headEnd/>
            <a:tailEnd/>
          </a:ln>
        </p:spPr>
        <p:txBody>
          <a:bodyPr wrap="none"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Rapid naming, 6.5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4" name="Rectangle 28"/>
          <p:cNvSpPr>
            <a:spLocks noChangeArrowheads="1"/>
          </p:cNvSpPr>
          <p:nvPr/>
        </p:nvSpPr>
        <p:spPr bwMode="auto">
          <a:xfrm>
            <a:off x="2561105" y="2722873"/>
            <a:ext cx="908903" cy="121252"/>
          </a:xfrm>
          <a:prstGeom prst="rect">
            <a:avLst/>
          </a:prstGeom>
          <a:noFill/>
          <a:ln w="9525">
            <a:noFill/>
            <a:miter lim="800000"/>
            <a:headEnd/>
            <a:tailEnd/>
          </a:ln>
        </p:spPr>
        <p:txBody>
          <a:bodyPr wrap="none"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Rapid naming, 5.5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5" name="Rectangle 29"/>
          <p:cNvSpPr>
            <a:spLocks noChangeArrowheads="1"/>
          </p:cNvSpPr>
          <p:nvPr/>
        </p:nvSpPr>
        <p:spPr bwMode="auto">
          <a:xfrm>
            <a:off x="2344043" y="2452601"/>
            <a:ext cx="1231404"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Phonological skills, 5.5 y. </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6" name="Rectangle 30"/>
          <p:cNvSpPr>
            <a:spLocks noChangeArrowheads="1"/>
          </p:cNvSpPr>
          <p:nvPr/>
        </p:nvSpPr>
        <p:spPr bwMode="auto">
          <a:xfrm>
            <a:off x="2468352" y="2237098"/>
            <a:ext cx="1059585" cy="121252"/>
          </a:xfrm>
          <a:prstGeom prst="rect">
            <a:avLst/>
          </a:prstGeom>
          <a:noFill/>
          <a:ln w="9525">
            <a:noFill/>
            <a:miter lim="800000"/>
            <a:headEnd/>
            <a:tailEnd/>
          </a:ln>
        </p:spPr>
        <p:txBody>
          <a:bodyPr wrap="none"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Phonological skills, 4.5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7" name="Rectangle 31"/>
          <p:cNvSpPr>
            <a:spLocks noChangeArrowheads="1"/>
          </p:cNvSpPr>
          <p:nvPr/>
        </p:nvSpPr>
        <p:spPr bwMode="auto">
          <a:xfrm>
            <a:off x="2385122" y="2021594"/>
            <a:ext cx="1152823"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Phonological skills, 3.5 y. </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8" name="Rectangle 32"/>
          <p:cNvSpPr>
            <a:spLocks noChangeArrowheads="1"/>
          </p:cNvSpPr>
          <p:nvPr/>
        </p:nvSpPr>
        <p:spPr bwMode="auto">
          <a:xfrm>
            <a:off x="2182417" y="1751323"/>
            <a:ext cx="1316235"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Pseudoword repetition, 3.5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09" name="Rectangle 33"/>
          <p:cNvSpPr>
            <a:spLocks noChangeArrowheads="1"/>
          </p:cNvSpPr>
          <p:nvPr/>
        </p:nvSpPr>
        <p:spPr bwMode="auto">
          <a:xfrm>
            <a:off x="2222602" y="1481051"/>
            <a:ext cx="1427857" cy="121252"/>
          </a:xfrm>
          <a:prstGeom prst="rect">
            <a:avLst/>
          </a:prstGeom>
          <a:noFill/>
          <a:ln w="9525">
            <a:noFill/>
            <a:miter lim="800000"/>
            <a:headEnd/>
            <a:tailEnd/>
          </a:ln>
        </p:spPr>
        <p:txBody>
          <a:bodyPr lIns="0" tIns="0" rIns="0" bIns="0">
            <a:spAutoFit/>
          </a:bodyPr>
          <a:lstStyle/>
          <a:p>
            <a:pPr marL="0" marR="0" lvl="0" indent="0" algn="ctr" defTabSz="457200">
              <a:lnSpc>
                <a:spcPct val="100000"/>
              </a:lnSpc>
              <a:spcBef>
                <a:spcPts val="0"/>
              </a:spcBef>
              <a:spcAft>
                <a:spcPts val="0"/>
              </a:spcAft>
              <a:buClrTx/>
              <a:buSzTx/>
              <a:buFontTx/>
              <a:buNone/>
              <a:defRPr/>
            </a:pPr>
            <a:r>
              <a:rPr lang="fi-FI" sz="800" b="0" i="0" u="none" strike="noStrike" cap="none" spc="0">
                <a:ln>
                  <a:noFill/>
                </a:ln>
                <a:solidFill>
                  <a:srgbClr val="000000"/>
                </a:solidFill>
                <a:latin typeface="Calibri"/>
                <a:ea typeface="Arial"/>
                <a:cs typeface="Arial"/>
              </a:rPr>
              <a:t>Receptive speech, 2.5 y.</a:t>
            </a:r>
            <a:r>
              <a:rPr lang="fi-FI" sz="550" b="0" i="0" u="none" strike="noStrike" cap="none" spc="0">
                <a:ln>
                  <a:noFill/>
                </a:ln>
                <a:solidFill>
                  <a:srgbClr val="000000"/>
                </a:solidFill>
                <a:latin typeface="Calibri"/>
                <a:ea typeface="Arial"/>
                <a:cs typeface="Arial"/>
              </a:rPr>
              <a:t>     </a:t>
            </a:r>
            <a:endParaRPr lang="fi-FI" sz="750" b="0" i="0" u="none" strike="noStrike" cap="none" spc="0">
              <a:ln>
                <a:noFill/>
              </a:ln>
              <a:solidFill>
                <a:prstClr val="black"/>
              </a:solidFill>
              <a:latin typeface="Calibri"/>
              <a:ea typeface="Arial"/>
              <a:cs typeface="Arial"/>
            </a:endParaRPr>
          </a:p>
        </p:txBody>
      </p:sp>
      <p:sp>
        <p:nvSpPr>
          <p:cNvPr id="1202210" name="Line 34"/>
          <p:cNvSpPr>
            <a:spLocks noChangeShapeType="1"/>
          </p:cNvSpPr>
          <p:nvPr/>
        </p:nvSpPr>
        <p:spPr bwMode="auto">
          <a:xfrm>
            <a:off x="3587951" y="5010064"/>
            <a:ext cx="2727127" cy="1190"/>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11" name="Line 35"/>
          <p:cNvSpPr>
            <a:spLocks noChangeShapeType="1"/>
          </p:cNvSpPr>
          <p:nvPr/>
        </p:nvSpPr>
        <p:spPr bwMode="auto">
          <a:xfrm>
            <a:off x="3727254" y="5010063"/>
            <a:ext cx="893" cy="66675"/>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12" name="Line 36"/>
          <p:cNvSpPr>
            <a:spLocks noChangeShapeType="1"/>
          </p:cNvSpPr>
          <p:nvPr/>
        </p:nvSpPr>
        <p:spPr bwMode="auto">
          <a:xfrm>
            <a:off x="4340723" y="5010063"/>
            <a:ext cx="893" cy="66675"/>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13" name="Line 37"/>
          <p:cNvSpPr>
            <a:spLocks noChangeShapeType="1"/>
          </p:cNvSpPr>
          <p:nvPr/>
        </p:nvSpPr>
        <p:spPr bwMode="auto">
          <a:xfrm>
            <a:off x="4955085" y="5010063"/>
            <a:ext cx="893" cy="66675"/>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14" name="Line 38"/>
          <p:cNvSpPr>
            <a:spLocks noChangeShapeType="1"/>
          </p:cNvSpPr>
          <p:nvPr/>
        </p:nvSpPr>
        <p:spPr bwMode="auto">
          <a:xfrm>
            <a:off x="5568556" y="5010063"/>
            <a:ext cx="893" cy="66675"/>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15" name="Line 39"/>
          <p:cNvSpPr>
            <a:spLocks noChangeShapeType="1"/>
          </p:cNvSpPr>
          <p:nvPr/>
        </p:nvSpPr>
        <p:spPr bwMode="auto">
          <a:xfrm>
            <a:off x="6182918" y="5010063"/>
            <a:ext cx="893" cy="66675"/>
          </a:xfrm>
          <a:prstGeom prst="line">
            <a:avLst/>
          </a:prstGeom>
          <a:noFill/>
          <a:ln w="11113">
            <a:solidFill>
              <a:srgbClr val="000000"/>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16" name="Rectangle 40"/>
          <p:cNvSpPr>
            <a:spLocks noChangeArrowheads="1"/>
          </p:cNvSpPr>
          <p:nvPr/>
        </p:nvSpPr>
        <p:spPr bwMode="auto">
          <a:xfrm>
            <a:off x="3695105" y="5085073"/>
            <a:ext cx="59312" cy="8662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550" b="0" i="0" u="none" strike="noStrike" cap="none" spc="0">
                <a:ln>
                  <a:noFill/>
                </a:ln>
                <a:solidFill>
                  <a:srgbClr val="000000"/>
                </a:solidFill>
                <a:latin typeface="Calibri"/>
                <a:ea typeface="Arial"/>
                <a:cs typeface="Arial"/>
              </a:rPr>
              <a:t>-3</a:t>
            </a:r>
            <a:endParaRPr lang="fi-FI" sz="750" b="0" i="0" u="none" strike="noStrike" cap="none" spc="0">
              <a:ln>
                <a:noFill/>
              </a:ln>
              <a:solidFill>
                <a:prstClr val="black"/>
              </a:solidFill>
              <a:latin typeface="Calibri"/>
              <a:ea typeface="Arial"/>
              <a:cs typeface="Arial"/>
            </a:endParaRPr>
          </a:p>
        </p:txBody>
      </p:sp>
      <p:sp>
        <p:nvSpPr>
          <p:cNvPr id="1202217" name="Rectangle 41"/>
          <p:cNvSpPr>
            <a:spLocks noChangeArrowheads="1"/>
          </p:cNvSpPr>
          <p:nvPr/>
        </p:nvSpPr>
        <p:spPr bwMode="auto">
          <a:xfrm>
            <a:off x="4309467" y="5085073"/>
            <a:ext cx="59312" cy="8662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550" b="0" i="0" u="none" strike="noStrike" cap="none" spc="0">
                <a:ln>
                  <a:noFill/>
                </a:ln>
                <a:solidFill>
                  <a:srgbClr val="000000"/>
                </a:solidFill>
                <a:latin typeface="Calibri"/>
                <a:ea typeface="Arial"/>
                <a:cs typeface="Arial"/>
              </a:rPr>
              <a:t>-2</a:t>
            </a:r>
            <a:endParaRPr lang="fi-FI" sz="750" b="0" i="0" u="none" strike="noStrike" cap="none" spc="0">
              <a:ln>
                <a:noFill/>
              </a:ln>
              <a:solidFill>
                <a:prstClr val="black"/>
              </a:solidFill>
              <a:latin typeface="Calibri"/>
              <a:ea typeface="Arial"/>
              <a:cs typeface="Arial"/>
            </a:endParaRPr>
          </a:p>
        </p:txBody>
      </p:sp>
      <p:sp>
        <p:nvSpPr>
          <p:cNvPr id="1202218" name="Rectangle 42"/>
          <p:cNvSpPr>
            <a:spLocks noChangeArrowheads="1"/>
          </p:cNvSpPr>
          <p:nvPr/>
        </p:nvSpPr>
        <p:spPr bwMode="auto">
          <a:xfrm>
            <a:off x="4922937" y="5085073"/>
            <a:ext cx="59312" cy="8662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550" b="0" i="0" u="none" strike="noStrike" cap="none" spc="0">
                <a:ln>
                  <a:noFill/>
                </a:ln>
                <a:solidFill>
                  <a:srgbClr val="000000"/>
                </a:solidFill>
                <a:latin typeface="Calibri"/>
                <a:ea typeface="Arial"/>
                <a:cs typeface="Arial"/>
              </a:rPr>
              <a:t>-1</a:t>
            </a:r>
            <a:endParaRPr lang="fi-FI" sz="750" b="0" i="0" u="none" strike="noStrike" cap="none" spc="0">
              <a:ln>
                <a:noFill/>
              </a:ln>
              <a:solidFill>
                <a:prstClr val="black"/>
              </a:solidFill>
              <a:latin typeface="Calibri"/>
              <a:ea typeface="Arial"/>
              <a:cs typeface="Arial"/>
            </a:endParaRPr>
          </a:p>
        </p:txBody>
      </p:sp>
      <p:sp>
        <p:nvSpPr>
          <p:cNvPr id="1202219" name="Rectangle 43"/>
          <p:cNvSpPr>
            <a:spLocks noChangeArrowheads="1"/>
          </p:cNvSpPr>
          <p:nvPr/>
        </p:nvSpPr>
        <p:spPr bwMode="auto">
          <a:xfrm>
            <a:off x="5549801" y="5085073"/>
            <a:ext cx="36870" cy="8662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550" b="0" i="0" u="none" strike="noStrike" cap="none" spc="0">
                <a:ln>
                  <a:noFill/>
                </a:ln>
                <a:solidFill>
                  <a:srgbClr val="000000"/>
                </a:solidFill>
                <a:latin typeface="Calibri"/>
                <a:ea typeface="Arial"/>
                <a:cs typeface="Arial"/>
              </a:rPr>
              <a:t>0</a:t>
            </a:r>
            <a:endParaRPr lang="fi-FI" sz="750" b="0" i="0" u="none" strike="noStrike" cap="none" spc="0">
              <a:ln>
                <a:noFill/>
              </a:ln>
              <a:solidFill>
                <a:prstClr val="black"/>
              </a:solidFill>
              <a:latin typeface="Calibri"/>
              <a:ea typeface="Arial"/>
              <a:cs typeface="Arial"/>
            </a:endParaRPr>
          </a:p>
        </p:txBody>
      </p:sp>
      <p:sp>
        <p:nvSpPr>
          <p:cNvPr id="1202220" name="Rectangle 44"/>
          <p:cNvSpPr>
            <a:spLocks noChangeArrowheads="1"/>
          </p:cNvSpPr>
          <p:nvPr/>
        </p:nvSpPr>
        <p:spPr bwMode="auto">
          <a:xfrm>
            <a:off x="6169521" y="5085073"/>
            <a:ext cx="36870" cy="86627"/>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550" b="0" i="0" u="none" strike="noStrike" cap="none" spc="0">
                <a:ln>
                  <a:noFill/>
                </a:ln>
                <a:solidFill>
                  <a:srgbClr val="000000"/>
                </a:solidFill>
                <a:latin typeface="Calibri"/>
                <a:ea typeface="Arial"/>
                <a:cs typeface="Arial"/>
              </a:rPr>
              <a:t>1</a:t>
            </a:r>
            <a:endParaRPr lang="fi-FI" sz="750" b="0" i="0" u="none" strike="noStrike" cap="none" spc="0">
              <a:ln>
                <a:noFill/>
              </a:ln>
              <a:solidFill>
                <a:prstClr val="black"/>
              </a:solidFill>
              <a:latin typeface="Calibri"/>
              <a:ea typeface="Arial"/>
              <a:cs typeface="Arial"/>
            </a:endParaRPr>
          </a:p>
        </p:txBody>
      </p:sp>
      <p:sp>
        <p:nvSpPr>
          <p:cNvPr id="1202221" name="Rectangle 45"/>
          <p:cNvSpPr>
            <a:spLocks noChangeArrowheads="1"/>
          </p:cNvSpPr>
          <p:nvPr/>
        </p:nvSpPr>
        <p:spPr bwMode="auto">
          <a:xfrm>
            <a:off x="3993794" y="5182229"/>
            <a:ext cx="1758495" cy="138499"/>
          </a:xfrm>
          <a:prstGeom prst="rect">
            <a:avLst/>
          </a:prstGeom>
          <a:noFill/>
          <a:ln w="9525">
            <a:noFill/>
            <a:miter lim="800000"/>
            <a:headEnd/>
            <a:tailEnd/>
          </a:ln>
        </p:spPr>
        <p:txBody>
          <a:bodyPr wrap="none" lIns="0" tIns="0" rIns="0" bIns="0">
            <a:spAutoFit/>
          </a:bodyPr>
          <a:lstStyle/>
          <a:p>
            <a:pPr marL="0" marR="0" lvl="0" indent="0" algn="l" defTabSz="457200">
              <a:lnSpc>
                <a:spcPct val="100000"/>
              </a:lnSpc>
              <a:spcBef>
                <a:spcPts val="0"/>
              </a:spcBef>
              <a:spcAft>
                <a:spcPts val="0"/>
              </a:spcAft>
              <a:buClrTx/>
              <a:buSzTx/>
              <a:buFontTx/>
              <a:buNone/>
              <a:defRPr/>
            </a:pPr>
            <a:r>
              <a:rPr lang="fi-FI" sz="900" b="0" i="0" u="none" strike="noStrike" cap="none" spc="0">
                <a:ln>
                  <a:noFill/>
                </a:ln>
                <a:solidFill>
                  <a:srgbClr val="000000"/>
                </a:solidFill>
                <a:latin typeface="Calibri"/>
                <a:ea typeface="Arial"/>
                <a:cs typeface="Arial"/>
              </a:rPr>
              <a:t>         </a:t>
            </a:r>
            <a:r>
              <a:rPr lang="fi-FI" sz="900" b="1" i="0" u="none" strike="noStrike" cap="none" spc="0">
                <a:ln>
                  <a:noFill/>
                </a:ln>
                <a:solidFill>
                  <a:srgbClr val="000000"/>
                </a:solidFill>
                <a:latin typeface="Calibri"/>
                <a:ea typeface="Arial"/>
                <a:cs typeface="Arial"/>
              </a:rPr>
              <a:t>z-score</a:t>
            </a:r>
            <a:r>
              <a:rPr lang="fi-FI" sz="900" b="0" i="0" u="none" strike="noStrike" cap="none" spc="0">
                <a:ln>
                  <a:noFill/>
                </a:ln>
                <a:solidFill>
                  <a:srgbClr val="000000"/>
                </a:solidFill>
                <a:latin typeface="Calibri"/>
                <a:ea typeface="Arial"/>
                <a:cs typeface="Arial"/>
              </a:rPr>
              <a:t>              (mean = 0,  sd =1)</a:t>
            </a:r>
            <a:endParaRPr lang="fi-FI" sz="900" b="0" i="0" u="none" strike="noStrike" cap="none" spc="0">
              <a:ln>
                <a:noFill/>
              </a:ln>
              <a:solidFill>
                <a:prstClr val="black"/>
              </a:solidFill>
              <a:latin typeface="Calibri"/>
              <a:ea typeface="Arial"/>
              <a:cs typeface="Arial"/>
            </a:endParaRPr>
          </a:p>
        </p:txBody>
      </p:sp>
      <p:sp>
        <p:nvSpPr>
          <p:cNvPr id="1202222" name="Freeform 46"/>
          <p:cNvSpPr/>
          <p:nvPr/>
        </p:nvSpPr>
        <p:spPr bwMode="auto">
          <a:xfrm>
            <a:off x="4366618" y="1567965"/>
            <a:ext cx="1511797" cy="3264694"/>
          </a:xfrm>
          <a:custGeom>
            <a:avLst/>
            <a:gdLst>
              <a:gd name="T0" fmla="*/ 0 w 1693"/>
              <a:gd name="T1" fmla="*/ 2742 h 2742"/>
              <a:gd name="T2" fmla="*/ 404 w 1693"/>
              <a:gd name="T3" fmla="*/ 2529 h 2742"/>
              <a:gd name="T4" fmla="*/ 1318 w 1693"/>
              <a:gd name="T5" fmla="*/ 2317 h 2742"/>
              <a:gd name="T6" fmla="*/ 149 w 1693"/>
              <a:gd name="T7" fmla="*/ 2104 h 2742"/>
              <a:gd name="T8" fmla="*/ 552 w 1693"/>
              <a:gd name="T9" fmla="*/ 1899 h 2742"/>
              <a:gd name="T10" fmla="*/ 971 w 1693"/>
              <a:gd name="T11" fmla="*/ 1686 h 2742"/>
              <a:gd name="T12" fmla="*/ 935 w 1693"/>
              <a:gd name="T13" fmla="*/ 1474 h 2742"/>
              <a:gd name="T14" fmla="*/ 1013 w 1693"/>
              <a:gd name="T15" fmla="*/ 1268 h 2742"/>
              <a:gd name="T16" fmla="*/ 1693 w 1693"/>
              <a:gd name="T17" fmla="*/ 1055 h 2742"/>
              <a:gd name="T18" fmla="*/ 1041 w 1693"/>
              <a:gd name="T19" fmla="*/ 843 h 2742"/>
              <a:gd name="T20" fmla="*/ 971 w 1693"/>
              <a:gd name="T21" fmla="*/ 637 h 2742"/>
              <a:gd name="T22" fmla="*/ 602 w 1693"/>
              <a:gd name="T23" fmla="*/ 425 h 2742"/>
              <a:gd name="T24" fmla="*/ 1651 w 1693"/>
              <a:gd name="T25" fmla="*/ 212 h 2742"/>
              <a:gd name="T26" fmla="*/ 963 w 1693"/>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3"/>
              <a:gd name="T43" fmla="*/ 0 h 2742"/>
              <a:gd name="T44" fmla="*/ 1693 w 1693"/>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3" h="2742" fill="norm" stroke="1" extrusionOk="0">
                <a:moveTo>
                  <a:pt x="0" y="2742"/>
                </a:moveTo>
                <a:lnTo>
                  <a:pt x="404" y="2529"/>
                </a:lnTo>
                <a:lnTo>
                  <a:pt x="1318" y="2317"/>
                </a:lnTo>
                <a:lnTo>
                  <a:pt x="149" y="2104"/>
                </a:lnTo>
                <a:lnTo>
                  <a:pt x="552" y="1899"/>
                </a:lnTo>
                <a:lnTo>
                  <a:pt x="971" y="1686"/>
                </a:lnTo>
                <a:lnTo>
                  <a:pt x="935" y="1474"/>
                </a:lnTo>
                <a:lnTo>
                  <a:pt x="1013" y="1268"/>
                </a:lnTo>
                <a:lnTo>
                  <a:pt x="1693" y="1055"/>
                </a:lnTo>
                <a:lnTo>
                  <a:pt x="1041" y="843"/>
                </a:lnTo>
                <a:lnTo>
                  <a:pt x="971" y="637"/>
                </a:lnTo>
                <a:lnTo>
                  <a:pt x="602" y="425"/>
                </a:lnTo>
                <a:lnTo>
                  <a:pt x="1651" y="212"/>
                </a:lnTo>
                <a:lnTo>
                  <a:pt x="963" y="0"/>
                </a:lnTo>
              </a:path>
            </a:pathLst>
          </a:custGeom>
          <a:noFill/>
          <a:ln w="11113">
            <a:solidFill>
              <a:srgbClr val="3E58AC"/>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3" name="Freeform 47"/>
          <p:cNvSpPr/>
          <p:nvPr/>
        </p:nvSpPr>
        <p:spPr bwMode="auto">
          <a:xfrm>
            <a:off x="4499670" y="1567965"/>
            <a:ext cx="1277838" cy="3264694"/>
          </a:xfrm>
          <a:custGeom>
            <a:avLst/>
            <a:gdLst>
              <a:gd name="T0" fmla="*/ 212 w 1431"/>
              <a:gd name="T1" fmla="*/ 2742 h 2742"/>
              <a:gd name="T2" fmla="*/ 524 w 1431"/>
              <a:gd name="T3" fmla="*/ 2529 h 2742"/>
              <a:gd name="T4" fmla="*/ 1431 w 1431"/>
              <a:gd name="T5" fmla="*/ 2317 h 2742"/>
              <a:gd name="T6" fmla="*/ 0 w 1431"/>
              <a:gd name="T7" fmla="*/ 2104 h 2742"/>
              <a:gd name="T8" fmla="*/ 403 w 1431"/>
              <a:gd name="T9" fmla="*/ 1899 h 2742"/>
              <a:gd name="T10" fmla="*/ 375 w 1431"/>
              <a:gd name="T11" fmla="*/ 1686 h 2742"/>
              <a:gd name="T12" fmla="*/ 786 w 1431"/>
              <a:gd name="T13" fmla="*/ 1474 h 2742"/>
              <a:gd name="T14" fmla="*/ 637 w 1431"/>
              <a:gd name="T15" fmla="*/ 1268 h 2742"/>
              <a:gd name="T16" fmla="*/ 1318 w 1431"/>
              <a:gd name="T17" fmla="*/ 1055 h 2742"/>
              <a:gd name="T18" fmla="*/ 843 w 1431"/>
              <a:gd name="T19" fmla="*/ 843 h 2742"/>
              <a:gd name="T20" fmla="*/ 871 w 1431"/>
              <a:gd name="T21" fmla="*/ 637 h 2742"/>
              <a:gd name="T22" fmla="*/ 942 w 1431"/>
              <a:gd name="T23" fmla="*/ 425 h 2742"/>
              <a:gd name="T24" fmla="*/ 219 w 1431"/>
              <a:gd name="T25" fmla="*/ 212 h 2742"/>
              <a:gd name="T26" fmla="*/ 595 w 1431"/>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1"/>
              <a:gd name="T43" fmla="*/ 0 h 2742"/>
              <a:gd name="T44" fmla="*/ 1431 w 1431"/>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1" h="2742" fill="norm" stroke="1" extrusionOk="0">
                <a:moveTo>
                  <a:pt x="212" y="2742"/>
                </a:moveTo>
                <a:lnTo>
                  <a:pt x="524" y="2529"/>
                </a:lnTo>
                <a:lnTo>
                  <a:pt x="1431" y="2317"/>
                </a:lnTo>
                <a:lnTo>
                  <a:pt x="0" y="2104"/>
                </a:lnTo>
                <a:lnTo>
                  <a:pt x="403" y="1899"/>
                </a:lnTo>
                <a:lnTo>
                  <a:pt x="375" y="1686"/>
                </a:lnTo>
                <a:lnTo>
                  <a:pt x="786" y="1474"/>
                </a:lnTo>
                <a:lnTo>
                  <a:pt x="637" y="1268"/>
                </a:lnTo>
                <a:lnTo>
                  <a:pt x="1318" y="1055"/>
                </a:lnTo>
                <a:lnTo>
                  <a:pt x="843" y="843"/>
                </a:lnTo>
                <a:lnTo>
                  <a:pt x="871" y="637"/>
                </a:lnTo>
                <a:lnTo>
                  <a:pt x="942" y="425"/>
                </a:lnTo>
                <a:lnTo>
                  <a:pt x="219" y="212"/>
                </a:lnTo>
                <a:lnTo>
                  <a:pt x="595" y="0"/>
                </a:lnTo>
              </a:path>
            </a:pathLst>
          </a:custGeom>
          <a:noFill/>
          <a:ln w="11113">
            <a:solidFill>
              <a:srgbClr val="2EB848"/>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4" name="Freeform 48"/>
          <p:cNvSpPr/>
          <p:nvPr/>
        </p:nvSpPr>
        <p:spPr bwMode="auto">
          <a:xfrm>
            <a:off x="4113015" y="1567965"/>
            <a:ext cx="1088529" cy="3264694"/>
          </a:xfrm>
          <a:custGeom>
            <a:avLst/>
            <a:gdLst>
              <a:gd name="T0" fmla="*/ 929 w 1219"/>
              <a:gd name="T1" fmla="*/ 2742 h 2742"/>
              <a:gd name="T2" fmla="*/ 929 w 1219"/>
              <a:gd name="T3" fmla="*/ 2529 h 2742"/>
              <a:gd name="T4" fmla="*/ 518 w 1219"/>
              <a:gd name="T5" fmla="*/ 2317 h 2742"/>
              <a:gd name="T6" fmla="*/ 433 w 1219"/>
              <a:gd name="T7" fmla="*/ 2104 h 2742"/>
              <a:gd name="T8" fmla="*/ 744 w 1219"/>
              <a:gd name="T9" fmla="*/ 1899 h 2742"/>
              <a:gd name="T10" fmla="*/ 900 w 1219"/>
              <a:gd name="T11" fmla="*/ 1686 h 2742"/>
              <a:gd name="T12" fmla="*/ 1219 w 1219"/>
              <a:gd name="T13" fmla="*/ 1474 h 2742"/>
              <a:gd name="T14" fmla="*/ 333 w 1219"/>
              <a:gd name="T15" fmla="*/ 1268 h 2742"/>
              <a:gd name="T16" fmla="*/ 0 w 1219"/>
              <a:gd name="T17" fmla="*/ 1055 h 2742"/>
              <a:gd name="T18" fmla="*/ 525 w 1219"/>
              <a:gd name="T19" fmla="*/ 843 h 2742"/>
              <a:gd name="T20" fmla="*/ 836 w 1219"/>
              <a:gd name="T21" fmla="*/ 637 h 2742"/>
              <a:gd name="T22" fmla="*/ 418 w 1219"/>
              <a:gd name="T23" fmla="*/ 425 h 2742"/>
              <a:gd name="T24" fmla="*/ 652 w 1219"/>
              <a:gd name="T25" fmla="*/ 212 h 2742"/>
              <a:gd name="T26" fmla="*/ 248 w 1219"/>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9"/>
              <a:gd name="T43" fmla="*/ 0 h 2742"/>
              <a:gd name="T44" fmla="*/ 1219 w 1219"/>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9" h="2742" fill="norm" stroke="1" extrusionOk="0">
                <a:moveTo>
                  <a:pt x="929" y="2742"/>
                </a:moveTo>
                <a:lnTo>
                  <a:pt x="929" y="2529"/>
                </a:lnTo>
                <a:lnTo>
                  <a:pt x="518" y="2317"/>
                </a:lnTo>
                <a:lnTo>
                  <a:pt x="433" y="2104"/>
                </a:lnTo>
                <a:lnTo>
                  <a:pt x="744" y="1899"/>
                </a:lnTo>
                <a:lnTo>
                  <a:pt x="900" y="1686"/>
                </a:lnTo>
                <a:lnTo>
                  <a:pt x="1219" y="1474"/>
                </a:lnTo>
                <a:lnTo>
                  <a:pt x="333" y="1268"/>
                </a:lnTo>
                <a:lnTo>
                  <a:pt x="0" y="1055"/>
                </a:lnTo>
                <a:lnTo>
                  <a:pt x="525" y="843"/>
                </a:lnTo>
                <a:lnTo>
                  <a:pt x="836" y="637"/>
                </a:lnTo>
                <a:lnTo>
                  <a:pt x="418" y="425"/>
                </a:lnTo>
                <a:lnTo>
                  <a:pt x="652" y="212"/>
                </a:lnTo>
                <a:lnTo>
                  <a:pt x="248" y="0"/>
                </a:lnTo>
              </a:path>
            </a:pathLst>
          </a:custGeom>
          <a:noFill/>
          <a:ln w="11113">
            <a:solidFill>
              <a:srgbClr val="D3CE97"/>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5" name="Freeform 49"/>
          <p:cNvSpPr/>
          <p:nvPr/>
        </p:nvSpPr>
        <p:spPr bwMode="auto">
          <a:xfrm>
            <a:off x="4410375" y="1567965"/>
            <a:ext cx="1551086" cy="3264694"/>
          </a:xfrm>
          <a:custGeom>
            <a:avLst/>
            <a:gdLst>
              <a:gd name="T0" fmla="*/ 404 w 1737"/>
              <a:gd name="T1" fmla="*/ 2742 h 2742"/>
              <a:gd name="T2" fmla="*/ 652 w 1737"/>
              <a:gd name="T3" fmla="*/ 2529 h 2742"/>
              <a:gd name="T4" fmla="*/ 652 w 1737"/>
              <a:gd name="T5" fmla="*/ 2317 h 2742"/>
              <a:gd name="T6" fmla="*/ 100 w 1737"/>
              <a:gd name="T7" fmla="*/ 2104 h 2742"/>
              <a:gd name="T8" fmla="*/ 326 w 1737"/>
              <a:gd name="T9" fmla="*/ 1899 h 2742"/>
              <a:gd name="T10" fmla="*/ 567 w 1737"/>
              <a:gd name="T11" fmla="*/ 1686 h 2742"/>
              <a:gd name="T12" fmla="*/ 1028 w 1737"/>
              <a:gd name="T13" fmla="*/ 1474 h 2742"/>
              <a:gd name="T14" fmla="*/ 610 w 1737"/>
              <a:gd name="T15" fmla="*/ 1268 h 2742"/>
              <a:gd name="T16" fmla="*/ 1737 w 1737"/>
              <a:gd name="T17" fmla="*/ 1055 h 2742"/>
              <a:gd name="T18" fmla="*/ 737 w 1737"/>
              <a:gd name="T19" fmla="*/ 843 h 2742"/>
              <a:gd name="T20" fmla="*/ 688 w 1737"/>
              <a:gd name="T21" fmla="*/ 637 h 2742"/>
              <a:gd name="T22" fmla="*/ 872 w 1737"/>
              <a:gd name="T23" fmla="*/ 425 h 2742"/>
              <a:gd name="T24" fmla="*/ 0 w 1737"/>
              <a:gd name="T25" fmla="*/ 212 h 2742"/>
              <a:gd name="T26" fmla="*/ 1134 w 1737"/>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7"/>
              <a:gd name="T43" fmla="*/ 0 h 2742"/>
              <a:gd name="T44" fmla="*/ 1737 w 1737"/>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7" h="2742" fill="norm" stroke="1" extrusionOk="0">
                <a:moveTo>
                  <a:pt x="404" y="2742"/>
                </a:moveTo>
                <a:lnTo>
                  <a:pt x="652" y="2529"/>
                </a:lnTo>
                <a:lnTo>
                  <a:pt x="652" y="2317"/>
                </a:lnTo>
                <a:lnTo>
                  <a:pt x="100" y="2104"/>
                </a:lnTo>
                <a:lnTo>
                  <a:pt x="326" y="1899"/>
                </a:lnTo>
                <a:lnTo>
                  <a:pt x="567" y="1686"/>
                </a:lnTo>
                <a:lnTo>
                  <a:pt x="1028" y="1474"/>
                </a:lnTo>
                <a:lnTo>
                  <a:pt x="610" y="1268"/>
                </a:lnTo>
                <a:lnTo>
                  <a:pt x="1737" y="1055"/>
                </a:lnTo>
                <a:lnTo>
                  <a:pt x="737" y="843"/>
                </a:lnTo>
                <a:lnTo>
                  <a:pt x="688" y="637"/>
                </a:lnTo>
                <a:lnTo>
                  <a:pt x="872" y="425"/>
                </a:lnTo>
                <a:lnTo>
                  <a:pt x="0" y="212"/>
                </a:lnTo>
                <a:lnTo>
                  <a:pt x="1134" y="0"/>
                </a:lnTo>
              </a:path>
            </a:pathLst>
          </a:custGeom>
          <a:noFill/>
          <a:ln w="11113">
            <a:solidFill>
              <a:srgbClr val="7C287D"/>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6" name="Freeform 50"/>
          <p:cNvSpPr/>
          <p:nvPr/>
        </p:nvSpPr>
        <p:spPr bwMode="auto">
          <a:xfrm>
            <a:off x="4195168" y="1567965"/>
            <a:ext cx="1766292" cy="3264694"/>
          </a:xfrm>
          <a:custGeom>
            <a:avLst/>
            <a:gdLst>
              <a:gd name="T0" fmla="*/ 7 w 1978"/>
              <a:gd name="T1" fmla="*/ 2742 h 2742"/>
              <a:gd name="T2" fmla="*/ 128 w 1978"/>
              <a:gd name="T3" fmla="*/ 2529 h 2742"/>
              <a:gd name="T4" fmla="*/ 1978 w 1978"/>
              <a:gd name="T5" fmla="*/ 2317 h 2742"/>
              <a:gd name="T6" fmla="*/ 142 w 1978"/>
              <a:gd name="T7" fmla="*/ 2104 h 2742"/>
              <a:gd name="T8" fmla="*/ 567 w 1978"/>
              <a:gd name="T9" fmla="*/ 1899 h 2742"/>
              <a:gd name="T10" fmla="*/ 716 w 1978"/>
              <a:gd name="T11" fmla="*/ 1686 h 2742"/>
              <a:gd name="T12" fmla="*/ 1127 w 1978"/>
              <a:gd name="T13" fmla="*/ 1474 h 2742"/>
              <a:gd name="T14" fmla="*/ 1588 w 1978"/>
              <a:gd name="T15" fmla="*/ 1268 h 2742"/>
              <a:gd name="T16" fmla="*/ 1241 w 1978"/>
              <a:gd name="T17" fmla="*/ 1055 h 2742"/>
              <a:gd name="T18" fmla="*/ 0 w 1978"/>
              <a:gd name="T19" fmla="*/ 843 h 2742"/>
              <a:gd name="T20" fmla="*/ 844 w 1978"/>
              <a:gd name="T21" fmla="*/ 637 h 2742"/>
              <a:gd name="T22" fmla="*/ 1297 w 1978"/>
              <a:gd name="T23" fmla="*/ 425 h 2742"/>
              <a:gd name="T24" fmla="*/ 560 w 1978"/>
              <a:gd name="T25" fmla="*/ 212 h 2742"/>
              <a:gd name="T26" fmla="*/ 270 w 1978"/>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8"/>
              <a:gd name="T43" fmla="*/ 0 h 2742"/>
              <a:gd name="T44" fmla="*/ 1978 w 1978"/>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8" h="2742" fill="norm" stroke="1" extrusionOk="0">
                <a:moveTo>
                  <a:pt x="7" y="2742"/>
                </a:moveTo>
                <a:lnTo>
                  <a:pt x="128" y="2529"/>
                </a:lnTo>
                <a:lnTo>
                  <a:pt x="1978" y="2317"/>
                </a:lnTo>
                <a:lnTo>
                  <a:pt x="142" y="2104"/>
                </a:lnTo>
                <a:lnTo>
                  <a:pt x="567" y="1899"/>
                </a:lnTo>
                <a:lnTo>
                  <a:pt x="716" y="1686"/>
                </a:lnTo>
                <a:lnTo>
                  <a:pt x="1127" y="1474"/>
                </a:lnTo>
                <a:lnTo>
                  <a:pt x="1588" y="1268"/>
                </a:lnTo>
                <a:lnTo>
                  <a:pt x="1241" y="1055"/>
                </a:lnTo>
                <a:lnTo>
                  <a:pt x="0" y="843"/>
                </a:lnTo>
                <a:lnTo>
                  <a:pt x="844" y="637"/>
                </a:lnTo>
                <a:lnTo>
                  <a:pt x="1297" y="425"/>
                </a:lnTo>
                <a:lnTo>
                  <a:pt x="560" y="212"/>
                </a:lnTo>
                <a:lnTo>
                  <a:pt x="270" y="0"/>
                </a:lnTo>
              </a:path>
            </a:pathLst>
          </a:custGeom>
          <a:noFill/>
          <a:ln w="11113">
            <a:solidFill>
              <a:srgbClr val="EF3338"/>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7" name="Freeform 51"/>
          <p:cNvSpPr/>
          <p:nvPr/>
        </p:nvSpPr>
        <p:spPr bwMode="auto">
          <a:xfrm>
            <a:off x="4588076" y="1567967"/>
            <a:ext cx="1252835" cy="3011091"/>
          </a:xfrm>
          <a:custGeom>
            <a:avLst/>
            <a:gdLst>
              <a:gd name="T0" fmla="*/ 21 w 1403"/>
              <a:gd name="T1" fmla="*/ 2529 h 2529"/>
              <a:gd name="T2" fmla="*/ 1070 w 1403"/>
              <a:gd name="T3" fmla="*/ 2317 h 2529"/>
              <a:gd name="T4" fmla="*/ 0 w 1403"/>
              <a:gd name="T5" fmla="*/ 2104 h 2529"/>
              <a:gd name="T6" fmla="*/ 212 w 1403"/>
              <a:gd name="T7" fmla="*/ 1899 h 2529"/>
              <a:gd name="T8" fmla="*/ 276 w 1403"/>
              <a:gd name="T9" fmla="*/ 1686 h 2529"/>
              <a:gd name="T10" fmla="*/ 687 w 1403"/>
              <a:gd name="T11" fmla="*/ 1474 h 2529"/>
              <a:gd name="T12" fmla="*/ 751 w 1403"/>
              <a:gd name="T13" fmla="*/ 1268 h 2529"/>
              <a:gd name="T14" fmla="*/ 843 w 1403"/>
              <a:gd name="T15" fmla="*/ 1055 h 2529"/>
              <a:gd name="T16" fmla="*/ 560 w 1403"/>
              <a:gd name="T17" fmla="*/ 843 h 2529"/>
              <a:gd name="T18" fmla="*/ 1346 w 1403"/>
              <a:gd name="T19" fmla="*/ 637 h 2529"/>
              <a:gd name="T20" fmla="*/ 659 w 1403"/>
              <a:gd name="T21" fmla="*/ 425 h 2529"/>
              <a:gd name="T22" fmla="*/ 1403 w 1403"/>
              <a:gd name="T23" fmla="*/ 212 h 2529"/>
              <a:gd name="T24" fmla="*/ 1268 w 1403"/>
              <a:gd name="T25" fmla="*/ 0 h 2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3"/>
              <a:gd name="T40" fmla="*/ 0 h 2529"/>
              <a:gd name="T41" fmla="*/ 1403 w 1403"/>
              <a:gd name="T42" fmla="*/ 2529 h 2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3" h="2529" fill="norm" stroke="1" extrusionOk="0">
                <a:moveTo>
                  <a:pt x="21" y="2529"/>
                </a:moveTo>
                <a:lnTo>
                  <a:pt x="1070" y="2317"/>
                </a:lnTo>
                <a:lnTo>
                  <a:pt x="0" y="2104"/>
                </a:lnTo>
                <a:lnTo>
                  <a:pt x="212" y="1899"/>
                </a:lnTo>
                <a:lnTo>
                  <a:pt x="276" y="1686"/>
                </a:lnTo>
                <a:lnTo>
                  <a:pt x="687" y="1474"/>
                </a:lnTo>
                <a:lnTo>
                  <a:pt x="751" y="1268"/>
                </a:lnTo>
                <a:lnTo>
                  <a:pt x="843" y="1055"/>
                </a:lnTo>
                <a:lnTo>
                  <a:pt x="560" y="843"/>
                </a:lnTo>
                <a:lnTo>
                  <a:pt x="1346" y="637"/>
                </a:lnTo>
                <a:lnTo>
                  <a:pt x="659" y="425"/>
                </a:lnTo>
                <a:lnTo>
                  <a:pt x="1403" y="212"/>
                </a:lnTo>
                <a:lnTo>
                  <a:pt x="1268" y="0"/>
                </a:lnTo>
              </a:path>
            </a:pathLst>
          </a:custGeom>
          <a:noFill/>
          <a:ln w="11113">
            <a:solidFill>
              <a:srgbClr val="48C2C5"/>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8" name="Freeform 52"/>
          <p:cNvSpPr/>
          <p:nvPr/>
        </p:nvSpPr>
        <p:spPr bwMode="auto">
          <a:xfrm>
            <a:off x="3860306" y="1567965"/>
            <a:ext cx="2101155" cy="3264694"/>
          </a:xfrm>
          <a:custGeom>
            <a:avLst/>
            <a:gdLst>
              <a:gd name="T0" fmla="*/ 723 w 2353"/>
              <a:gd name="T1" fmla="*/ 2742 h 2742"/>
              <a:gd name="T2" fmla="*/ 1155 w 2353"/>
              <a:gd name="T3" fmla="*/ 2529 h 2742"/>
              <a:gd name="T4" fmla="*/ 2353 w 2353"/>
              <a:gd name="T5" fmla="*/ 2317 h 2742"/>
              <a:gd name="T6" fmla="*/ 815 w 2353"/>
              <a:gd name="T7" fmla="*/ 2104 h 2742"/>
              <a:gd name="T8" fmla="*/ 1119 w 2353"/>
              <a:gd name="T9" fmla="*/ 1899 h 2742"/>
              <a:gd name="T10" fmla="*/ 1091 w 2353"/>
              <a:gd name="T11" fmla="*/ 1686 h 2742"/>
              <a:gd name="T12" fmla="*/ 1502 w 2353"/>
              <a:gd name="T13" fmla="*/ 1474 h 2742"/>
              <a:gd name="T14" fmla="*/ 0 w 2353"/>
              <a:gd name="T15" fmla="*/ 1268 h 2742"/>
              <a:gd name="T16" fmla="*/ 1261 w 2353"/>
              <a:gd name="T17" fmla="*/ 1055 h 2742"/>
              <a:gd name="T18" fmla="*/ 1254 w 2353"/>
              <a:gd name="T19" fmla="*/ 843 h 2742"/>
              <a:gd name="T20" fmla="*/ 1743 w 2353"/>
              <a:gd name="T21" fmla="*/ 637 h 2742"/>
              <a:gd name="T22" fmla="*/ 1835 w 2353"/>
              <a:gd name="T23" fmla="*/ 425 h 2742"/>
              <a:gd name="T24" fmla="*/ 1736 w 2353"/>
              <a:gd name="T25" fmla="*/ 212 h 2742"/>
              <a:gd name="T26" fmla="*/ 758 w 2353"/>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3"/>
              <a:gd name="T43" fmla="*/ 0 h 2742"/>
              <a:gd name="T44" fmla="*/ 2353 w 2353"/>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3" h="2742" fill="norm" stroke="1" extrusionOk="0">
                <a:moveTo>
                  <a:pt x="723" y="2742"/>
                </a:moveTo>
                <a:lnTo>
                  <a:pt x="1155" y="2529"/>
                </a:lnTo>
                <a:lnTo>
                  <a:pt x="2353" y="2317"/>
                </a:lnTo>
                <a:lnTo>
                  <a:pt x="815" y="2104"/>
                </a:lnTo>
                <a:lnTo>
                  <a:pt x="1119" y="1899"/>
                </a:lnTo>
                <a:lnTo>
                  <a:pt x="1091" y="1686"/>
                </a:lnTo>
                <a:lnTo>
                  <a:pt x="1502" y="1474"/>
                </a:lnTo>
                <a:lnTo>
                  <a:pt x="0" y="1268"/>
                </a:lnTo>
                <a:lnTo>
                  <a:pt x="1261" y="1055"/>
                </a:lnTo>
                <a:lnTo>
                  <a:pt x="1254" y="843"/>
                </a:lnTo>
                <a:lnTo>
                  <a:pt x="1743" y="637"/>
                </a:lnTo>
                <a:lnTo>
                  <a:pt x="1835" y="425"/>
                </a:lnTo>
                <a:lnTo>
                  <a:pt x="1736" y="212"/>
                </a:lnTo>
                <a:lnTo>
                  <a:pt x="758" y="0"/>
                </a:lnTo>
              </a:path>
            </a:pathLst>
          </a:custGeom>
          <a:noFill/>
          <a:ln w="11113">
            <a:solidFill>
              <a:srgbClr val="282A73"/>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29" name="Freeform 53"/>
          <p:cNvSpPr/>
          <p:nvPr/>
        </p:nvSpPr>
        <p:spPr bwMode="auto">
          <a:xfrm>
            <a:off x="3942457" y="1567967"/>
            <a:ext cx="1443038" cy="3011091"/>
          </a:xfrm>
          <a:custGeom>
            <a:avLst/>
            <a:gdLst>
              <a:gd name="T0" fmla="*/ 1105 w 1616"/>
              <a:gd name="T1" fmla="*/ 2529 h 2529"/>
              <a:gd name="T2" fmla="*/ 142 w 1616"/>
              <a:gd name="T3" fmla="*/ 2317 h 2529"/>
              <a:gd name="T4" fmla="*/ 425 w 1616"/>
              <a:gd name="T5" fmla="*/ 2104 h 2529"/>
              <a:gd name="T6" fmla="*/ 850 w 1616"/>
              <a:gd name="T7" fmla="*/ 1899 h 2529"/>
              <a:gd name="T8" fmla="*/ 999 w 1616"/>
              <a:gd name="T9" fmla="*/ 1686 h 2529"/>
              <a:gd name="T10" fmla="*/ 1410 w 1616"/>
              <a:gd name="T11" fmla="*/ 1474 h 2529"/>
              <a:gd name="T12" fmla="*/ 1261 w 1616"/>
              <a:gd name="T13" fmla="*/ 1268 h 2529"/>
              <a:gd name="T14" fmla="*/ 1616 w 1616"/>
              <a:gd name="T15" fmla="*/ 1055 h 2529"/>
              <a:gd name="T16" fmla="*/ 411 w 1616"/>
              <a:gd name="T17" fmla="*/ 843 h 2529"/>
              <a:gd name="T18" fmla="*/ 1488 w 1616"/>
              <a:gd name="T19" fmla="*/ 637 h 2529"/>
              <a:gd name="T20" fmla="*/ 1318 w 1616"/>
              <a:gd name="T21" fmla="*/ 425 h 2529"/>
              <a:gd name="T22" fmla="*/ 1488 w 1616"/>
              <a:gd name="T23" fmla="*/ 212 h 2529"/>
              <a:gd name="T24" fmla="*/ 0 w 1616"/>
              <a:gd name="T25" fmla="*/ 0 h 2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6"/>
              <a:gd name="T40" fmla="*/ 0 h 2529"/>
              <a:gd name="T41" fmla="*/ 1616 w 1616"/>
              <a:gd name="T42" fmla="*/ 2529 h 2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6" h="2529" fill="norm" stroke="1" extrusionOk="0">
                <a:moveTo>
                  <a:pt x="1105" y="2529"/>
                </a:moveTo>
                <a:lnTo>
                  <a:pt x="142" y="2317"/>
                </a:lnTo>
                <a:lnTo>
                  <a:pt x="425" y="2104"/>
                </a:lnTo>
                <a:lnTo>
                  <a:pt x="850" y="1899"/>
                </a:lnTo>
                <a:lnTo>
                  <a:pt x="999" y="1686"/>
                </a:lnTo>
                <a:lnTo>
                  <a:pt x="1410" y="1474"/>
                </a:lnTo>
                <a:lnTo>
                  <a:pt x="1261" y="1268"/>
                </a:lnTo>
                <a:lnTo>
                  <a:pt x="1616" y="1055"/>
                </a:lnTo>
                <a:lnTo>
                  <a:pt x="411" y="843"/>
                </a:lnTo>
                <a:lnTo>
                  <a:pt x="1488" y="637"/>
                </a:lnTo>
                <a:lnTo>
                  <a:pt x="1318" y="425"/>
                </a:lnTo>
                <a:lnTo>
                  <a:pt x="1488" y="212"/>
                </a:lnTo>
                <a:lnTo>
                  <a:pt x="0" y="0"/>
                </a:lnTo>
              </a:path>
            </a:pathLst>
          </a:custGeom>
          <a:noFill/>
          <a:ln w="11113">
            <a:solidFill>
              <a:srgbClr val="000000"/>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0" name="Freeform 54"/>
          <p:cNvSpPr/>
          <p:nvPr/>
        </p:nvSpPr>
        <p:spPr bwMode="auto">
          <a:xfrm>
            <a:off x="4568429" y="4495714"/>
            <a:ext cx="323255" cy="336947"/>
          </a:xfrm>
          <a:custGeom>
            <a:avLst/>
            <a:gdLst>
              <a:gd name="T0" fmla="*/ 0 w 362"/>
              <a:gd name="T1" fmla="*/ 283 h 283"/>
              <a:gd name="T2" fmla="*/ 362 w 362"/>
              <a:gd name="T3" fmla="*/ 70 h 283"/>
              <a:gd name="T4" fmla="*/ 355 w 362"/>
              <a:gd name="T5" fmla="*/ 0 h 283"/>
              <a:gd name="T6" fmla="*/ 0 60000 65536"/>
              <a:gd name="T7" fmla="*/ 0 60000 65536"/>
              <a:gd name="T8" fmla="*/ 0 60000 65536"/>
              <a:gd name="T9" fmla="*/ 0 w 362"/>
              <a:gd name="T10" fmla="*/ 0 h 283"/>
              <a:gd name="T11" fmla="*/ 362 w 362"/>
              <a:gd name="T12" fmla="*/ 283 h 283"/>
            </a:gdLst>
            <a:ahLst/>
            <a:cxnLst>
              <a:cxn ang="T6">
                <a:pos x="T0" y="T1"/>
              </a:cxn>
              <a:cxn ang="T7">
                <a:pos x="T2" y="T3"/>
              </a:cxn>
              <a:cxn ang="T8">
                <a:pos x="T4" y="T5"/>
              </a:cxn>
            </a:cxnLst>
            <a:rect l="T9" t="T10" r="T11" b="T12"/>
            <a:pathLst>
              <a:path w="362" h="283" fill="norm" stroke="1" extrusionOk="0">
                <a:moveTo>
                  <a:pt x="0" y="283"/>
                </a:moveTo>
                <a:lnTo>
                  <a:pt x="362" y="70"/>
                </a:lnTo>
                <a:lnTo>
                  <a:pt x="355" y="0"/>
                </a:lnTo>
              </a:path>
            </a:pathLst>
          </a:custGeom>
          <a:noFill/>
          <a:ln w="11113">
            <a:solidFill>
              <a:srgbClr val="0A562C"/>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1" name="Freeform 55"/>
          <p:cNvSpPr/>
          <p:nvPr/>
        </p:nvSpPr>
        <p:spPr bwMode="auto">
          <a:xfrm>
            <a:off x="3910312" y="1820380"/>
            <a:ext cx="1690390" cy="2337197"/>
          </a:xfrm>
          <a:custGeom>
            <a:avLst/>
            <a:gdLst>
              <a:gd name="T0" fmla="*/ 1071 w 1893"/>
              <a:gd name="T1" fmla="*/ 1963 h 1963"/>
              <a:gd name="T2" fmla="*/ 1063 w 1893"/>
              <a:gd name="T3" fmla="*/ 1892 h 1963"/>
              <a:gd name="T4" fmla="*/ 1340 w 1893"/>
              <a:gd name="T5" fmla="*/ 1687 h 1963"/>
              <a:gd name="T6" fmla="*/ 1751 w 1893"/>
              <a:gd name="T7" fmla="*/ 1474 h 1963"/>
              <a:gd name="T8" fmla="*/ 1446 w 1893"/>
              <a:gd name="T9" fmla="*/ 1262 h 1963"/>
              <a:gd name="T10" fmla="*/ 1248 w 1893"/>
              <a:gd name="T11" fmla="*/ 1056 h 1963"/>
              <a:gd name="T12" fmla="*/ 305 w 1893"/>
              <a:gd name="T13" fmla="*/ 843 h 1963"/>
              <a:gd name="T14" fmla="*/ 1645 w 1893"/>
              <a:gd name="T15" fmla="*/ 631 h 1963"/>
              <a:gd name="T16" fmla="*/ 1893 w 1893"/>
              <a:gd name="T17" fmla="*/ 425 h 1963"/>
              <a:gd name="T18" fmla="*/ 1694 w 1893"/>
              <a:gd name="T19" fmla="*/ 213 h 1963"/>
              <a:gd name="T20" fmla="*/ 0 w 1893"/>
              <a:gd name="T21" fmla="*/ 0 h 19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3"/>
              <a:gd name="T34" fmla="*/ 0 h 1963"/>
              <a:gd name="T35" fmla="*/ 1893 w 1893"/>
              <a:gd name="T36" fmla="*/ 1963 h 19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3" h="1963" fill="norm" stroke="1" extrusionOk="0">
                <a:moveTo>
                  <a:pt x="1071" y="1963"/>
                </a:moveTo>
                <a:lnTo>
                  <a:pt x="1063" y="1892"/>
                </a:lnTo>
                <a:lnTo>
                  <a:pt x="1340" y="1687"/>
                </a:lnTo>
                <a:lnTo>
                  <a:pt x="1751" y="1474"/>
                </a:lnTo>
                <a:lnTo>
                  <a:pt x="1446" y="1262"/>
                </a:lnTo>
                <a:lnTo>
                  <a:pt x="1248" y="1056"/>
                </a:lnTo>
                <a:lnTo>
                  <a:pt x="305" y="843"/>
                </a:lnTo>
                <a:lnTo>
                  <a:pt x="1645" y="631"/>
                </a:lnTo>
                <a:lnTo>
                  <a:pt x="1893" y="425"/>
                </a:lnTo>
                <a:lnTo>
                  <a:pt x="1694" y="213"/>
                </a:lnTo>
                <a:lnTo>
                  <a:pt x="0" y="0"/>
                </a:lnTo>
              </a:path>
            </a:pathLst>
          </a:custGeom>
          <a:noFill/>
          <a:ln w="11113">
            <a:solidFill>
              <a:srgbClr val="0A562C"/>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2" name="Freeform 56"/>
          <p:cNvSpPr/>
          <p:nvPr/>
        </p:nvSpPr>
        <p:spPr bwMode="auto">
          <a:xfrm>
            <a:off x="4163914" y="1567965"/>
            <a:ext cx="1714500" cy="3264694"/>
          </a:xfrm>
          <a:custGeom>
            <a:avLst/>
            <a:gdLst>
              <a:gd name="T0" fmla="*/ 0 w 1920"/>
              <a:gd name="T1" fmla="*/ 2742 h 2742"/>
              <a:gd name="T2" fmla="*/ 347 w 1920"/>
              <a:gd name="T3" fmla="*/ 2529 h 2742"/>
              <a:gd name="T4" fmla="*/ 1651 w 1920"/>
              <a:gd name="T5" fmla="*/ 2317 h 2742"/>
              <a:gd name="T6" fmla="*/ 71 w 1920"/>
              <a:gd name="T7" fmla="*/ 2104 h 2742"/>
              <a:gd name="T8" fmla="*/ 510 w 1920"/>
              <a:gd name="T9" fmla="*/ 1899 h 2742"/>
              <a:gd name="T10" fmla="*/ 843 w 1920"/>
              <a:gd name="T11" fmla="*/ 1686 h 2742"/>
              <a:gd name="T12" fmla="*/ 1162 w 1920"/>
              <a:gd name="T13" fmla="*/ 1474 h 2742"/>
              <a:gd name="T14" fmla="*/ 1920 w 1920"/>
              <a:gd name="T15" fmla="*/ 1268 h 2742"/>
              <a:gd name="T16" fmla="*/ 1460 w 1920"/>
              <a:gd name="T17" fmla="*/ 1055 h 2742"/>
              <a:gd name="T18" fmla="*/ 163 w 1920"/>
              <a:gd name="T19" fmla="*/ 843 h 2742"/>
              <a:gd name="T20" fmla="*/ 368 w 1920"/>
              <a:gd name="T21" fmla="*/ 637 h 2742"/>
              <a:gd name="T22" fmla="*/ 737 w 1920"/>
              <a:gd name="T23" fmla="*/ 425 h 2742"/>
              <a:gd name="T24" fmla="*/ 758 w 1920"/>
              <a:gd name="T25" fmla="*/ 212 h 2742"/>
              <a:gd name="T26" fmla="*/ 1410 w 1920"/>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0"/>
              <a:gd name="T43" fmla="*/ 0 h 2742"/>
              <a:gd name="T44" fmla="*/ 1920 w 1920"/>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0" h="2742" fill="norm" stroke="1" extrusionOk="0">
                <a:moveTo>
                  <a:pt x="0" y="2742"/>
                </a:moveTo>
                <a:lnTo>
                  <a:pt x="347" y="2529"/>
                </a:lnTo>
                <a:lnTo>
                  <a:pt x="1651" y="2317"/>
                </a:lnTo>
                <a:lnTo>
                  <a:pt x="71" y="2104"/>
                </a:lnTo>
                <a:lnTo>
                  <a:pt x="510" y="1899"/>
                </a:lnTo>
                <a:lnTo>
                  <a:pt x="843" y="1686"/>
                </a:lnTo>
                <a:lnTo>
                  <a:pt x="1162" y="1474"/>
                </a:lnTo>
                <a:lnTo>
                  <a:pt x="1920" y="1268"/>
                </a:lnTo>
                <a:lnTo>
                  <a:pt x="1460" y="1055"/>
                </a:lnTo>
                <a:lnTo>
                  <a:pt x="163" y="843"/>
                </a:lnTo>
                <a:lnTo>
                  <a:pt x="368" y="637"/>
                </a:lnTo>
                <a:lnTo>
                  <a:pt x="737" y="425"/>
                </a:lnTo>
                <a:lnTo>
                  <a:pt x="758" y="212"/>
                </a:lnTo>
                <a:lnTo>
                  <a:pt x="1410" y="0"/>
                </a:lnTo>
              </a:path>
            </a:pathLst>
          </a:custGeom>
          <a:noFill/>
          <a:ln w="11113">
            <a:solidFill>
              <a:srgbClr val="F8981D"/>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3" name="Freeform 57"/>
          <p:cNvSpPr/>
          <p:nvPr/>
        </p:nvSpPr>
        <p:spPr bwMode="auto">
          <a:xfrm>
            <a:off x="4227315" y="1567965"/>
            <a:ext cx="1898452" cy="3264694"/>
          </a:xfrm>
          <a:custGeom>
            <a:avLst/>
            <a:gdLst>
              <a:gd name="T0" fmla="*/ 333 w 2126"/>
              <a:gd name="T1" fmla="*/ 2742 h 2742"/>
              <a:gd name="T2" fmla="*/ 602 w 2126"/>
              <a:gd name="T3" fmla="*/ 2529 h 2742"/>
              <a:gd name="T4" fmla="*/ 390 w 2126"/>
              <a:gd name="T5" fmla="*/ 2317 h 2742"/>
              <a:gd name="T6" fmla="*/ 510 w 2126"/>
              <a:gd name="T7" fmla="*/ 2104 h 2742"/>
              <a:gd name="T8" fmla="*/ 531 w 2126"/>
              <a:gd name="T9" fmla="*/ 1899 h 2742"/>
              <a:gd name="T10" fmla="*/ 949 w 2126"/>
              <a:gd name="T11" fmla="*/ 1686 h 2742"/>
              <a:gd name="T12" fmla="*/ 1091 w 2126"/>
              <a:gd name="T13" fmla="*/ 1474 h 2742"/>
              <a:gd name="T14" fmla="*/ 999 w 2126"/>
              <a:gd name="T15" fmla="*/ 1268 h 2742"/>
              <a:gd name="T16" fmla="*/ 0 w 2126"/>
              <a:gd name="T17" fmla="*/ 1055 h 2742"/>
              <a:gd name="T18" fmla="*/ 623 w 2126"/>
              <a:gd name="T19" fmla="*/ 843 h 2742"/>
              <a:gd name="T20" fmla="*/ 907 w 2126"/>
              <a:gd name="T21" fmla="*/ 637 h 2742"/>
              <a:gd name="T22" fmla="*/ 758 w 2126"/>
              <a:gd name="T23" fmla="*/ 425 h 2742"/>
              <a:gd name="T24" fmla="*/ 2126 w 2126"/>
              <a:gd name="T25" fmla="*/ 212 h 2742"/>
              <a:gd name="T26" fmla="*/ 900 w 2126"/>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6"/>
              <a:gd name="T43" fmla="*/ 0 h 2742"/>
              <a:gd name="T44" fmla="*/ 2126 w 2126"/>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6" h="2742" fill="norm" stroke="1" extrusionOk="0">
                <a:moveTo>
                  <a:pt x="333" y="2742"/>
                </a:moveTo>
                <a:lnTo>
                  <a:pt x="602" y="2529"/>
                </a:lnTo>
                <a:lnTo>
                  <a:pt x="390" y="2317"/>
                </a:lnTo>
                <a:lnTo>
                  <a:pt x="510" y="2104"/>
                </a:lnTo>
                <a:lnTo>
                  <a:pt x="531" y="1899"/>
                </a:lnTo>
                <a:lnTo>
                  <a:pt x="949" y="1686"/>
                </a:lnTo>
                <a:lnTo>
                  <a:pt x="1091" y="1474"/>
                </a:lnTo>
                <a:lnTo>
                  <a:pt x="999" y="1268"/>
                </a:lnTo>
                <a:lnTo>
                  <a:pt x="0" y="1055"/>
                </a:lnTo>
                <a:lnTo>
                  <a:pt x="623" y="843"/>
                </a:lnTo>
                <a:lnTo>
                  <a:pt x="907" y="637"/>
                </a:lnTo>
                <a:lnTo>
                  <a:pt x="758" y="425"/>
                </a:lnTo>
                <a:lnTo>
                  <a:pt x="2126" y="212"/>
                </a:lnTo>
                <a:lnTo>
                  <a:pt x="900" y="0"/>
                </a:lnTo>
              </a:path>
            </a:pathLst>
          </a:custGeom>
          <a:noFill/>
          <a:ln w="11113">
            <a:solidFill>
              <a:srgbClr val="DDBAF1"/>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4" name="Freeform 58"/>
          <p:cNvSpPr/>
          <p:nvPr/>
        </p:nvSpPr>
        <p:spPr bwMode="auto">
          <a:xfrm>
            <a:off x="4404125" y="1567965"/>
            <a:ext cx="1455539" cy="3264694"/>
          </a:xfrm>
          <a:custGeom>
            <a:avLst/>
            <a:gdLst>
              <a:gd name="T0" fmla="*/ 0 w 1630"/>
              <a:gd name="T1" fmla="*/ 2742 h 2742"/>
              <a:gd name="T2" fmla="*/ 355 w 1630"/>
              <a:gd name="T3" fmla="*/ 2529 h 2742"/>
              <a:gd name="T4" fmla="*/ 255 w 1630"/>
              <a:gd name="T5" fmla="*/ 2317 h 2742"/>
              <a:gd name="T6" fmla="*/ 206 w 1630"/>
              <a:gd name="T7" fmla="*/ 2104 h 2742"/>
              <a:gd name="T8" fmla="*/ 418 w 1630"/>
              <a:gd name="T9" fmla="*/ 1899 h 2742"/>
              <a:gd name="T10" fmla="*/ 482 w 1630"/>
              <a:gd name="T11" fmla="*/ 1686 h 2742"/>
              <a:gd name="T12" fmla="*/ 893 w 1630"/>
              <a:gd name="T13" fmla="*/ 1474 h 2742"/>
              <a:gd name="T14" fmla="*/ 1559 w 1630"/>
              <a:gd name="T15" fmla="*/ 1268 h 2742"/>
              <a:gd name="T16" fmla="*/ 1630 w 1630"/>
              <a:gd name="T17" fmla="*/ 1055 h 2742"/>
              <a:gd name="T18" fmla="*/ 525 w 1630"/>
              <a:gd name="T19" fmla="*/ 843 h 2742"/>
              <a:gd name="T20" fmla="*/ 1177 w 1630"/>
              <a:gd name="T21" fmla="*/ 637 h 2742"/>
              <a:gd name="T22" fmla="*/ 1481 w 1630"/>
              <a:gd name="T23" fmla="*/ 425 h 2742"/>
              <a:gd name="T24" fmla="*/ 489 w 1630"/>
              <a:gd name="T25" fmla="*/ 212 h 2742"/>
              <a:gd name="T26" fmla="*/ 1474 w 1630"/>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0"/>
              <a:gd name="T43" fmla="*/ 0 h 2742"/>
              <a:gd name="T44" fmla="*/ 1630 w 1630"/>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0" h="2742" fill="norm" stroke="1" extrusionOk="0">
                <a:moveTo>
                  <a:pt x="0" y="2742"/>
                </a:moveTo>
                <a:lnTo>
                  <a:pt x="355" y="2529"/>
                </a:lnTo>
                <a:lnTo>
                  <a:pt x="255" y="2317"/>
                </a:lnTo>
                <a:lnTo>
                  <a:pt x="206" y="2104"/>
                </a:lnTo>
                <a:lnTo>
                  <a:pt x="418" y="1899"/>
                </a:lnTo>
                <a:lnTo>
                  <a:pt x="482" y="1686"/>
                </a:lnTo>
                <a:lnTo>
                  <a:pt x="893" y="1474"/>
                </a:lnTo>
                <a:lnTo>
                  <a:pt x="1559" y="1268"/>
                </a:lnTo>
                <a:lnTo>
                  <a:pt x="1630" y="1055"/>
                </a:lnTo>
                <a:lnTo>
                  <a:pt x="525" y="843"/>
                </a:lnTo>
                <a:lnTo>
                  <a:pt x="1177" y="637"/>
                </a:lnTo>
                <a:lnTo>
                  <a:pt x="1481" y="425"/>
                </a:lnTo>
                <a:lnTo>
                  <a:pt x="489" y="212"/>
                </a:lnTo>
                <a:lnTo>
                  <a:pt x="1474" y="0"/>
                </a:lnTo>
              </a:path>
            </a:pathLst>
          </a:custGeom>
          <a:noFill/>
          <a:ln w="11113">
            <a:solidFill>
              <a:srgbClr val="1A5F76"/>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5" name="Freeform 59"/>
          <p:cNvSpPr/>
          <p:nvPr/>
        </p:nvSpPr>
        <p:spPr bwMode="auto">
          <a:xfrm>
            <a:off x="4227315" y="3517019"/>
            <a:ext cx="1727002" cy="1315639"/>
          </a:xfrm>
          <a:custGeom>
            <a:avLst/>
            <a:gdLst>
              <a:gd name="T0" fmla="*/ 935 w 1934"/>
              <a:gd name="T1" fmla="*/ 1105 h 1105"/>
              <a:gd name="T2" fmla="*/ 786 w 1934"/>
              <a:gd name="T3" fmla="*/ 892 h 1105"/>
              <a:gd name="T4" fmla="*/ 1934 w 1934"/>
              <a:gd name="T5" fmla="*/ 680 h 1105"/>
              <a:gd name="T6" fmla="*/ 0 w 1934"/>
              <a:gd name="T7" fmla="*/ 467 h 1105"/>
              <a:gd name="T8" fmla="*/ 439 w 1934"/>
              <a:gd name="T9" fmla="*/ 262 h 1105"/>
              <a:gd name="T10" fmla="*/ 857 w 1934"/>
              <a:gd name="T11" fmla="*/ 49 h 1105"/>
              <a:gd name="T12" fmla="*/ 808 w 1934"/>
              <a:gd name="T13" fmla="*/ 0 h 1105"/>
              <a:gd name="T14" fmla="*/ 0 60000 65536"/>
              <a:gd name="T15" fmla="*/ 0 60000 65536"/>
              <a:gd name="T16" fmla="*/ 0 60000 65536"/>
              <a:gd name="T17" fmla="*/ 0 60000 65536"/>
              <a:gd name="T18" fmla="*/ 0 60000 65536"/>
              <a:gd name="T19" fmla="*/ 0 60000 65536"/>
              <a:gd name="T20" fmla="*/ 0 60000 65536"/>
              <a:gd name="T21" fmla="*/ 0 w 1934"/>
              <a:gd name="T22" fmla="*/ 0 h 1105"/>
              <a:gd name="T23" fmla="*/ 1934 w 1934"/>
              <a:gd name="T24" fmla="*/ 1105 h 1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34" h="1105" fill="norm" stroke="1" extrusionOk="0">
                <a:moveTo>
                  <a:pt x="935" y="1105"/>
                </a:moveTo>
                <a:lnTo>
                  <a:pt x="786" y="892"/>
                </a:lnTo>
                <a:lnTo>
                  <a:pt x="1934" y="680"/>
                </a:lnTo>
                <a:lnTo>
                  <a:pt x="0" y="467"/>
                </a:lnTo>
                <a:lnTo>
                  <a:pt x="439" y="262"/>
                </a:lnTo>
                <a:lnTo>
                  <a:pt x="857" y="49"/>
                </a:lnTo>
                <a:lnTo>
                  <a:pt x="808" y="0"/>
                </a:lnTo>
              </a:path>
            </a:pathLst>
          </a:custGeom>
          <a:noFill/>
          <a:ln w="11113">
            <a:solidFill>
              <a:srgbClr val="BB3F7F"/>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6" name="Freeform 60"/>
          <p:cNvSpPr/>
          <p:nvPr/>
        </p:nvSpPr>
        <p:spPr bwMode="auto">
          <a:xfrm>
            <a:off x="4594326" y="1567965"/>
            <a:ext cx="942975" cy="1560910"/>
          </a:xfrm>
          <a:custGeom>
            <a:avLst/>
            <a:gdLst>
              <a:gd name="T0" fmla="*/ 49 w 1056"/>
              <a:gd name="T1" fmla="*/ 1311 h 1311"/>
              <a:gd name="T2" fmla="*/ 0 w 1056"/>
              <a:gd name="T3" fmla="*/ 1268 h 1311"/>
              <a:gd name="T4" fmla="*/ 1056 w 1056"/>
              <a:gd name="T5" fmla="*/ 1055 h 1311"/>
              <a:gd name="T6" fmla="*/ 212 w 1056"/>
              <a:gd name="T7" fmla="*/ 843 h 1311"/>
              <a:gd name="T8" fmla="*/ 326 w 1056"/>
              <a:gd name="T9" fmla="*/ 637 h 1311"/>
              <a:gd name="T10" fmla="*/ 432 w 1056"/>
              <a:gd name="T11" fmla="*/ 425 h 1311"/>
              <a:gd name="T12" fmla="*/ 439 w 1056"/>
              <a:gd name="T13" fmla="*/ 212 h 1311"/>
              <a:gd name="T14" fmla="*/ 375 w 1056"/>
              <a:gd name="T15" fmla="*/ 0 h 1311"/>
              <a:gd name="T16" fmla="*/ 0 60000 65536"/>
              <a:gd name="T17" fmla="*/ 0 60000 65536"/>
              <a:gd name="T18" fmla="*/ 0 60000 65536"/>
              <a:gd name="T19" fmla="*/ 0 60000 65536"/>
              <a:gd name="T20" fmla="*/ 0 60000 65536"/>
              <a:gd name="T21" fmla="*/ 0 60000 65536"/>
              <a:gd name="T22" fmla="*/ 0 60000 65536"/>
              <a:gd name="T23" fmla="*/ 0 60000 65536"/>
              <a:gd name="T24" fmla="*/ 0 w 1056"/>
              <a:gd name="T25" fmla="*/ 0 h 1311"/>
              <a:gd name="T26" fmla="*/ 1056 w 1056"/>
              <a:gd name="T27" fmla="*/ 1311 h 13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56" h="1311" fill="norm" stroke="1" extrusionOk="0">
                <a:moveTo>
                  <a:pt x="49" y="1311"/>
                </a:moveTo>
                <a:lnTo>
                  <a:pt x="0" y="1268"/>
                </a:lnTo>
                <a:lnTo>
                  <a:pt x="1056" y="1055"/>
                </a:lnTo>
                <a:lnTo>
                  <a:pt x="212" y="843"/>
                </a:lnTo>
                <a:lnTo>
                  <a:pt x="326" y="637"/>
                </a:lnTo>
                <a:lnTo>
                  <a:pt x="432" y="425"/>
                </a:lnTo>
                <a:lnTo>
                  <a:pt x="439" y="212"/>
                </a:lnTo>
                <a:lnTo>
                  <a:pt x="375" y="0"/>
                </a:lnTo>
              </a:path>
            </a:pathLst>
          </a:custGeom>
          <a:noFill/>
          <a:ln w="11113">
            <a:solidFill>
              <a:srgbClr val="BB3F7F"/>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7" name="Freeform 61"/>
          <p:cNvSpPr/>
          <p:nvPr/>
        </p:nvSpPr>
        <p:spPr bwMode="auto">
          <a:xfrm>
            <a:off x="3584379" y="1567965"/>
            <a:ext cx="1838623" cy="3264694"/>
          </a:xfrm>
          <a:custGeom>
            <a:avLst/>
            <a:gdLst>
              <a:gd name="T0" fmla="*/ 1273 w 2059"/>
              <a:gd name="T1" fmla="*/ 2742 h 2742"/>
              <a:gd name="T2" fmla="*/ 1457 w 2059"/>
              <a:gd name="T3" fmla="*/ 2529 h 2742"/>
              <a:gd name="T4" fmla="*/ 1733 w 2059"/>
              <a:gd name="T5" fmla="*/ 2317 h 2742"/>
              <a:gd name="T6" fmla="*/ 1428 w 2059"/>
              <a:gd name="T7" fmla="*/ 2104 h 2742"/>
              <a:gd name="T8" fmla="*/ 1705 w 2059"/>
              <a:gd name="T9" fmla="*/ 1899 h 2742"/>
              <a:gd name="T10" fmla="*/ 1577 w 2059"/>
              <a:gd name="T11" fmla="*/ 1686 h 2742"/>
              <a:gd name="T12" fmla="*/ 1811 w 2059"/>
              <a:gd name="T13" fmla="*/ 1474 h 2742"/>
              <a:gd name="T14" fmla="*/ 0 w 2059"/>
              <a:gd name="T15" fmla="*/ 1374 h 2742"/>
              <a:gd name="T16" fmla="*/ 0 w 2059"/>
              <a:gd name="T17" fmla="*/ 1017 h 2742"/>
              <a:gd name="T18" fmla="*/ 1754 w 2059"/>
              <a:gd name="T19" fmla="*/ 843 h 2742"/>
              <a:gd name="T20" fmla="*/ 1343 w 2059"/>
              <a:gd name="T21" fmla="*/ 637 h 2742"/>
              <a:gd name="T22" fmla="*/ 1762 w 2059"/>
              <a:gd name="T23" fmla="*/ 425 h 2742"/>
              <a:gd name="T24" fmla="*/ 1570 w 2059"/>
              <a:gd name="T25" fmla="*/ 212 h 2742"/>
              <a:gd name="T26" fmla="*/ 2059 w 2059"/>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9"/>
              <a:gd name="T43" fmla="*/ 0 h 2742"/>
              <a:gd name="T44" fmla="*/ 2059 w 2059"/>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9" h="2742" fill="norm" stroke="1" extrusionOk="0">
                <a:moveTo>
                  <a:pt x="1273" y="2742"/>
                </a:moveTo>
                <a:lnTo>
                  <a:pt x="1457" y="2529"/>
                </a:lnTo>
                <a:lnTo>
                  <a:pt x="1733" y="2317"/>
                </a:lnTo>
                <a:lnTo>
                  <a:pt x="1428" y="2104"/>
                </a:lnTo>
                <a:lnTo>
                  <a:pt x="1705" y="1899"/>
                </a:lnTo>
                <a:lnTo>
                  <a:pt x="1577" y="1686"/>
                </a:lnTo>
                <a:lnTo>
                  <a:pt x="1811" y="1474"/>
                </a:lnTo>
                <a:lnTo>
                  <a:pt x="0" y="1374"/>
                </a:lnTo>
                <a:lnTo>
                  <a:pt x="0" y="1017"/>
                </a:lnTo>
                <a:lnTo>
                  <a:pt x="1754" y="843"/>
                </a:lnTo>
                <a:lnTo>
                  <a:pt x="1343" y="637"/>
                </a:lnTo>
                <a:lnTo>
                  <a:pt x="1762" y="425"/>
                </a:lnTo>
                <a:lnTo>
                  <a:pt x="1570" y="212"/>
                </a:lnTo>
                <a:lnTo>
                  <a:pt x="2059" y="0"/>
                </a:lnTo>
              </a:path>
            </a:pathLst>
          </a:custGeom>
          <a:noFill/>
          <a:ln w="11113">
            <a:solidFill>
              <a:srgbClr val="999999"/>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8" name="Freeform 62"/>
          <p:cNvSpPr/>
          <p:nvPr/>
        </p:nvSpPr>
        <p:spPr bwMode="auto">
          <a:xfrm>
            <a:off x="4252318" y="1567965"/>
            <a:ext cx="1468041" cy="3264694"/>
          </a:xfrm>
          <a:custGeom>
            <a:avLst/>
            <a:gdLst>
              <a:gd name="T0" fmla="*/ 0 w 1644"/>
              <a:gd name="T1" fmla="*/ 2742 h 2742"/>
              <a:gd name="T2" fmla="*/ 57 w 1644"/>
              <a:gd name="T3" fmla="*/ 2529 h 2742"/>
              <a:gd name="T4" fmla="*/ 1347 w 1644"/>
              <a:gd name="T5" fmla="*/ 2317 h 2742"/>
              <a:gd name="T6" fmla="*/ 482 w 1644"/>
              <a:gd name="T7" fmla="*/ 2104 h 2742"/>
              <a:gd name="T8" fmla="*/ 773 w 1644"/>
              <a:gd name="T9" fmla="*/ 1899 h 2742"/>
              <a:gd name="T10" fmla="*/ 921 w 1644"/>
              <a:gd name="T11" fmla="*/ 1686 h 2742"/>
              <a:gd name="T12" fmla="*/ 1503 w 1644"/>
              <a:gd name="T13" fmla="*/ 1474 h 2742"/>
              <a:gd name="T14" fmla="*/ 354 w 1644"/>
              <a:gd name="T15" fmla="*/ 1268 h 2742"/>
              <a:gd name="T16" fmla="*/ 567 w 1644"/>
              <a:gd name="T17" fmla="*/ 1055 h 2742"/>
              <a:gd name="T18" fmla="*/ 1184 w 1644"/>
              <a:gd name="T19" fmla="*/ 843 h 2742"/>
              <a:gd name="T20" fmla="*/ 1495 w 1644"/>
              <a:gd name="T21" fmla="*/ 637 h 2742"/>
              <a:gd name="T22" fmla="*/ 1368 w 1644"/>
              <a:gd name="T23" fmla="*/ 425 h 2742"/>
              <a:gd name="T24" fmla="*/ 1616 w 1644"/>
              <a:gd name="T25" fmla="*/ 212 h 2742"/>
              <a:gd name="T26" fmla="*/ 1644 w 1644"/>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44"/>
              <a:gd name="T43" fmla="*/ 0 h 2742"/>
              <a:gd name="T44" fmla="*/ 1644 w 1644"/>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44" h="2742" fill="norm" stroke="1" extrusionOk="0">
                <a:moveTo>
                  <a:pt x="0" y="2742"/>
                </a:moveTo>
                <a:lnTo>
                  <a:pt x="57" y="2529"/>
                </a:lnTo>
                <a:lnTo>
                  <a:pt x="1347" y="2317"/>
                </a:lnTo>
                <a:lnTo>
                  <a:pt x="482" y="2104"/>
                </a:lnTo>
                <a:lnTo>
                  <a:pt x="773" y="1899"/>
                </a:lnTo>
                <a:lnTo>
                  <a:pt x="921" y="1686"/>
                </a:lnTo>
                <a:lnTo>
                  <a:pt x="1503" y="1474"/>
                </a:lnTo>
                <a:lnTo>
                  <a:pt x="354" y="1268"/>
                </a:lnTo>
                <a:lnTo>
                  <a:pt x="567" y="1055"/>
                </a:lnTo>
                <a:lnTo>
                  <a:pt x="1184" y="843"/>
                </a:lnTo>
                <a:lnTo>
                  <a:pt x="1495" y="637"/>
                </a:lnTo>
                <a:lnTo>
                  <a:pt x="1368" y="425"/>
                </a:lnTo>
                <a:lnTo>
                  <a:pt x="1616" y="212"/>
                </a:lnTo>
                <a:lnTo>
                  <a:pt x="1644" y="0"/>
                </a:lnTo>
              </a:path>
            </a:pathLst>
          </a:custGeom>
          <a:noFill/>
          <a:ln w="11113">
            <a:solidFill>
              <a:srgbClr val="3E58AC"/>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39" name="Freeform 63"/>
          <p:cNvSpPr/>
          <p:nvPr/>
        </p:nvSpPr>
        <p:spPr bwMode="auto">
          <a:xfrm>
            <a:off x="4201418" y="1567965"/>
            <a:ext cx="1385888" cy="3264694"/>
          </a:xfrm>
          <a:custGeom>
            <a:avLst/>
            <a:gdLst>
              <a:gd name="T0" fmla="*/ 787 w 1552"/>
              <a:gd name="T1" fmla="*/ 2742 h 2742"/>
              <a:gd name="T2" fmla="*/ 865 w 1552"/>
              <a:gd name="T3" fmla="*/ 2529 h 2742"/>
              <a:gd name="T4" fmla="*/ 574 w 1552"/>
              <a:gd name="T5" fmla="*/ 2317 h 2742"/>
              <a:gd name="T6" fmla="*/ 234 w 1552"/>
              <a:gd name="T7" fmla="*/ 2104 h 2742"/>
              <a:gd name="T8" fmla="*/ 737 w 1552"/>
              <a:gd name="T9" fmla="*/ 1899 h 2742"/>
              <a:gd name="T10" fmla="*/ 709 w 1552"/>
              <a:gd name="T11" fmla="*/ 1686 h 2742"/>
              <a:gd name="T12" fmla="*/ 1120 w 1552"/>
              <a:gd name="T13" fmla="*/ 1474 h 2742"/>
              <a:gd name="T14" fmla="*/ 985 w 1552"/>
              <a:gd name="T15" fmla="*/ 1268 h 2742"/>
              <a:gd name="T16" fmla="*/ 773 w 1552"/>
              <a:gd name="T17" fmla="*/ 1055 h 2742"/>
              <a:gd name="T18" fmla="*/ 0 w 1552"/>
              <a:gd name="T19" fmla="*/ 843 h 2742"/>
              <a:gd name="T20" fmla="*/ 433 w 1552"/>
              <a:gd name="T21" fmla="*/ 637 h 2742"/>
              <a:gd name="T22" fmla="*/ 815 w 1552"/>
              <a:gd name="T23" fmla="*/ 425 h 2742"/>
              <a:gd name="T24" fmla="*/ 1552 w 1552"/>
              <a:gd name="T25" fmla="*/ 212 h 2742"/>
              <a:gd name="T26" fmla="*/ 263 w 1552"/>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2"/>
              <a:gd name="T43" fmla="*/ 0 h 2742"/>
              <a:gd name="T44" fmla="*/ 1552 w 1552"/>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2" h="2742" fill="norm" stroke="1" extrusionOk="0">
                <a:moveTo>
                  <a:pt x="787" y="2742"/>
                </a:moveTo>
                <a:lnTo>
                  <a:pt x="865" y="2529"/>
                </a:lnTo>
                <a:lnTo>
                  <a:pt x="574" y="2317"/>
                </a:lnTo>
                <a:lnTo>
                  <a:pt x="234" y="2104"/>
                </a:lnTo>
                <a:lnTo>
                  <a:pt x="737" y="1899"/>
                </a:lnTo>
                <a:lnTo>
                  <a:pt x="709" y="1686"/>
                </a:lnTo>
                <a:lnTo>
                  <a:pt x="1120" y="1474"/>
                </a:lnTo>
                <a:lnTo>
                  <a:pt x="985" y="1268"/>
                </a:lnTo>
                <a:lnTo>
                  <a:pt x="773" y="1055"/>
                </a:lnTo>
                <a:lnTo>
                  <a:pt x="0" y="843"/>
                </a:lnTo>
                <a:lnTo>
                  <a:pt x="433" y="637"/>
                </a:lnTo>
                <a:lnTo>
                  <a:pt x="815" y="425"/>
                </a:lnTo>
                <a:lnTo>
                  <a:pt x="1552" y="212"/>
                </a:lnTo>
                <a:lnTo>
                  <a:pt x="263" y="0"/>
                </a:lnTo>
              </a:path>
            </a:pathLst>
          </a:custGeom>
          <a:noFill/>
          <a:ln w="11113">
            <a:solidFill>
              <a:srgbClr val="2EB848"/>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40" name="Freeform 64"/>
          <p:cNvSpPr/>
          <p:nvPr/>
        </p:nvSpPr>
        <p:spPr bwMode="auto">
          <a:xfrm>
            <a:off x="4321969" y="1567967"/>
            <a:ext cx="1474292" cy="3011091"/>
          </a:xfrm>
          <a:custGeom>
            <a:avLst/>
            <a:gdLst>
              <a:gd name="T0" fmla="*/ 645 w 1651"/>
              <a:gd name="T1" fmla="*/ 2529 h 2529"/>
              <a:gd name="T2" fmla="*/ 1474 w 1651"/>
              <a:gd name="T3" fmla="*/ 2317 h 2529"/>
              <a:gd name="T4" fmla="*/ 0 w 1651"/>
              <a:gd name="T5" fmla="*/ 2104 h 2529"/>
              <a:gd name="T6" fmla="*/ 425 w 1651"/>
              <a:gd name="T7" fmla="*/ 1899 h 2529"/>
              <a:gd name="T8" fmla="*/ 574 w 1651"/>
              <a:gd name="T9" fmla="*/ 1686 h 2529"/>
              <a:gd name="T10" fmla="*/ 985 w 1651"/>
              <a:gd name="T11" fmla="*/ 1474 h 2529"/>
              <a:gd name="T12" fmla="*/ 1651 w 1651"/>
              <a:gd name="T13" fmla="*/ 1268 h 2529"/>
              <a:gd name="T14" fmla="*/ 1304 w 1651"/>
              <a:gd name="T15" fmla="*/ 1055 h 2529"/>
              <a:gd name="T16" fmla="*/ 517 w 1651"/>
              <a:gd name="T17" fmla="*/ 843 h 2529"/>
              <a:gd name="T18" fmla="*/ 936 w 1651"/>
              <a:gd name="T19" fmla="*/ 637 h 2529"/>
              <a:gd name="T20" fmla="*/ 1609 w 1651"/>
              <a:gd name="T21" fmla="*/ 425 h 2529"/>
              <a:gd name="T22" fmla="*/ 128 w 1651"/>
              <a:gd name="T23" fmla="*/ 212 h 2529"/>
              <a:gd name="T24" fmla="*/ 1453 w 1651"/>
              <a:gd name="T25" fmla="*/ 0 h 2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1"/>
              <a:gd name="T40" fmla="*/ 0 h 2529"/>
              <a:gd name="T41" fmla="*/ 1651 w 1651"/>
              <a:gd name="T42" fmla="*/ 2529 h 2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1" h="2529" fill="norm" stroke="1" extrusionOk="0">
                <a:moveTo>
                  <a:pt x="645" y="2529"/>
                </a:moveTo>
                <a:lnTo>
                  <a:pt x="1474" y="2317"/>
                </a:lnTo>
                <a:lnTo>
                  <a:pt x="0" y="2104"/>
                </a:lnTo>
                <a:lnTo>
                  <a:pt x="425" y="1899"/>
                </a:lnTo>
                <a:lnTo>
                  <a:pt x="574" y="1686"/>
                </a:lnTo>
                <a:lnTo>
                  <a:pt x="985" y="1474"/>
                </a:lnTo>
                <a:lnTo>
                  <a:pt x="1651" y="1268"/>
                </a:lnTo>
                <a:lnTo>
                  <a:pt x="1304" y="1055"/>
                </a:lnTo>
                <a:lnTo>
                  <a:pt x="517" y="843"/>
                </a:lnTo>
                <a:lnTo>
                  <a:pt x="936" y="637"/>
                </a:lnTo>
                <a:lnTo>
                  <a:pt x="1609" y="425"/>
                </a:lnTo>
                <a:lnTo>
                  <a:pt x="128" y="212"/>
                </a:lnTo>
                <a:lnTo>
                  <a:pt x="1453" y="0"/>
                </a:lnTo>
              </a:path>
            </a:pathLst>
          </a:custGeom>
          <a:noFill/>
          <a:ln w="11113">
            <a:solidFill>
              <a:srgbClr val="D3CE97"/>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41" name="Freeform 65"/>
          <p:cNvSpPr/>
          <p:nvPr/>
        </p:nvSpPr>
        <p:spPr bwMode="auto">
          <a:xfrm>
            <a:off x="4182666" y="1567967"/>
            <a:ext cx="1594842" cy="3011091"/>
          </a:xfrm>
          <a:custGeom>
            <a:avLst/>
            <a:gdLst>
              <a:gd name="T0" fmla="*/ 0 w 1786"/>
              <a:gd name="T1" fmla="*/ 2529 h 2529"/>
              <a:gd name="T2" fmla="*/ 1786 w 1786"/>
              <a:gd name="T3" fmla="*/ 2317 h 2529"/>
              <a:gd name="T4" fmla="*/ 454 w 1786"/>
              <a:gd name="T5" fmla="*/ 2104 h 2529"/>
              <a:gd name="T6" fmla="*/ 666 w 1786"/>
              <a:gd name="T7" fmla="*/ 1899 h 2529"/>
              <a:gd name="T8" fmla="*/ 907 w 1786"/>
              <a:gd name="T9" fmla="*/ 1686 h 2529"/>
              <a:gd name="T10" fmla="*/ 1141 w 1786"/>
              <a:gd name="T11" fmla="*/ 1474 h 2529"/>
              <a:gd name="T12" fmla="*/ 971 w 1786"/>
              <a:gd name="T13" fmla="*/ 1268 h 2529"/>
              <a:gd name="T14" fmla="*/ 787 w 1786"/>
              <a:gd name="T15" fmla="*/ 1055 h 2529"/>
              <a:gd name="T16" fmla="*/ 1588 w 1786"/>
              <a:gd name="T17" fmla="*/ 843 h 2529"/>
              <a:gd name="T18" fmla="*/ 1517 w 1786"/>
              <a:gd name="T19" fmla="*/ 637 h 2529"/>
              <a:gd name="T20" fmla="*/ 1347 w 1786"/>
              <a:gd name="T21" fmla="*/ 425 h 2529"/>
              <a:gd name="T22" fmla="*/ 1219 w 1786"/>
              <a:gd name="T23" fmla="*/ 212 h 2529"/>
              <a:gd name="T24" fmla="*/ 950 w 1786"/>
              <a:gd name="T25" fmla="*/ 0 h 25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6"/>
              <a:gd name="T40" fmla="*/ 0 h 2529"/>
              <a:gd name="T41" fmla="*/ 1786 w 1786"/>
              <a:gd name="T42" fmla="*/ 2529 h 25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6" h="2529" fill="norm" stroke="1" extrusionOk="0">
                <a:moveTo>
                  <a:pt x="0" y="2529"/>
                </a:moveTo>
                <a:lnTo>
                  <a:pt x="1786" y="2317"/>
                </a:lnTo>
                <a:lnTo>
                  <a:pt x="454" y="2104"/>
                </a:lnTo>
                <a:lnTo>
                  <a:pt x="666" y="1899"/>
                </a:lnTo>
                <a:lnTo>
                  <a:pt x="907" y="1686"/>
                </a:lnTo>
                <a:lnTo>
                  <a:pt x="1141" y="1474"/>
                </a:lnTo>
                <a:lnTo>
                  <a:pt x="971" y="1268"/>
                </a:lnTo>
                <a:lnTo>
                  <a:pt x="787" y="1055"/>
                </a:lnTo>
                <a:lnTo>
                  <a:pt x="1588" y="843"/>
                </a:lnTo>
                <a:lnTo>
                  <a:pt x="1517" y="637"/>
                </a:lnTo>
                <a:lnTo>
                  <a:pt x="1347" y="425"/>
                </a:lnTo>
                <a:lnTo>
                  <a:pt x="1219" y="212"/>
                </a:lnTo>
                <a:lnTo>
                  <a:pt x="950" y="0"/>
                </a:lnTo>
              </a:path>
            </a:pathLst>
          </a:custGeom>
          <a:noFill/>
          <a:ln w="11113">
            <a:solidFill>
              <a:srgbClr val="7C287D"/>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42" name="Freeform 66"/>
          <p:cNvSpPr/>
          <p:nvPr/>
        </p:nvSpPr>
        <p:spPr bwMode="auto">
          <a:xfrm>
            <a:off x="4138912" y="1567965"/>
            <a:ext cx="1087636" cy="3264694"/>
          </a:xfrm>
          <a:custGeom>
            <a:avLst/>
            <a:gdLst>
              <a:gd name="T0" fmla="*/ 382 w 1218"/>
              <a:gd name="T1" fmla="*/ 2742 h 2742"/>
              <a:gd name="T2" fmla="*/ 921 w 1218"/>
              <a:gd name="T3" fmla="*/ 2529 h 2742"/>
              <a:gd name="T4" fmla="*/ 956 w 1218"/>
              <a:gd name="T5" fmla="*/ 2317 h 2742"/>
              <a:gd name="T6" fmla="*/ 99 w 1218"/>
              <a:gd name="T7" fmla="*/ 2104 h 2742"/>
              <a:gd name="T8" fmla="*/ 715 w 1218"/>
              <a:gd name="T9" fmla="*/ 1899 h 2742"/>
              <a:gd name="T10" fmla="*/ 779 w 1218"/>
              <a:gd name="T11" fmla="*/ 1686 h 2742"/>
              <a:gd name="T12" fmla="*/ 1218 w 1218"/>
              <a:gd name="T13" fmla="*/ 1474 h 2742"/>
              <a:gd name="T14" fmla="*/ 836 w 1218"/>
              <a:gd name="T15" fmla="*/ 1268 h 2742"/>
              <a:gd name="T16" fmla="*/ 375 w 1218"/>
              <a:gd name="T17" fmla="*/ 1055 h 2742"/>
              <a:gd name="T18" fmla="*/ 184 w 1218"/>
              <a:gd name="T19" fmla="*/ 843 h 2742"/>
              <a:gd name="T20" fmla="*/ 56 w 1218"/>
              <a:gd name="T21" fmla="*/ 637 h 2742"/>
              <a:gd name="T22" fmla="*/ 630 w 1218"/>
              <a:gd name="T23" fmla="*/ 425 h 2742"/>
              <a:gd name="T24" fmla="*/ 1105 w 1218"/>
              <a:gd name="T25" fmla="*/ 212 h 2742"/>
              <a:gd name="T26" fmla="*/ 0 w 1218"/>
              <a:gd name="T27" fmla="*/ 0 h 27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8"/>
              <a:gd name="T43" fmla="*/ 0 h 2742"/>
              <a:gd name="T44" fmla="*/ 1218 w 1218"/>
              <a:gd name="T45" fmla="*/ 2742 h 27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8" h="2742" fill="norm" stroke="1" extrusionOk="0">
                <a:moveTo>
                  <a:pt x="382" y="2742"/>
                </a:moveTo>
                <a:lnTo>
                  <a:pt x="921" y="2529"/>
                </a:lnTo>
                <a:lnTo>
                  <a:pt x="956" y="2317"/>
                </a:lnTo>
                <a:lnTo>
                  <a:pt x="99" y="2104"/>
                </a:lnTo>
                <a:lnTo>
                  <a:pt x="715" y="1899"/>
                </a:lnTo>
                <a:lnTo>
                  <a:pt x="779" y="1686"/>
                </a:lnTo>
                <a:lnTo>
                  <a:pt x="1218" y="1474"/>
                </a:lnTo>
                <a:lnTo>
                  <a:pt x="836" y="1268"/>
                </a:lnTo>
                <a:lnTo>
                  <a:pt x="375" y="1055"/>
                </a:lnTo>
                <a:lnTo>
                  <a:pt x="184" y="843"/>
                </a:lnTo>
                <a:lnTo>
                  <a:pt x="56" y="637"/>
                </a:lnTo>
                <a:lnTo>
                  <a:pt x="630" y="425"/>
                </a:lnTo>
                <a:lnTo>
                  <a:pt x="1105" y="212"/>
                </a:lnTo>
                <a:lnTo>
                  <a:pt x="0" y="0"/>
                </a:lnTo>
              </a:path>
            </a:pathLst>
          </a:custGeom>
          <a:noFill/>
          <a:ln w="11113">
            <a:solidFill>
              <a:srgbClr val="EF3338"/>
            </a:solidFill>
            <a:prstDash val="solid"/>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43" name="Oval 67"/>
          <p:cNvSpPr>
            <a:spLocks noChangeArrowheads="1"/>
          </p:cNvSpPr>
          <p:nvPr/>
        </p:nvSpPr>
        <p:spPr bwMode="auto">
          <a:xfrm>
            <a:off x="4126409" y="3478921"/>
            <a:ext cx="931367" cy="810815"/>
          </a:xfrm>
          <a:prstGeom prst="ellipse">
            <a:avLst/>
          </a:prstGeom>
          <a:noFill/>
          <a:ln w="9525">
            <a:solidFill>
              <a:schemeClr val="tx1"/>
            </a:solidFill>
            <a:round/>
            <a:headEnd/>
            <a:tailEnd/>
          </a:ln>
        </p:spPr>
        <p:txBody>
          <a:bodyPr wrap="none" anchor="ctr"/>
          <a:lstStyle/>
          <a:p>
            <a:pPr marL="0" marR="0" lvl="0" indent="0" algn="l" defTabSz="457200">
              <a:lnSpc>
                <a:spcPct val="100000"/>
              </a:lnSpc>
              <a:spcBef>
                <a:spcPts val="0"/>
              </a:spcBef>
              <a:spcAft>
                <a:spcPts val="0"/>
              </a:spcAft>
              <a:buClrTx/>
              <a:buSzTx/>
              <a:buFontTx/>
              <a:buNone/>
              <a:defRPr/>
            </a:pPr>
            <a:endParaRPr lang="en-GB" sz="750" b="0" i="0" u="none" strike="noStrike" cap="none" spc="0">
              <a:ln>
                <a:noFill/>
              </a:ln>
              <a:solidFill>
                <a:prstClr val="black"/>
              </a:solidFill>
              <a:latin typeface="Calibri"/>
              <a:ea typeface="Arial"/>
              <a:cs typeface="Arial"/>
            </a:endParaRPr>
          </a:p>
        </p:txBody>
      </p:sp>
      <p:sp>
        <p:nvSpPr>
          <p:cNvPr id="1202244" name="Text Box 68"/>
          <p:cNvSpPr txBox="1">
            <a:spLocks noChangeArrowheads="1"/>
          </p:cNvSpPr>
          <p:nvPr/>
        </p:nvSpPr>
        <p:spPr bwMode="auto">
          <a:xfrm>
            <a:off x="356260" y="5390556"/>
            <a:ext cx="8787740" cy="830997"/>
          </a:xfrm>
          <a:prstGeom prst="rect">
            <a:avLst/>
          </a:prstGeom>
          <a:noFill/>
          <a:ln w="9525">
            <a:noFill/>
            <a:miter lim="800000"/>
            <a:headEnd/>
            <a:tailEnd/>
          </a:ln>
        </p:spPr>
        <p:txBody>
          <a:bodyPr wrap="square">
            <a:spAutoFit/>
          </a:bodyPr>
          <a:lstStyle/>
          <a:p>
            <a:pPr marL="0" marR="0" lvl="0" indent="0" algn="l"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Times New Roman"/>
                <a:cs typeface="Times New Roman"/>
              </a:rPr>
              <a:t>Individual profiles of the prediction measures of the JLD children whose reading acquisition was most severely compromised</a:t>
            </a:r>
            <a:endParaRPr/>
          </a:p>
        </p:txBody>
      </p:sp>
      <p:sp>
        <p:nvSpPr>
          <p:cNvPr id="1202245" name="Line 69"/>
          <p:cNvSpPr>
            <a:spLocks noChangeShapeType="1"/>
          </p:cNvSpPr>
          <p:nvPr/>
        </p:nvSpPr>
        <p:spPr bwMode="auto">
          <a:xfrm flipH="1" flipV="1">
            <a:off x="5544442" y="1372704"/>
            <a:ext cx="0" cy="3673079"/>
          </a:xfrm>
          <a:prstGeom prst="line">
            <a:avLst/>
          </a:prstGeom>
          <a:noFill/>
          <a:ln w="9525">
            <a:solidFill>
              <a:schemeClr val="tx1"/>
            </a:solidFill>
            <a:round/>
            <a:headEnd/>
            <a:tailEnd/>
          </a:ln>
        </p:spPr>
        <p:txBody>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prstClr val="black"/>
              </a:solidFill>
              <a:latin typeface="Calibri"/>
              <a:ea typeface="Arial"/>
              <a:cs typeface="Arial"/>
            </a:endParaRPr>
          </a:p>
        </p:txBody>
      </p:sp>
      <p:sp>
        <p:nvSpPr>
          <p:cNvPr id="1202246" name="Text Box 70"/>
          <p:cNvSpPr txBox="1">
            <a:spLocks noChangeArrowheads="1"/>
          </p:cNvSpPr>
          <p:nvPr/>
        </p:nvSpPr>
        <p:spPr bwMode="auto">
          <a:xfrm>
            <a:off x="6313290" y="4289736"/>
            <a:ext cx="932260" cy="646331"/>
          </a:xfrm>
          <a:prstGeom prst="rect">
            <a:avLst/>
          </a:prstGeom>
          <a:noFill/>
          <a:ln w="9525">
            <a:noFill/>
            <a:miter lim="800000"/>
            <a:headEnd/>
            <a:tailEnd/>
          </a:ln>
          <a:effectLst/>
        </p:spPr>
        <p:txBody>
          <a:bodyPr>
            <a:spAutoFit/>
          </a:bodyPr>
          <a:lstStyle/>
          <a:p>
            <a:pPr marL="0" marR="0" lvl="0" indent="0" algn="l" defTabSz="457200">
              <a:lnSpc>
                <a:spcPct val="100000"/>
              </a:lnSpc>
              <a:spcBef>
                <a:spcPts val="0"/>
              </a:spcBef>
              <a:spcAft>
                <a:spcPts val="0"/>
              </a:spcAft>
              <a:buClrTx/>
              <a:buSzTx/>
              <a:buFontTx/>
              <a:buNone/>
              <a:defRPr/>
            </a:pPr>
            <a:r>
              <a:rPr lang="fi-FI" sz="900" b="0" i="0" u="none" strike="noStrike" cap="none" spc="0">
                <a:ln>
                  <a:noFill/>
                </a:ln>
                <a:solidFill>
                  <a:prstClr val="black"/>
                </a:solidFill>
                <a:latin typeface="Calibri"/>
                <a:ea typeface="Arial"/>
                <a:cs typeface="Arial"/>
              </a:rPr>
              <a:t>Lyytinen, et al.</a:t>
            </a:r>
            <a:endParaRPr/>
          </a:p>
          <a:p>
            <a:pPr marL="0" marR="0" lvl="0" indent="0" algn="l" defTabSz="457200">
              <a:lnSpc>
                <a:spcPct val="100000"/>
              </a:lnSpc>
              <a:spcBef>
                <a:spcPts val="0"/>
              </a:spcBef>
              <a:spcAft>
                <a:spcPts val="0"/>
              </a:spcAft>
              <a:buClrTx/>
              <a:buSzTx/>
              <a:buFontTx/>
              <a:buNone/>
              <a:defRPr/>
            </a:pPr>
            <a:r>
              <a:rPr lang="fi-FI" sz="900" b="0" i="0" u="none" strike="noStrike" cap="none" spc="0">
                <a:ln>
                  <a:noFill/>
                </a:ln>
                <a:solidFill>
                  <a:prstClr val="black"/>
                </a:solidFill>
                <a:latin typeface="Calibri"/>
                <a:ea typeface="Arial"/>
                <a:cs typeface="Arial"/>
              </a:rPr>
              <a:t>Scand. J. of</a:t>
            </a:r>
            <a:endParaRPr/>
          </a:p>
          <a:p>
            <a:pPr marL="0" marR="0" lvl="0" indent="0" algn="l" defTabSz="457200">
              <a:lnSpc>
                <a:spcPct val="100000"/>
              </a:lnSpc>
              <a:spcBef>
                <a:spcPts val="0"/>
              </a:spcBef>
              <a:spcAft>
                <a:spcPts val="0"/>
              </a:spcAft>
              <a:buClrTx/>
              <a:buSzTx/>
              <a:buFontTx/>
              <a:buNone/>
              <a:defRPr/>
            </a:pPr>
            <a:r>
              <a:rPr lang="fi-FI" sz="900" b="0" i="0" u="none" strike="noStrike" cap="none" spc="0">
                <a:ln>
                  <a:noFill/>
                </a:ln>
                <a:solidFill>
                  <a:prstClr val="black"/>
                </a:solidFill>
                <a:latin typeface="Calibri"/>
                <a:ea typeface="Arial"/>
                <a:cs typeface="Arial"/>
              </a:rPr>
              <a:t>Psychology,</a:t>
            </a:r>
            <a:endParaRPr/>
          </a:p>
          <a:p>
            <a:pPr marL="0" marR="0" lvl="0" indent="0" algn="l" defTabSz="457200">
              <a:lnSpc>
                <a:spcPct val="100000"/>
              </a:lnSpc>
              <a:spcBef>
                <a:spcPts val="0"/>
              </a:spcBef>
              <a:spcAft>
                <a:spcPts val="0"/>
              </a:spcAft>
              <a:buClrTx/>
              <a:buSzTx/>
              <a:buFontTx/>
              <a:buNone/>
              <a:defRPr/>
            </a:pPr>
            <a:r>
              <a:rPr lang="fi-FI" sz="900" b="0" i="0" u="none" strike="noStrike" cap="none" spc="0">
                <a:ln>
                  <a:noFill/>
                </a:ln>
                <a:solidFill>
                  <a:prstClr val="black"/>
                </a:solidFill>
                <a:latin typeface="Calibri"/>
                <a:ea typeface="Arial"/>
                <a:cs typeface="Arial"/>
              </a:rPr>
              <a:t>2009. </a:t>
            </a:r>
            <a:endParaRPr lang="en-US" sz="900" b="0" i="0" u="none" strike="noStrike" cap="none" spc="0">
              <a:ln>
                <a:noFill/>
              </a:ln>
              <a:solidFill>
                <a:prstClr val="black"/>
              </a:solidFill>
              <a:latin typeface="Calibri"/>
              <a:ea typeface="Arial"/>
              <a:cs typeface="Arial"/>
            </a:endParaRPr>
          </a:p>
        </p:txBody>
      </p:sp>
      <p:sp>
        <p:nvSpPr>
          <p:cNvPr id="1202247" name="Text Box 71"/>
          <p:cNvSpPr txBox="1">
            <a:spLocks noChangeArrowheads="1"/>
          </p:cNvSpPr>
          <p:nvPr/>
        </p:nvSpPr>
        <p:spPr bwMode="auto">
          <a:xfrm>
            <a:off x="673262" y="511690"/>
            <a:ext cx="8470738" cy="400110"/>
          </a:xfrm>
          <a:prstGeom prst="rect">
            <a:avLst/>
          </a:prstGeom>
          <a:noFill/>
          <a:ln w="9525">
            <a:noFill/>
            <a:miter lim="800000"/>
            <a:headEnd/>
            <a:tailEnd/>
          </a:ln>
          <a:effectLst/>
        </p:spPr>
        <p:txBody>
          <a:bodyPr wrap="square">
            <a:spAutoFit/>
          </a:bodyPr>
          <a:lstStyle/>
          <a:p>
            <a:pPr marL="0" marR="0" lvl="0" indent="0" algn="l" defTabSz="457200">
              <a:lnSpc>
                <a:spcPct val="100000"/>
              </a:lnSpc>
              <a:spcBef>
                <a:spcPts val="0"/>
              </a:spcBef>
              <a:spcAft>
                <a:spcPts val="0"/>
              </a:spcAft>
              <a:buClrTx/>
              <a:buSzTx/>
              <a:buFontTx/>
              <a:buNone/>
              <a:defRPr/>
            </a:pPr>
            <a:r>
              <a:rPr lang="fi-FI" sz="2000" b="1" i="0" u="none" strike="noStrike" cap="none" spc="0">
                <a:ln>
                  <a:noFill/>
                </a:ln>
                <a:solidFill>
                  <a:prstClr val="black"/>
                </a:solidFill>
                <a:latin typeface="Times New Roman"/>
                <a:cs typeface="Times New Roman"/>
              </a:rPr>
              <a:t>The </a:t>
            </a:r>
            <a:r>
              <a:rPr lang="fi-FI" sz="2000" b="1" i="0" u="none" strike="noStrike" cap="none" spc="0">
                <a:ln>
                  <a:noFill/>
                </a:ln>
                <a:solidFill>
                  <a:prstClr val="black"/>
                </a:solidFill>
                <a:latin typeface="Times New Roman"/>
                <a:cs typeface="Times New Roman"/>
              </a:rPr>
              <a:t>JLD-follow-up</a:t>
            </a:r>
            <a:r>
              <a:rPr lang="fi-FI" sz="2000" b="1" i="0" u="none" strike="noStrike" cap="none" spc="0">
                <a:ln>
                  <a:noFill/>
                </a:ln>
                <a:solidFill>
                  <a:prstClr val="black"/>
                </a:solidFill>
                <a:latin typeface="Times New Roman"/>
                <a:cs typeface="Times New Roman"/>
              </a:rPr>
              <a:t> </a:t>
            </a:r>
            <a:r>
              <a:rPr lang="fi-FI" sz="2000" b="1" i="0" u="none" strike="noStrike" cap="none" spc="0">
                <a:ln>
                  <a:noFill/>
                </a:ln>
                <a:solidFill>
                  <a:prstClr val="black"/>
                </a:solidFill>
                <a:latin typeface="Times New Roman"/>
                <a:cs typeface="Times New Roman"/>
              </a:rPr>
              <a:t>from</a:t>
            </a:r>
            <a:r>
              <a:rPr lang="fi-FI" sz="2000" b="1" i="0" u="none" strike="noStrike" cap="none" spc="0">
                <a:ln>
                  <a:noFill/>
                </a:ln>
                <a:solidFill>
                  <a:prstClr val="black"/>
                </a:solidFill>
                <a:latin typeface="Times New Roman"/>
                <a:cs typeface="Times New Roman"/>
              </a:rPr>
              <a:t> </a:t>
            </a:r>
            <a:r>
              <a:rPr lang="fi-FI" sz="2000" b="1" i="0" u="none" strike="noStrike" cap="none" spc="0">
                <a:ln>
                  <a:noFill/>
                </a:ln>
                <a:solidFill>
                  <a:prstClr val="black"/>
                </a:solidFill>
                <a:latin typeface="Times New Roman"/>
                <a:cs typeface="Times New Roman"/>
              </a:rPr>
              <a:t>birth</a:t>
            </a:r>
            <a:r>
              <a:rPr lang="fi-FI" sz="2000" b="1" i="0" u="none" strike="noStrike" cap="none" spc="0">
                <a:ln>
                  <a:noFill/>
                </a:ln>
                <a:solidFill>
                  <a:prstClr val="black"/>
                </a:solidFill>
                <a:latin typeface="Times New Roman"/>
                <a:cs typeface="Times New Roman"/>
              </a:rPr>
              <a:t> to </a:t>
            </a:r>
            <a:r>
              <a:rPr lang="fi-FI" sz="2000" b="1" i="0" u="none" strike="noStrike" cap="none" spc="0">
                <a:ln>
                  <a:noFill/>
                </a:ln>
                <a:solidFill>
                  <a:prstClr val="black"/>
                </a:solidFill>
                <a:latin typeface="Times New Roman"/>
                <a:cs typeface="Times New Roman"/>
              </a:rPr>
              <a:t>school</a:t>
            </a:r>
            <a:r>
              <a:rPr lang="fi-FI" sz="2000" b="1" i="0" u="none" strike="noStrike" cap="none" spc="0">
                <a:ln>
                  <a:noFill/>
                </a:ln>
                <a:solidFill>
                  <a:prstClr val="black"/>
                </a:solidFill>
                <a:latin typeface="Times New Roman"/>
                <a:cs typeface="Times New Roman"/>
              </a:rPr>
              <a:t> </a:t>
            </a:r>
            <a:r>
              <a:rPr lang="fi-FI" sz="2000" b="1" i="0" u="none" strike="noStrike" cap="none" spc="0">
                <a:ln>
                  <a:noFill/>
                </a:ln>
                <a:solidFill>
                  <a:prstClr val="black"/>
                </a:solidFill>
                <a:latin typeface="Times New Roman"/>
                <a:cs typeface="Times New Roman"/>
              </a:rPr>
              <a:t>age</a:t>
            </a:r>
            <a:r>
              <a:rPr lang="fi-FI" sz="2000" b="1" i="0" u="none" strike="noStrike" cap="none" spc="0">
                <a:ln>
                  <a:noFill/>
                </a:ln>
                <a:solidFill>
                  <a:prstClr val="black"/>
                </a:solidFill>
                <a:latin typeface="Times New Roman"/>
                <a:cs typeface="Times New Roman"/>
              </a:rPr>
              <a:t> of </a:t>
            </a:r>
            <a:r>
              <a:rPr lang="fi-FI" sz="2000" b="1" i="0" u="none" strike="noStrike" cap="none" spc="0">
                <a:ln>
                  <a:noFill/>
                </a:ln>
                <a:solidFill>
                  <a:prstClr val="black"/>
                </a:solidFill>
                <a:latin typeface="Times New Roman"/>
                <a:cs typeface="Times New Roman"/>
              </a:rPr>
              <a:t>reading-related</a:t>
            </a:r>
            <a:r>
              <a:rPr lang="fi-FI" sz="2000" b="1" i="0" u="none" strike="noStrike" cap="none" spc="0">
                <a:ln>
                  <a:noFill/>
                </a:ln>
                <a:solidFill>
                  <a:prstClr val="black"/>
                </a:solidFill>
                <a:latin typeface="Times New Roman"/>
                <a:cs typeface="Times New Roman"/>
              </a:rPr>
              <a:t> </a:t>
            </a:r>
            <a:r>
              <a:rPr lang="fi-FI" sz="2000" b="1" i="0" u="none" strike="noStrike" cap="none" spc="0">
                <a:ln>
                  <a:noFill/>
                </a:ln>
                <a:solidFill>
                  <a:prstClr val="black"/>
                </a:solidFill>
                <a:latin typeface="Times New Roman"/>
                <a:cs typeface="Times New Roman"/>
              </a:rPr>
              <a:t>development</a:t>
            </a:r>
            <a:endParaRPr lang="en-US" sz="2000" b="1" i="0" u="none" strike="noStrike" cap="none" spc="0">
              <a:ln>
                <a:noFill/>
              </a:ln>
              <a:solidFill>
                <a:prstClr val="black"/>
              </a:solidFill>
              <a:latin typeface="Times New Roman"/>
              <a:cs typeface="Times New Roman"/>
            </a:endParaRPr>
          </a:p>
        </p:txBody>
      </p:sp>
      <p:sp>
        <p:nvSpPr>
          <p:cNvPr id="85" name="文本框 84"/>
          <p:cNvSpPr txBox="1"/>
          <p:nvPr/>
        </p:nvSpPr>
        <p:spPr bwMode="auto">
          <a:xfrm>
            <a:off x="2518600" y="4202789"/>
            <a:ext cx="184731" cy="438582"/>
          </a:xfrm>
          <a:prstGeom prst="rect">
            <a:avLst/>
          </a:prstGeom>
          <a:noFill/>
        </p:spPr>
        <p:txBody>
          <a:bodyPr wrap="none" rtlCol="0">
            <a:spAutoFit/>
          </a:bodyPr>
          <a:lstStyle/>
          <a:p>
            <a:pPr marL="0" marR="0" lvl="0" indent="0" algn="l" defTabSz="457200">
              <a:lnSpc>
                <a:spcPct val="100000"/>
              </a:lnSpc>
              <a:spcBef>
                <a:spcPts val="0"/>
              </a:spcBef>
              <a:spcAft>
                <a:spcPts val="0"/>
              </a:spcAft>
              <a:buClrTx/>
              <a:buSzTx/>
              <a:buFontTx/>
              <a:buNone/>
              <a:defRPr/>
            </a:pPr>
            <a:endParaRPr lang="fi-FI" sz="750" b="0" i="0" u="none" strike="noStrike" cap="none" spc="0">
              <a:ln>
                <a:noFill/>
              </a:ln>
              <a:solidFill>
                <a:srgbClr val="FF0000"/>
              </a:solidFill>
              <a:latin typeface="Calibri"/>
              <a:ea typeface="宋体"/>
              <a:cs typeface="Arial"/>
            </a:endParaRPr>
          </a:p>
          <a:p>
            <a:pPr marL="0" marR="0" lvl="0" indent="0" algn="l" defTabSz="457200">
              <a:lnSpc>
                <a:spcPct val="100000"/>
              </a:lnSpc>
              <a:spcBef>
                <a:spcPts val="0"/>
              </a:spcBef>
              <a:spcAft>
                <a:spcPts val="0"/>
              </a:spcAft>
              <a:buClrTx/>
              <a:buSzTx/>
              <a:buFontTx/>
              <a:buNone/>
              <a:defRPr/>
            </a:pPr>
            <a:endParaRPr lang="fi-FI" sz="750">
              <a:solidFill>
                <a:srgbClr val="FF0000"/>
              </a:solidFill>
              <a:latin typeface="Calibri"/>
              <a:ea typeface="宋体"/>
            </a:endParaRPr>
          </a:p>
          <a:p>
            <a:pPr marL="0" marR="0" lvl="0" indent="0" algn="l" defTabSz="457200">
              <a:lnSpc>
                <a:spcPct val="100000"/>
              </a:lnSpc>
              <a:spcBef>
                <a:spcPts val="0"/>
              </a:spcBef>
              <a:spcAft>
                <a:spcPts val="0"/>
              </a:spcAft>
              <a:buClrTx/>
              <a:buSzTx/>
              <a:buFontTx/>
              <a:buNone/>
              <a:defRPr/>
            </a:pPr>
            <a:endParaRPr lang="zh-CN" sz="750" b="0" i="0" u="none" strike="noStrike" cap="none" spc="0">
              <a:ln>
                <a:noFill/>
              </a:ln>
              <a:solidFill>
                <a:srgbClr val="FF0000"/>
              </a:solidFill>
              <a:latin typeface="Calibri"/>
              <a:ea typeface="宋体"/>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45" name="image22.png"/>
          <p:cNvPicPr>
            <a:picLocks noChangeAspect="1"/>
          </p:cNvPicPr>
          <p:nvPr/>
        </p:nvPicPr>
        <p:blipFill>
          <a:blip r:embed="rId3"/>
          <a:stretch/>
        </p:blipFill>
        <p:spPr bwMode="auto">
          <a:xfrm>
            <a:off x="-133424" y="40933"/>
            <a:ext cx="9144001" cy="7101409"/>
          </a:xfrm>
          <a:prstGeom prst="rect">
            <a:avLst/>
          </a:prstGeom>
          <a:ln w="12700">
            <a:miter lim="400000"/>
          </a:ln>
        </p:spPr>
      </p:pic>
      <p:sp>
        <p:nvSpPr>
          <p:cNvPr id="146" name="Shape 146"/>
          <p:cNvSpPr/>
          <p:nvPr/>
        </p:nvSpPr>
        <p:spPr bwMode="auto">
          <a:xfrm>
            <a:off x="5292080" y="6453336"/>
            <a:ext cx="3312368" cy="461661"/>
          </a:xfrm>
          <a:prstGeom prst="rect">
            <a:avLst/>
          </a:prstGeom>
          <a:ln w="12700">
            <a:miter lim="400000"/>
          </a:ln>
        </p:spPr>
        <p:txBody>
          <a:bodyPr lIns="45718" tIns="45718" rIns="45718" bIns="45718">
            <a:spAutoFit/>
          </a:bodyPr>
          <a:lstStyle>
            <a:lvl1pPr algn="l" defTabSz="1300480">
              <a:defRPr sz="2400">
                <a:latin typeface="Calibri"/>
                <a:ea typeface="Calibri"/>
                <a:cs typeface="Calibri"/>
              </a:defRPr>
            </a:lvl1pPr>
          </a:lstStyle>
          <a:p>
            <a:pPr marL="0" marR="0" lvl="0" indent="0" algn="l" defTabSz="1300480">
              <a:lnSpc>
                <a:spcPct val="100000"/>
              </a:lnSpc>
              <a:spcBef>
                <a:spcPts val="0"/>
              </a:spcBef>
              <a:spcAft>
                <a:spcPts val="0"/>
              </a:spcAft>
              <a:buClrTx/>
              <a:buSzTx/>
              <a:buFontTx/>
              <a:buNone/>
              <a:defRPr/>
            </a:pPr>
            <a:r>
              <a:rPr sz="2400" b="0" i="0" u="none" strike="noStrike" cap="none" spc="0">
                <a:ln>
                  <a:noFill/>
                </a:ln>
                <a:solidFill>
                  <a:prstClr val="black"/>
                </a:solidFill>
                <a:latin typeface="Calibri"/>
              </a:rPr>
              <a:t>Lyytinen et al., in press</a:t>
            </a:r>
            <a:endParaRPr/>
          </a:p>
        </p:txBody>
      </p:sp>
      <p:sp>
        <p:nvSpPr>
          <p:cNvPr id="148" name="Shape 148"/>
          <p:cNvSpPr/>
          <p:nvPr/>
        </p:nvSpPr>
        <p:spPr bwMode="auto">
          <a:xfrm>
            <a:off x="155231" y="1293100"/>
            <a:ext cx="72196" cy="349131"/>
          </a:xfrm>
          <a:prstGeom prst="rect">
            <a:avLst/>
          </a:prstGeom>
          <a:ln w="12700">
            <a:miter lim="400000"/>
          </a:ln>
        </p:spPr>
        <p:txBody>
          <a:bodyPr wrap="none" lIns="35717" tIns="35717" rIns="35717" bIns="35717" anchor="ctr">
            <a:spAutoFit/>
          </a:bodyPr>
          <a:lstStyle/>
          <a:p>
            <a:pPr marL="0" marR="0" lvl="0" indent="0" algn="l" defTabSz="4572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a typeface="Arial"/>
              <a:cs typeface="Arial"/>
            </a:endParaRPr>
          </a:p>
        </p:txBody>
      </p:sp>
      <p:sp>
        <p:nvSpPr>
          <p:cNvPr id="149" name="Shape 149"/>
          <p:cNvSpPr/>
          <p:nvPr/>
        </p:nvSpPr>
        <p:spPr bwMode="auto">
          <a:xfrm>
            <a:off x="1153684" y="1293100"/>
            <a:ext cx="72196" cy="349131"/>
          </a:xfrm>
          <a:prstGeom prst="rect">
            <a:avLst/>
          </a:prstGeom>
          <a:ln w="12700">
            <a:miter lim="400000"/>
          </a:ln>
        </p:spPr>
        <p:txBody>
          <a:bodyPr wrap="none" lIns="35717" tIns="35717" rIns="35717" bIns="35717" anchor="ctr">
            <a:spAutoFit/>
          </a:bodyPr>
          <a:lstStyle/>
          <a:p>
            <a:pPr marL="0" marR="0" lvl="0" indent="0" algn="l" defTabSz="4572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a typeface="Arial"/>
              <a:cs typeface="Arial"/>
            </a:endParaRPr>
          </a:p>
        </p:txBody>
      </p:sp>
      <p:sp>
        <p:nvSpPr>
          <p:cNvPr id="150" name="Shape 150"/>
          <p:cNvSpPr/>
          <p:nvPr/>
        </p:nvSpPr>
        <p:spPr bwMode="auto">
          <a:xfrm>
            <a:off x="3662735" y="1609717"/>
            <a:ext cx="72196" cy="302964"/>
          </a:xfrm>
          <a:prstGeom prst="rect">
            <a:avLst/>
          </a:prstGeom>
          <a:ln w="12700">
            <a:miter lim="400000"/>
          </a:ln>
        </p:spPr>
        <p:txBody>
          <a:bodyPr wrap="none" lIns="35717" tIns="35717" rIns="35717" bIns="35717" anchor="ctr">
            <a:spAutoFit/>
          </a:bodyPr>
          <a:lstStyle>
            <a:lvl1pPr>
              <a:defRPr sz="1500"/>
            </a:lvl1pPr>
          </a:lstStyle>
          <a:p>
            <a:pPr marL="0" marR="0" lvl="0" indent="0" algn="l" defTabSz="457200">
              <a:lnSpc>
                <a:spcPct val="100000"/>
              </a:lnSpc>
              <a:spcBef>
                <a:spcPts val="0"/>
              </a:spcBef>
              <a:spcAft>
                <a:spcPts val="0"/>
              </a:spcAft>
              <a:buClrTx/>
              <a:buSzTx/>
              <a:buFontTx/>
              <a:buNone/>
              <a:defRPr/>
            </a:pPr>
            <a:endParaRPr sz="1500" b="0" i="0" u="none" strike="noStrike" cap="none" spc="0">
              <a:ln>
                <a:noFill/>
              </a:ln>
              <a:solidFill>
                <a:srgbClr val="FF0000"/>
              </a:solidFill>
              <a:latin typeface="Calibri"/>
              <a:ea typeface="Arial"/>
              <a:cs typeface="Arial"/>
            </a:endParaRPr>
          </a:p>
        </p:txBody>
      </p:sp>
      <p:sp>
        <p:nvSpPr>
          <p:cNvPr id="151" name="Shape 151"/>
          <p:cNvSpPr/>
          <p:nvPr/>
        </p:nvSpPr>
        <p:spPr bwMode="auto">
          <a:xfrm>
            <a:off x="4674835" y="2069179"/>
            <a:ext cx="2181608" cy="318353"/>
          </a:xfrm>
          <a:prstGeom prst="rect">
            <a:avLst/>
          </a:prstGeom>
          <a:ln w="12700">
            <a:miter lim="400000"/>
          </a:ln>
        </p:spPr>
        <p:txBody>
          <a:bodyPr lIns="35717" tIns="35717" rIns="35717" bIns="35717" anchor="ctr">
            <a:spAutoFit/>
          </a:bodyPr>
          <a:lstStyle>
            <a:lvl1pPr>
              <a:defRPr sz="1800"/>
            </a:lvl1pPr>
          </a:lstStyle>
          <a:p>
            <a:pPr marL="0" marR="0" lvl="0" indent="0" algn="l" defTabSz="457200">
              <a:lnSpc>
                <a:spcPct val="100000"/>
              </a:lnSpc>
              <a:spcBef>
                <a:spcPts val="0"/>
              </a:spcBef>
              <a:spcAft>
                <a:spcPts val="0"/>
              </a:spcAft>
              <a:buClrTx/>
              <a:buSzTx/>
              <a:buFontTx/>
              <a:buNone/>
              <a:defRPr/>
            </a:pPr>
            <a:endParaRPr sz="1600" b="0" i="0" u="none" strike="noStrike" cap="none" spc="0">
              <a:ln>
                <a:noFill/>
              </a:ln>
              <a:solidFill>
                <a:srgbClr val="FF0000"/>
              </a:solidFill>
              <a:latin typeface="Calibri"/>
              <a:ea typeface="Arial"/>
              <a:cs typeface="Arial"/>
            </a:endParaRPr>
          </a:p>
        </p:txBody>
      </p:sp>
      <p:sp>
        <p:nvSpPr>
          <p:cNvPr id="152" name="Shape 152"/>
          <p:cNvSpPr/>
          <p:nvPr/>
        </p:nvSpPr>
        <p:spPr bwMode="auto">
          <a:xfrm>
            <a:off x="6856443" y="1613617"/>
            <a:ext cx="1520795" cy="226020"/>
          </a:xfrm>
          <a:prstGeom prst="rect">
            <a:avLst/>
          </a:prstGeom>
          <a:ln w="12700">
            <a:miter lim="400000"/>
          </a:ln>
        </p:spPr>
        <p:txBody>
          <a:bodyPr wrap="square" lIns="35717" tIns="35717" rIns="35717" bIns="35717" anchor="ctr">
            <a:spAutoFit/>
          </a:bodyPr>
          <a:lstStyle/>
          <a:p>
            <a:pPr marL="0" marR="0" lvl="0" indent="0" algn="l" defTabSz="457200">
              <a:lnSpc>
                <a:spcPct val="100000"/>
              </a:lnSpc>
              <a:spcBef>
                <a:spcPts val="0"/>
              </a:spcBef>
              <a:spcAft>
                <a:spcPts val="0"/>
              </a:spcAft>
              <a:buClrTx/>
              <a:buSzTx/>
              <a:buFontTx/>
              <a:buNone/>
              <a:defRPr sz="1600"/>
            </a:pPr>
            <a:endParaRPr sz="1000" b="0" i="0" u="none" strike="noStrike" cap="none" spc="0">
              <a:ln>
                <a:noFill/>
              </a:ln>
              <a:solidFill>
                <a:srgbClr val="FF0000"/>
              </a:solidFill>
              <a:latin typeface="Calibri"/>
              <a:ea typeface="Arial"/>
              <a:cs typeface="Arial"/>
            </a:endParaRPr>
          </a:p>
        </p:txBody>
      </p:sp>
      <p:sp>
        <p:nvSpPr>
          <p:cNvPr id="153" name="Shape 153"/>
          <p:cNvSpPr/>
          <p:nvPr/>
        </p:nvSpPr>
        <p:spPr bwMode="auto">
          <a:xfrm>
            <a:off x="1350879" y="2172546"/>
            <a:ext cx="72196" cy="379908"/>
          </a:xfrm>
          <a:prstGeom prst="rect">
            <a:avLst/>
          </a:prstGeom>
          <a:ln w="12700">
            <a:miter lim="400000"/>
          </a:ln>
        </p:spPr>
        <p:txBody>
          <a:bodyPr wrap="none" lIns="35717" tIns="35717" rIns="35717" bIns="35717" anchor="ctr">
            <a:spAutoFit/>
          </a:bodyPr>
          <a:lstStyle>
            <a:lvl1pPr>
              <a:defRPr sz="2400"/>
            </a:lvl1pPr>
          </a:lstStyle>
          <a:p>
            <a:pPr marL="0" marR="0" lvl="0" indent="0" algn="l" defTabSz="457200">
              <a:lnSpc>
                <a:spcPct val="100000"/>
              </a:lnSpc>
              <a:spcBef>
                <a:spcPts val="0"/>
              </a:spcBef>
              <a:spcAft>
                <a:spcPts val="0"/>
              </a:spcAft>
              <a:buClrTx/>
              <a:buSzTx/>
              <a:buFontTx/>
              <a:buNone/>
              <a:defRPr/>
            </a:pPr>
            <a:endParaRPr sz="2000" b="0" i="0" u="none" strike="noStrike" cap="none" spc="0">
              <a:ln>
                <a:noFill/>
              </a:ln>
              <a:solidFill>
                <a:srgbClr val="FF0000"/>
              </a:solidFill>
              <a:latin typeface="Calibri"/>
              <a:ea typeface="Arial"/>
              <a:cs typeface="Arial"/>
            </a:endParaRPr>
          </a:p>
        </p:txBody>
      </p:sp>
      <p:sp>
        <p:nvSpPr>
          <p:cNvPr id="154" name="Shape 154"/>
          <p:cNvSpPr/>
          <p:nvPr/>
        </p:nvSpPr>
        <p:spPr bwMode="auto">
          <a:xfrm>
            <a:off x="2592036" y="2631546"/>
            <a:ext cx="72196" cy="379908"/>
          </a:xfrm>
          <a:prstGeom prst="rect">
            <a:avLst/>
          </a:prstGeom>
          <a:ln w="12700">
            <a:miter lim="400000"/>
          </a:ln>
        </p:spPr>
        <p:txBody>
          <a:bodyPr wrap="none" lIns="35717" tIns="35717" rIns="35717" bIns="35717" anchor="ctr">
            <a:spAutoFit/>
          </a:bodyPr>
          <a:lstStyle>
            <a:lvl1pPr>
              <a:defRPr sz="2400"/>
            </a:lvl1pPr>
          </a:lstStyle>
          <a:p>
            <a:pPr marL="0" marR="0" lvl="0" indent="0" algn="l" defTabSz="457200">
              <a:lnSpc>
                <a:spcPct val="100000"/>
              </a:lnSpc>
              <a:spcBef>
                <a:spcPts val="0"/>
              </a:spcBef>
              <a:spcAft>
                <a:spcPts val="0"/>
              </a:spcAft>
              <a:buClrTx/>
              <a:buSzTx/>
              <a:buFontTx/>
              <a:buNone/>
              <a:defRPr/>
            </a:pPr>
            <a:endParaRPr sz="2000" b="0" i="0" u="none" strike="noStrike" cap="none" spc="0">
              <a:ln>
                <a:noFill/>
              </a:ln>
              <a:solidFill>
                <a:srgbClr val="FF0000"/>
              </a:solidFill>
              <a:latin typeface="Calibri"/>
              <a:ea typeface="Arial"/>
              <a:cs typeface="Arial"/>
            </a:endParaRPr>
          </a:p>
        </p:txBody>
      </p:sp>
      <p:sp>
        <p:nvSpPr>
          <p:cNvPr id="155" name="Shape 155"/>
          <p:cNvSpPr/>
          <p:nvPr/>
        </p:nvSpPr>
        <p:spPr bwMode="auto">
          <a:xfrm>
            <a:off x="2753224" y="3155812"/>
            <a:ext cx="72196" cy="395297"/>
          </a:xfrm>
          <a:prstGeom prst="rect">
            <a:avLst/>
          </a:prstGeom>
          <a:ln w="12700">
            <a:miter lim="400000"/>
          </a:ln>
        </p:spPr>
        <p:txBody>
          <a:bodyPr wrap="none" lIns="35717" tIns="35717" rIns="35717" bIns="35717" anchor="ctr">
            <a:spAutoFit/>
          </a:bodyPr>
          <a:lstStyle>
            <a:lvl1pPr>
              <a:defRPr sz="2100"/>
            </a:lvl1pPr>
          </a:lstStyle>
          <a:p>
            <a:pPr marL="0" marR="0" lvl="0" indent="0" algn="l" defTabSz="457200">
              <a:lnSpc>
                <a:spcPct val="100000"/>
              </a:lnSpc>
              <a:spcBef>
                <a:spcPts val="0"/>
              </a:spcBef>
              <a:spcAft>
                <a:spcPts val="0"/>
              </a:spcAft>
              <a:buClrTx/>
              <a:buSzTx/>
              <a:buFontTx/>
              <a:buNone/>
              <a:defRPr/>
            </a:pPr>
            <a:endParaRPr sz="2100" b="0" i="0" u="none" strike="noStrike" cap="none" spc="0">
              <a:ln>
                <a:noFill/>
              </a:ln>
              <a:solidFill>
                <a:srgbClr val="FF0000"/>
              </a:solidFill>
              <a:latin typeface="Calibri"/>
              <a:ea typeface="Arial"/>
              <a:cs typeface="Arial"/>
            </a:endParaRPr>
          </a:p>
        </p:txBody>
      </p:sp>
      <p:sp>
        <p:nvSpPr>
          <p:cNvPr id="156" name="Shape 156"/>
          <p:cNvSpPr/>
          <p:nvPr/>
        </p:nvSpPr>
        <p:spPr bwMode="auto">
          <a:xfrm>
            <a:off x="2825131" y="3530240"/>
            <a:ext cx="72196" cy="364519"/>
          </a:xfrm>
          <a:prstGeom prst="rect">
            <a:avLst/>
          </a:prstGeom>
          <a:ln w="12700">
            <a:miter lim="400000"/>
          </a:ln>
        </p:spPr>
        <p:txBody>
          <a:bodyPr wrap="none" lIns="35717" tIns="35717" rIns="35717" bIns="35717" anchor="ctr">
            <a:spAutoFit/>
          </a:bodyPr>
          <a:lstStyle>
            <a:lvl1pPr>
              <a:defRPr sz="1900"/>
            </a:lvl1pPr>
          </a:lstStyle>
          <a:p>
            <a:pPr marL="0" marR="0" lvl="0" indent="0" algn="l" defTabSz="457200">
              <a:lnSpc>
                <a:spcPct val="100000"/>
              </a:lnSpc>
              <a:spcBef>
                <a:spcPts val="0"/>
              </a:spcBef>
              <a:spcAft>
                <a:spcPts val="0"/>
              </a:spcAft>
              <a:buClrTx/>
              <a:buSzTx/>
              <a:buFontTx/>
              <a:buNone/>
              <a:defRPr/>
            </a:pPr>
            <a:endParaRPr sz="1900" b="0" i="0" u="none" strike="noStrike" cap="none" spc="0">
              <a:ln>
                <a:noFill/>
              </a:ln>
              <a:solidFill>
                <a:srgbClr val="FF0000"/>
              </a:solidFill>
              <a:latin typeface="Calibri"/>
              <a:ea typeface="Arial"/>
              <a:cs typeface="Arial"/>
            </a:endParaRPr>
          </a:p>
        </p:txBody>
      </p:sp>
      <p:sp>
        <p:nvSpPr>
          <p:cNvPr id="157" name="Shape 157"/>
          <p:cNvSpPr/>
          <p:nvPr/>
        </p:nvSpPr>
        <p:spPr bwMode="auto">
          <a:xfrm>
            <a:off x="3027757" y="3981547"/>
            <a:ext cx="72196" cy="379908"/>
          </a:xfrm>
          <a:prstGeom prst="rect">
            <a:avLst/>
          </a:prstGeom>
          <a:ln w="12700">
            <a:miter lim="400000"/>
          </a:ln>
        </p:spPr>
        <p:txBody>
          <a:bodyPr wrap="none" lIns="35717" tIns="35717" rIns="35717" bIns="35717" anchor="ctr">
            <a:spAutoFit/>
          </a:bodyPr>
          <a:lstStyle>
            <a:lvl1pPr>
              <a:defRPr sz="2000"/>
            </a:lvl1pPr>
          </a:lstStyle>
          <a:p>
            <a:pPr marL="0" marR="0" lvl="0" indent="0" algn="l" defTabSz="457200">
              <a:lnSpc>
                <a:spcPct val="100000"/>
              </a:lnSpc>
              <a:spcBef>
                <a:spcPts val="0"/>
              </a:spcBef>
              <a:spcAft>
                <a:spcPts val="0"/>
              </a:spcAft>
              <a:buClrTx/>
              <a:buSzTx/>
              <a:buFontTx/>
              <a:buNone/>
              <a:defRPr/>
            </a:pPr>
            <a:endParaRPr sz="2000" b="0" i="0" u="none" strike="noStrike" cap="none" spc="0">
              <a:ln>
                <a:noFill/>
              </a:ln>
              <a:solidFill>
                <a:srgbClr val="FF0000"/>
              </a:solidFill>
              <a:latin typeface="Calibri"/>
              <a:ea typeface="Arial"/>
              <a:cs typeface="Arial"/>
            </a:endParaRPr>
          </a:p>
        </p:txBody>
      </p:sp>
      <p:sp>
        <p:nvSpPr>
          <p:cNvPr id="158" name="Shape 158"/>
          <p:cNvSpPr/>
          <p:nvPr/>
        </p:nvSpPr>
        <p:spPr bwMode="auto">
          <a:xfrm>
            <a:off x="2565246" y="4393216"/>
            <a:ext cx="72196" cy="349131"/>
          </a:xfrm>
          <a:prstGeom prst="rect">
            <a:avLst/>
          </a:prstGeom>
          <a:ln w="12700">
            <a:miter lim="400000"/>
          </a:ln>
        </p:spPr>
        <p:txBody>
          <a:bodyPr wrap="none" lIns="35717" tIns="35717" rIns="35717" bIns="35717" anchor="ctr">
            <a:spAutoFit/>
          </a:bodyPr>
          <a:lstStyle>
            <a:lvl1pPr>
              <a:defRPr sz="1800"/>
            </a:lvl1pPr>
          </a:lstStyle>
          <a:p>
            <a:pPr marL="0" marR="0" lvl="0" indent="0" algn="l" defTabSz="4572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a typeface="Arial"/>
              <a:cs typeface="Arial"/>
            </a:endParaRPr>
          </a:p>
        </p:txBody>
      </p:sp>
      <p:sp>
        <p:nvSpPr>
          <p:cNvPr id="159" name="Shape 159"/>
          <p:cNvSpPr/>
          <p:nvPr/>
        </p:nvSpPr>
        <p:spPr bwMode="auto">
          <a:xfrm>
            <a:off x="2645325" y="4953074"/>
            <a:ext cx="72196" cy="349131"/>
          </a:xfrm>
          <a:prstGeom prst="rect">
            <a:avLst/>
          </a:prstGeom>
          <a:ln w="12700">
            <a:miter lim="400000"/>
          </a:ln>
        </p:spPr>
        <p:txBody>
          <a:bodyPr wrap="none" lIns="35717" tIns="35717" rIns="35717" bIns="35717" anchor="ctr">
            <a:spAutoFit/>
          </a:bodyPr>
          <a:lstStyle>
            <a:lvl1pPr>
              <a:defRPr sz="1800"/>
            </a:lvl1pPr>
          </a:lstStyle>
          <a:p>
            <a:pPr marL="0" marR="0" lvl="0" indent="0" algn="l" defTabSz="457200">
              <a:lnSpc>
                <a:spcPct val="100000"/>
              </a:lnSpc>
              <a:spcBef>
                <a:spcPts val="0"/>
              </a:spcBef>
              <a:spcAft>
                <a:spcPts val="0"/>
              </a:spcAft>
              <a:buClrTx/>
              <a:buSzTx/>
              <a:buFontTx/>
              <a:buNone/>
              <a:defRPr/>
            </a:pPr>
            <a:endParaRPr sz="1800" b="0" i="0" u="none" strike="noStrike" cap="none" spc="0">
              <a:ln>
                <a:noFill/>
              </a:ln>
              <a:solidFill>
                <a:srgbClr val="FF0000"/>
              </a:solidFill>
              <a:latin typeface="Calibri"/>
              <a:ea typeface="Arial"/>
              <a:cs typeface="Arial"/>
            </a:endParaRPr>
          </a:p>
        </p:txBody>
      </p:sp>
      <p:sp>
        <p:nvSpPr>
          <p:cNvPr id="160" name="Shape 160"/>
          <p:cNvSpPr/>
          <p:nvPr/>
        </p:nvSpPr>
        <p:spPr bwMode="auto">
          <a:xfrm>
            <a:off x="2460129" y="5412547"/>
            <a:ext cx="72196" cy="379908"/>
          </a:xfrm>
          <a:prstGeom prst="rect">
            <a:avLst/>
          </a:prstGeom>
          <a:ln w="12700">
            <a:miter lim="400000"/>
          </a:ln>
        </p:spPr>
        <p:txBody>
          <a:bodyPr wrap="none" lIns="35717" tIns="35717" rIns="35717" bIns="35717" anchor="ctr">
            <a:spAutoFit/>
          </a:bodyPr>
          <a:lstStyle>
            <a:lvl1pPr>
              <a:defRPr sz="2000"/>
            </a:lvl1pPr>
          </a:lstStyle>
          <a:p>
            <a:pPr marL="0" marR="0" lvl="0" indent="0" algn="l" defTabSz="457200">
              <a:lnSpc>
                <a:spcPct val="100000"/>
              </a:lnSpc>
              <a:spcBef>
                <a:spcPts val="0"/>
              </a:spcBef>
              <a:spcAft>
                <a:spcPts val="0"/>
              </a:spcAft>
              <a:buClrTx/>
              <a:buSzTx/>
              <a:buFontTx/>
              <a:buNone/>
              <a:defRPr/>
            </a:pPr>
            <a:endParaRPr sz="2000" b="0" i="0" u="none" strike="noStrike" cap="none" spc="0">
              <a:ln>
                <a:noFill/>
              </a:ln>
              <a:solidFill>
                <a:srgbClr val="FF0000"/>
              </a:solidFill>
              <a:latin typeface="Songti SC Regular"/>
              <a:ea typeface="Arial"/>
              <a:cs typeface="Songti SC Regular"/>
            </a:endParaRPr>
          </a:p>
        </p:txBody>
      </p:sp>
      <p:sp>
        <p:nvSpPr>
          <p:cNvPr id="161" name="Shape 161"/>
          <p:cNvSpPr/>
          <p:nvPr/>
        </p:nvSpPr>
        <p:spPr bwMode="auto">
          <a:xfrm>
            <a:off x="2497008" y="5898287"/>
            <a:ext cx="72196" cy="379908"/>
          </a:xfrm>
          <a:prstGeom prst="rect">
            <a:avLst/>
          </a:prstGeom>
          <a:ln w="12700">
            <a:miter lim="400000"/>
          </a:ln>
        </p:spPr>
        <p:txBody>
          <a:bodyPr wrap="none" lIns="35717" tIns="35717" rIns="35717" bIns="35717" anchor="ctr">
            <a:spAutoFit/>
          </a:bodyPr>
          <a:lstStyle>
            <a:lvl1pPr>
              <a:defRPr sz="2100"/>
            </a:lvl1pPr>
          </a:lstStyle>
          <a:p>
            <a:pPr marL="0" marR="0" lvl="0" indent="0" algn="l" defTabSz="457200">
              <a:lnSpc>
                <a:spcPct val="100000"/>
              </a:lnSpc>
              <a:spcBef>
                <a:spcPts val="0"/>
              </a:spcBef>
              <a:spcAft>
                <a:spcPts val="0"/>
              </a:spcAft>
              <a:buClrTx/>
              <a:buSzTx/>
              <a:buFontTx/>
              <a:buNone/>
              <a:defRPr/>
            </a:pPr>
            <a:endParaRPr sz="2000" b="0" i="0" u="none" strike="noStrike" cap="none" spc="0">
              <a:ln>
                <a:noFill/>
              </a:ln>
              <a:solidFill>
                <a:srgbClr val="FF0000"/>
              </a:solidFill>
              <a:latin typeface="Calibri"/>
              <a:ea typeface="Arial"/>
              <a:cs typeface="Arial"/>
            </a:endParaRPr>
          </a:p>
        </p:txBody>
      </p:sp>
      <p:sp>
        <p:nvSpPr>
          <p:cNvPr id="162" name="Shape 162"/>
          <p:cNvSpPr/>
          <p:nvPr/>
        </p:nvSpPr>
        <p:spPr bwMode="auto">
          <a:xfrm>
            <a:off x="663364" y="6128047"/>
            <a:ext cx="72196" cy="379908"/>
          </a:xfrm>
          <a:prstGeom prst="rect">
            <a:avLst/>
          </a:prstGeom>
          <a:ln w="12700">
            <a:miter lim="400000"/>
          </a:ln>
        </p:spPr>
        <p:txBody>
          <a:bodyPr wrap="none" lIns="35717" tIns="35717" rIns="35717" bIns="35717" anchor="ctr">
            <a:spAutoFit/>
          </a:bodyPr>
          <a:lstStyle>
            <a:lvl1pPr>
              <a:defRPr sz="2200"/>
            </a:lvl1pPr>
          </a:lstStyle>
          <a:p>
            <a:pPr marL="0" marR="0" lvl="0" indent="0" algn="l" defTabSz="457200">
              <a:lnSpc>
                <a:spcPct val="100000"/>
              </a:lnSpc>
              <a:spcBef>
                <a:spcPts val="0"/>
              </a:spcBef>
              <a:spcAft>
                <a:spcPts val="0"/>
              </a:spcAft>
              <a:buClrTx/>
              <a:buSzTx/>
              <a:buFontTx/>
              <a:buNone/>
              <a:defRPr/>
            </a:pPr>
            <a:endParaRPr sz="2000" b="0" i="0" u="none" strike="noStrike" cap="none" spc="0">
              <a:ln>
                <a:noFill/>
              </a:ln>
              <a:solidFill>
                <a:srgbClr val="FF0000"/>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7" name="Shape 187"/>
          <p:cNvSpPr>
            <a:spLocks noGrp="1"/>
          </p:cNvSpPr>
          <p:nvPr>
            <p:ph type="title"/>
          </p:nvPr>
        </p:nvSpPr>
        <p:spPr bwMode="auto">
          <a:xfrm>
            <a:off x="172872" y="-555009"/>
            <a:ext cx="7997955" cy="3057702"/>
          </a:xfrm>
          <a:prstGeom prst="rect">
            <a:avLst/>
          </a:prstGeom>
        </p:spPr>
        <p:txBody>
          <a:bodyPr>
            <a:normAutofit/>
          </a:bodyPr>
          <a:lstStyle/>
          <a:p>
            <a:pPr>
              <a:defRPr sz="2400"/>
            </a:pPr>
            <a:r>
              <a:rPr sz="3200" b="1">
                <a:latin typeface="Times New Roman"/>
                <a:cs typeface="Times New Roman"/>
              </a:rPr>
              <a:t>Reading acquisition and the consistency of the connections between spoken and written</a:t>
            </a:r>
            <a:endParaRPr sz="3200" b="1">
              <a:solidFill>
                <a:srgbClr val="FF0000"/>
              </a:solidFill>
              <a:latin typeface="Times New Roman"/>
              <a:cs typeface="Times New Roman"/>
            </a:endParaRPr>
          </a:p>
        </p:txBody>
      </p:sp>
      <p:sp>
        <p:nvSpPr>
          <p:cNvPr id="188" name="Shape 188"/>
          <p:cNvSpPr>
            <a:spLocks noGrp="1"/>
          </p:cNvSpPr>
          <p:nvPr>
            <p:ph type="body" sz="half" idx="1"/>
          </p:nvPr>
        </p:nvSpPr>
        <p:spPr bwMode="auto">
          <a:xfrm>
            <a:off x="345742" y="1919784"/>
            <a:ext cx="8798257" cy="4938215"/>
          </a:xfrm>
          <a:prstGeom prst="rect">
            <a:avLst/>
          </a:prstGeom>
        </p:spPr>
        <p:txBody>
          <a:bodyPr>
            <a:normAutofit/>
          </a:bodyPr>
          <a:lstStyle/>
          <a:p>
            <a:pPr marL="173990" indent="-173990" defTabSz="694690">
              <a:spcBef>
                <a:spcPts val="700"/>
              </a:spcBef>
              <a:defRPr sz="1500"/>
            </a:pPr>
            <a:r>
              <a:rPr sz="2500">
                <a:latin typeface="Times New Roman"/>
                <a:cs typeface="Times New Roman"/>
              </a:rPr>
              <a:t>If the reading instruction is organized optimally the time child needs for the acquisition of the basic reading skill is the shorter</a:t>
            </a:r>
            <a:endParaRPr sz="2500">
              <a:solidFill>
                <a:srgbClr val="FF0000"/>
              </a:solidFill>
              <a:latin typeface="Times New Roman"/>
              <a:cs typeface="Times New Roman"/>
            </a:endParaRPr>
          </a:p>
          <a:p>
            <a:pPr marL="521335" lvl="1" indent="-173990" defTabSz="694690">
              <a:spcBef>
                <a:spcPts val="300"/>
              </a:spcBef>
              <a:defRPr sz="1500"/>
            </a:pPr>
            <a:r>
              <a:rPr sz="2500">
                <a:latin typeface="Times New Roman"/>
                <a:cs typeface="Times New Roman"/>
              </a:rPr>
              <a:t>the more consistent the connections  are - when only few (if any) complexities/alternatives need to be learned</a:t>
            </a:r>
            <a:endParaRPr/>
          </a:p>
          <a:p>
            <a:pPr marL="521335" lvl="1" indent="-173990" defTabSz="694690">
              <a:spcBef>
                <a:spcPts val="300"/>
              </a:spcBef>
              <a:defRPr sz="1500"/>
            </a:pPr>
            <a:r>
              <a:rPr sz="2500">
                <a:latin typeface="Times New Roman"/>
                <a:cs typeface="Times New Roman"/>
              </a:rPr>
              <a:t>the smaller the number of connections one has to learn</a:t>
            </a:r>
            <a:endParaRPr/>
          </a:p>
          <a:p>
            <a:pPr marL="173990" indent="-173990" defTabSz="694690">
              <a:spcBef>
                <a:spcPts val="700"/>
              </a:spcBef>
              <a:buSzTx/>
              <a:buNone/>
              <a:defRPr sz="1500"/>
            </a:pPr>
            <a:endParaRPr lang="en-US" sz="2500">
              <a:solidFill>
                <a:srgbClr val="FF0000"/>
              </a:solidFill>
              <a:latin typeface="Times New Roman"/>
              <a:cs typeface="Times New Roman"/>
            </a:endParaRPr>
          </a:p>
          <a:p>
            <a:pPr marL="173990" indent="-173990" defTabSz="694690">
              <a:spcBef>
                <a:spcPts val="700"/>
              </a:spcBef>
              <a:buSzTx/>
              <a:buNone/>
              <a:defRPr sz="1500"/>
            </a:pPr>
            <a:r>
              <a:rPr lang="en-US" sz="2500">
                <a:latin typeface="Times New Roman"/>
                <a:cs typeface="Times New Roman"/>
              </a:rPr>
              <a:t>Finnish &amp; African. ~40, English &gt;1000, Chinese &gt;3500</a:t>
            </a:r>
            <a:endParaRPr/>
          </a:p>
          <a:p>
            <a:pPr marL="173990" indent="-173990" defTabSz="694690">
              <a:spcBef>
                <a:spcPts val="700"/>
              </a:spcBef>
              <a:buSzTx/>
              <a:buNone/>
              <a:defRPr sz="1500"/>
            </a:pPr>
            <a:r>
              <a:rPr lang="en-US" sz="2500">
                <a:latin typeface="Times New Roman"/>
                <a:cs typeface="Times New Roman"/>
              </a:rPr>
              <a:t>In transparent writing the learning burden is about the number of letters + possible complexities such as variations of the lengths of the phonemes mostly presented by repeating the letter                (e.g. </a:t>
            </a:r>
            <a:r>
              <a:rPr lang="en-US" sz="2500">
                <a:latin typeface="Times New Roman"/>
                <a:cs typeface="Times New Roman"/>
              </a:rPr>
              <a:t>tuli</a:t>
            </a:r>
            <a:r>
              <a:rPr lang="en-US" sz="2500">
                <a:latin typeface="Times New Roman"/>
                <a:cs typeface="Times New Roman"/>
              </a:rPr>
              <a:t>, </a:t>
            </a:r>
            <a:r>
              <a:rPr lang="en-US" sz="2500">
                <a:latin typeface="Times New Roman"/>
                <a:cs typeface="Times New Roman"/>
              </a:rPr>
              <a:t>tuuli</a:t>
            </a:r>
            <a:r>
              <a:rPr lang="en-US" sz="2500">
                <a:latin typeface="Times New Roman"/>
                <a:cs typeface="Times New Roman"/>
              </a:rPr>
              <a:t>, </a:t>
            </a:r>
            <a:r>
              <a:rPr lang="en-US" sz="2500">
                <a:latin typeface="Times New Roman"/>
                <a:cs typeface="Times New Roman"/>
              </a:rPr>
              <a:t>tulli</a:t>
            </a:r>
            <a:r>
              <a:rPr lang="en-US" sz="2500">
                <a:latin typeface="Times New Roman"/>
                <a:cs typeface="Times New Roman"/>
              </a:rPr>
              <a:t> in Finnish meaning fire, wind and customs)</a:t>
            </a:r>
            <a:endParaRPr sz="250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pSp>
        <p:nvGrpSpPr>
          <p:cNvPr id="2" name="Group 12"/>
          <p:cNvGrpSpPr/>
          <p:nvPr/>
        </p:nvGrpSpPr>
        <p:grpSpPr bwMode="auto">
          <a:xfrm>
            <a:off x="179512" y="3861048"/>
            <a:ext cx="2736304" cy="1008112"/>
            <a:chOff x="2267744" y="3684649"/>
            <a:chExt cx="2736304" cy="1008112"/>
          </a:xfrm>
        </p:grpSpPr>
        <p:sp>
          <p:nvSpPr>
            <p:cNvPr id="6" name="TextBox 5"/>
            <p:cNvSpPr txBox="1"/>
            <p:nvPr/>
          </p:nvSpPr>
          <p:spPr bwMode="auto">
            <a:xfrm>
              <a:off x="2519772" y="3819372"/>
              <a:ext cx="2232248" cy="738664"/>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Rapid</a:t>
              </a:r>
              <a:r>
                <a:rPr lang="fi-FI" sz="2400" b="1" i="0" u="none" strike="noStrike" cap="none" spc="0">
                  <a:ln>
                    <a:noFill/>
                  </a:ln>
                  <a:solidFill>
                    <a:prstClr val="black"/>
                  </a:solidFill>
                  <a:latin typeface="Calibri"/>
                  <a:ea typeface="Arial"/>
                  <a:cs typeface="Arial"/>
                </a:rPr>
                <a:t> </a:t>
              </a:r>
              <a:r>
                <a:rPr lang="fi-FI" sz="2400" b="1" i="0" u="none" strike="noStrike" cap="none" spc="0">
                  <a:ln>
                    <a:noFill/>
                  </a:ln>
                  <a:solidFill>
                    <a:prstClr val="black"/>
                  </a:solidFill>
                  <a:latin typeface="Calibri"/>
                  <a:ea typeface="Arial"/>
                  <a:cs typeface="Arial"/>
                </a:rPr>
                <a:t>Naming</a:t>
              </a:r>
              <a:endParaRPr lang="fi-FI" sz="2400" b="1"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 5 to 6.5 </a:t>
              </a:r>
              <a:r>
                <a:rPr lang="fi-FI" sz="1800" b="0" i="0" u="none" strike="noStrike" cap="none" spc="0">
                  <a:ln>
                    <a:noFill/>
                  </a:ln>
                  <a:solidFill>
                    <a:prstClr val="black"/>
                  </a:solidFill>
                  <a:latin typeface="Calibri"/>
                  <a:ea typeface="Arial"/>
                  <a:cs typeface="Arial"/>
                </a:rPr>
                <a:t>years</a:t>
              </a:r>
              <a:endParaRPr lang="fi-FI" sz="1800" b="0" i="0" u="none" strike="noStrike" cap="none" spc="0">
                <a:ln>
                  <a:noFill/>
                </a:ln>
                <a:solidFill>
                  <a:prstClr val="black"/>
                </a:solidFill>
                <a:latin typeface="Calibri"/>
                <a:ea typeface="Arial"/>
                <a:cs typeface="Arial"/>
              </a:endParaRPr>
            </a:p>
          </p:txBody>
        </p:sp>
        <p:sp>
          <p:nvSpPr>
            <p:cNvPr id="7" name="Oval 6"/>
            <p:cNvSpPr/>
            <p:nvPr/>
          </p:nvSpPr>
          <p:spPr bwMode="auto">
            <a:xfrm>
              <a:off x="2267744" y="3684649"/>
              <a:ext cx="2736304"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a:lnSpc>
                  <a:spcPct val="100000"/>
                </a:lnSpc>
                <a:spcBef>
                  <a:spcPts val="0"/>
                </a:spcBef>
                <a:spcAft>
                  <a:spcPts val="0"/>
                </a:spcAft>
                <a:buClrTx/>
                <a:buSzTx/>
                <a:buFontTx/>
                <a:buNone/>
                <a:defRPr/>
              </a:pPr>
              <a:endParaRPr lang="fi-FI" sz="1800" b="0" i="0" u="none" strike="noStrike" cap="none" spc="0">
                <a:ln>
                  <a:noFill/>
                </a:ln>
                <a:solidFill>
                  <a:prstClr val="white"/>
                </a:solidFill>
                <a:latin typeface="Calibri"/>
                <a:ea typeface="Arial"/>
                <a:cs typeface="Arial"/>
              </a:endParaRPr>
            </a:p>
          </p:txBody>
        </p:sp>
      </p:grpSp>
      <p:grpSp>
        <p:nvGrpSpPr>
          <p:cNvPr id="12" name="Group 33"/>
          <p:cNvGrpSpPr/>
          <p:nvPr/>
        </p:nvGrpSpPr>
        <p:grpSpPr bwMode="auto">
          <a:xfrm>
            <a:off x="179512" y="2096852"/>
            <a:ext cx="2736304" cy="1152128"/>
            <a:chOff x="2915816" y="1746104"/>
            <a:chExt cx="2736304" cy="1152128"/>
          </a:xfrm>
        </p:grpSpPr>
        <p:sp>
          <p:nvSpPr>
            <p:cNvPr id="5" name="Oval 4"/>
            <p:cNvSpPr/>
            <p:nvPr/>
          </p:nvSpPr>
          <p:spPr bwMode="auto">
            <a:xfrm>
              <a:off x="2915816" y="1746104"/>
              <a:ext cx="2736304" cy="11521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a:lnSpc>
                  <a:spcPct val="100000"/>
                </a:lnSpc>
                <a:spcBef>
                  <a:spcPts val="0"/>
                </a:spcBef>
                <a:spcAft>
                  <a:spcPts val="0"/>
                </a:spcAft>
                <a:buClrTx/>
                <a:buSzTx/>
                <a:buFontTx/>
                <a:buNone/>
                <a:defRPr/>
              </a:pPr>
              <a:endParaRPr lang="fi-FI" sz="1800" b="0" i="0" u="none" strike="noStrike" cap="none" spc="0">
                <a:ln>
                  <a:noFill/>
                </a:ln>
                <a:solidFill>
                  <a:prstClr val="white"/>
                </a:solidFill>
                <a:latin typeface="Calibri"/>
                <a:ea typeface="Arial"/>
                <a:cs typeface="Arial"/>
              </a:endParaRPr>
            </a:p>
          </p:txBody>
        </p:sp>
        <p:sp>
          <p:nvSpPr>
            <p:cNvPr id="8" name="TextBox 7"/>
            <p:cNvSpPr txBox="1"/>
            <p:nvPr/>
          </p:nvSpPr>
          <p:spPr bwMode="auto">
            <a:xfrm>
              <a:off x="3167844" y="1768170"/>
              <a:ext cx="2376264" cy="1107996"/>
            </a:xfrm>
            <a:prstGeom prst="rect">
              <a:avLst/>
            </a:prstGeom>
            <a:noFill/>
          </p:spPr>
          <p:txBody>
            <a:bodyPr wrap="square" rtlCol="0">
              <a:spAutoFit/>
            </a:bodyPr>
            <a:lstStyle/>
            <a:p>
              <a:pPr marL="0" marR="0" lvl="0" indent="0" algn="ctr"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Letter</a:t>
              </a:r>
              <a:r>
                <a:rPr lang="fi-FI" sz="2400" b="1" i="0" u="none" strike="noStrike" cap="none" spc="0">
                  <a:ln>
                    <a:noFill/>
                  </a:ln>
                  <a:solidFill>
                    <a:prstClr val="black"/>
                  </a:solidFill>
                  <a:latin typeface="Calibri"/>
                  <a:ea typeface="Arial"/>
                  <a:cs typeface="Arial"/>
                </a:rPr>
                <a:t> </a:t>
              </a:r>
              <a:r>
                <a:rPr lang="fi-FI" sz="2400" b="1" i="0" u="none" strike="noStrike" cap="none" spc="0">
                  <a:ln>
                    <a:noFill/>
                  </a:ln>
                  <a:solidFill>
                    <a:prstClr val="black"/>
                  </a:solidFill>
                  <a:latin typeface="Calibri"/>
                  <a:ea typeface="Arial"/>
                  <a:cs typeface="Arial"/>
                </a:rPr>
                <a:t>knowledge</a:t>
              </a:r>
              <a:endParaRPr lang="fi-FI" sz="2400" b="1"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 4.5 to 6.6 </a:t>
              </a:r>
              <a:r>
                <a:rPr lang="fi-FI" sz="1800" b="0" i="0" u="none" strike="noStrike" cap="none" spc="0">
                  <a:ln>
                    <a:noFill/>
                  </a:ln>
                  <a:solidFill>
                    <a:prstClr val="black"/>
                  </a:solidFill>
                  <a:latin typeface="Calibri"/>
                  <a:ea typeface="Arial"/>
                  <a:cs typeface="Arial"/>
                </a:rPr>
                <a:t>years</a:t>
              </a:r>
              <a:endParaRPr lang="fi-FI" sz="1800" b="0" i="0" u="none" strike="noStrike" cap="none" spc="0">
                <a:ln>
                  <a:noFill/>
                </a:ln>
                <a:solidFill>
                  <a:prstClr val="black"/>
                </a:solidFill>
                <a:latin typeface="Calibri"/>
                <a:ea typeface="Arial"/>
                <a:cs typeface="Arial"/>
              </a:endParaRPr>
            </a:p>
          </p:txBody>
        </p:sp>
      </p:grpSp>
      <p:grpSp>
        <p:nvGrpSpPr>
          <p:cNvPr id="13" name="Group 14"/>
          <p:cNvGrpSpPr/>
          <p:nvPr/>
        </p:nvGrpSpPr>
        <p:grpSpPr bwMode="auto">
          <a:xfrm>
            <a:off x="6156176" y="3538832"/>
            <a:ext cx="2736304" cy="1008112"/>
            <a:chOff x="6156176" y="2960002"/>
            <a:chExt cx="2736304" cy="1008112"/>
          </a:xfrm>
        </p:grpSpPr>
        <p:sp>
          <p:nvSpPr>
            <p:cNvPr id="4" name="TextBox 3"/>
            <p:cNvSpPr txBox="1"/>
            <p:nvPr/>
          </p:nvSpPr>
          <p:spPr bwMode="auto">
            <a:xfrm>
              <a:off x="6408204" y="3094726"/>
              <a:ext cx="2232248" cy="738664"/>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Reading </a:t>
              </a:r>
              <a:r>
                <a:rPr lang="fi-FI" sz="2400" b="1" i="0" u="none" strike="noStrike" cap="none" spc="0">
                  <a:ln>
                    <a:noFill/>
                  </a:ln>
                  <a:solidFill>
                    <a:prstClr val="black"/>
                  </a:solidFill>
                  <a:latin typeface="Calibri"/>
                  <a:ea typeface="Arial"/>
                  <a:cs typeface="Arial"/>
                </a:rPr>
                <a:t>fluency</a:t>
              </a:r>
              <a:endParaRPr lang="fi-FI" sz="2400" b="1"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 8</a:t>
              </a:r>
              <a:r>
                <a:rPr lang="fi-FI" sz="1800" b="0" i="0" u="none" strike="noStrike" cap="none" spc="0" baseline="30000">
                  <a:ln>
                    <a:noFill/>
                  </a:ln>
                  <a:solidFill>
                    <a:prstClr val="black"/>
                  </a:solidFill>
                  <a:latin typeface="Calibri"/>
                  <a:ea typeface="Arial"/>
                  <a:cs typeface="Arial"/>
                </a:rPr>
                <a:t>th</a:t>
              </a:r>
              <a:r>
                <a:rPr lang="fi-FI" sz="1800" b="0" i="0" u="none" strike="noStrike" cap="none" spc="0">
                  <a:ln>
                    <a:noFill/>
                  </a:ln>
                  <a:solidFill>
                    <a:prstClr val="black"/>
                  </a:solidFill>
                  <a:latin typeface="Calibri"/>
                  <a:ea typeface="Arial"/>
                  <a:cs typeface="Arial"/>
                </a:rPr>
                <a:t> </a:t>
              </a:r>
              <a:r>
                <a:rPr lang="fi-FI" sz="1800" b="0" i="0" u="none" strike="noStrike" cap="none" spc="0">
                  <a:ln>
                    <a:noFill/>
                  </a:ln>
                  <a:solidFill>
                    <a:prstClr val="black"/>
                  </a:solidFill>
                  <a:latin typeface="Calibri"/>
                  <a:ea typeface="Arial"/>
                  <a:cs typeface="Arial"/>
                </a:rPr>
                <a:t>Grade</a:t>
              </a:r>
              <a:r>
                <a:rPr lang="fi-FI" sz="1800" b="0" i="0" u="none" strike="noStrike" cap="none" spc="0">
                  <a:ln>
                    <a:noFill/>
                  </a:ln>
                  <a:solidFill>
                    <a:prstClr val="black"/>
                  </a:solidFill>
                  <a:latin typeface="Calibri"/>
                  <a:ea typeface="Arial"/>
                  <a:cs typeface="Arial"/>
                </a:rPr>
                <a:t>, 15 </a:t>
              </a:r>
              <a:r>
                <a:rPr lang="fi-FI" sz="1800" b="0" i="0" u="none" strike="noStrike" cap="none" spc="0">
                  <a:ln>
                    <a:noFill/>
                  </a:ln>
                  <a:solidFill>
                    <a:prstClr val="black"/>
                  </a:solidFill>
                  <a:latin typeface="Calibri"/>
                  <a:ea typeface="Arial"/>
                  <a:cs typeface="Arial"/>
                </a:rPr>
                <a:t>years</a:t>
              </a:r>
              <a:endParaRPr lang="fi-FI" sz="1800" b="0" i="0" u="none" strike="noStrike" cap="none" spc="0">
                <a:ln>
                  <a:noFill/>
                </a:ln>
                <a:solidFill>
                  <a:prstClr val="black"/>
                </a:solidFill>
                <a:latin typeface="Calibri"/>
                <a:ea typeface="Arial"/>
                <a:cs typeface="Arial"/>
              </a:endParaRPr>
            </a:p>
          </p:txBody>
        </p:sp>
        <p:sp>
          <p:nvSpPr>
            <p:cNvPr id="9" name="Oval 8"/>
            <p:cNvSpPr/>
            <p:nvPr/>
          </p:nvSpPr>
          <p:spPr bwMode="auto">
            <a:xfrm>
              <a:off x="6156176" y="2960002"/>
              <a:ext cx="2736304" cy="10081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a:lnSpc>
                  <a:spcPct val="100000"/>
                </a:lnSpc>
                <a:spcBef>
                  <a:spcPts val="0"/>
                </a:spcBef>
                <a:spcAft>
                  <a:spcPts val="0"/>
                </a:spcAft>
                <a:buClrTx/>
                <a:buSzTx/>
                <a:buFontTx/>
                <a:buNone/>
                <a:defRPr/>
              </a:pPr>
              <a:endParaRPr lang="fi-FI" sz="1800" b="0" i="0" u="none" strike="noStrike" cap="none" spc="0">
                <a:ln>
                  <a:noFill/>
                </a:ln>
                <a:solidFill>
                  <a:prstClr val="white"/>
                </a:solidFill>
                <a:latin typeface="Calibri"/>
                <a:ea typeface="Arial"/>
                <a:cs typeface="Arial"/>
              </a:endParaRPr>
            </a:p>
          </p:txBody>
        </p:sp>
      </p:grpSp>
      <p:grpSp>
        <p:nvGrpSpPr>
          <p:cNvPr id="15" name="Group 11"/>
          <p:cNvGrpSpPr/>
          <p:nvPr/>
        </p:nvGrpSpPr>
        <p:grpSpPr bwMode="auto">
          <a:xfrm>
            <a:off x="3203848" y="2060848"/>
            <a:ext cx="2736304" cy="1224136"/>
            <a:chOff x="179512" y="970311"/>
            <a:chExt cx="2736304" cy="1224136"/>
          </a:xfrm>
        </p:grpSpPr>
        <p:sp>
          <p:nvSpPr>
            <p:cNvPr id="10" name="TextBox 9"/>
            <p:cNvSpPr txBox="1"/>
            <p:nvPr/>
          </p:nvSpPr>
          <p:spPr bwMode="auto">
            <a:xfrm>
              <a:off x="611560" y="1028381"/>
              <a:ext cx="2052228" cy="1107996"/>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Phonological</a:t>
              </a:r>
              <a:r>
                <a:rPr lang="fi-FI" sz="2400" b="1" i="0" u="none" strike="noStrike" cap="none" spc="0">
                  <a:ln>
                    <a:noFill/>
                  </a:ln>
                  <a:solidFill>
                    <a:prstClr val="black"/>
                  </a:solidFill>
                  <a:latin typeface="Calibri"/>
                  <a:ea typeface="Arial"/>
                  <a:cs typeface="Arial"/>
                </a:rPr>
                <a:t> </a:t>
              </a:r>
              <a:r>
                <a:rPr lang="fi-FI" sz="2400" b="1" i="0" u="none" strike="noStrike" cap="none" spc="0">
                  <a:ln>
                    <a:noFill/>
                  </a:ln>
                  <a:solidFill>
                    <a:prstClr val="black"/>
                  </a:solidFill>
                  <a:latin typeface="Calibri"/>
                  <a:ea typeface="Arial"/>
                  <a:cs typeface="Arial"/>
                </a:rPr>
                <a:t>awareness</a:t>
              </a:r>
              <a:endParaRPr lang="fi-FI" sz="2400" b="1"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 1</a:t>
              </a:r>
              <a:r>
                <a:rPr lang="fi-FI" sz="1800" b="0" i="0" u="none" strike="noStrike" cap="none" spc="0" baseline="30000">
                  <a:ln>
                    <a:noFill/>
                  </a:ln>
                  <a:solidFill>
                    <a:prstClr val="black"/>
                  </a:solidFill>
                  <a:latin typeface="Calibri"/>
                  <a:ea typeface="Arial"/>
                  <a:cs typeface="Arial"/>
                </a:rPr>
                <a:t>st</a:t>
              </a:r>
              <a:r>
                <a:rPr lang="fi-FI" sz="1800" b="0" i="0" u="none" strike="noStrike" cap="none" spc="0">
                  <a:ln>
                    <a:noFill/>
                  </a:ln>
                  <a:solidFill>
                    <a:prstClr val="black"/>
                  </a:solidFill>
                  <a:latin typeface="Calibri"/>
                  <a:ea typeface="Arial"/>
                  <a:cs typeface="Arial"/>
                </a:rPr>
                <a:t> </a:t>
              </a:r>
              <a:r>
                <a:rPr lang="fi-FI" sz="1800" b="0" i="0" u="none" strike="noStrike" cap="none" spc="0">
                  <a:ln>
                    <a:noFill/>
                  </a:ln>
                  <a:solidFill>
                    <a:prstClr val="black"/>
                  </a:solidFill>
                  <a:latin typeface="Calibri"/>
                  <a:ea typeface="Arial"/>
                  <a:cs typeface="Arial"/>
                </a:rPr>
                <a:t>Grade</a:t>
              </a:r>
              <a:r>
                <a:rPr lang="fi-FI" sz="1800" b="0" i="0" u="none" strike="noStrike" cap="none" spc="0">
                  <a:ln>
                    <a:noFill/>
                  </a:ln>
                  <a:solidFill>
                    <a:prstClr val="black"/>
                  </a:solidFill>
                  <a:latin typeface="Calibri"/>
                  <a:ea typeface="Arial"/>
                  <a:cs typeface="Arial"/>
                </a:rPr>
                <a:t>, 7.5 </a:t>
              </a:r>
              <a:r>
                <a:rPr lang="fi-FI" sz="1800" b="0" i="0" u="none" strike="noStrike" cap="none" spc="0">
                  <a:ln>
                    <a:noFill/>
                  </a:ln>
                  <a:solidFill>
                    <a:prstClr val="black"/>
                  </a:solidFill>
                  <a:latin typeface="Calibri"/>
                  <a:ea typeface="Arial"/>
                  <a:cs typeface="Arial"/>
                </a:rPr>
                <a:t>years</a:t>
              </a:r>
              <a:endParaRPr lang="fi-FI" sz="1800" b="0" i="0" u="none" strike="noStrike" cap="none" spc="0">
                <a:ln>
                  <a:noFill/>
                </a:ln>
                <a:solidFill>
                  <a:prstClr val="black"/>
                </a:solidFill>
                <a:latin typeface="Calibri"/>
                <a:ea typeface="Arial"/>
                <a:cs typeface="Arial"/>
              </a:endParaRPr>
            </a:p>
          </p:txBody>
        </p:sp>
        <p:sp>
          <p:nvSpPr>
            <p:cNvPr id="11" name="Oval 10"/>
            <p:cNvSpPr/>
            <p:nvPr/>
          </p:nvSpPr>
          <p:spPr bwMode="auto">
            <a:xfrm>
              <a:off x="179512" y="970311"/>
              <a:ext cx="2736304" cy="12241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a:lnSpc>
                  <a:spcPct val="100000"/>
                </a:lnSpc>
                <a:spcBef>
                  <a:spcPts val="0"/>
                </a:spcBef>
                <a:spcAft>
                  <a:spcPts val="0"/>
                </a:spcAft>
                <a:buClrTx/>
                <a:buSzTx/>
                <a:buFontTx/>
                <a:buNone/>
                <a:defRPr/>
              </a:pPr>
              <a:endParaRPr lang="fi-FI" sz="1800" b="0" i="0" u="none" strike="noStrike" cap="none" spc="0">
                <a:ln>
                  <a:noFill/>
                </a:ln>
                <a:solidFill>
                  <a:prstClr val="white"/>
                </a:solidFill>
                <a:latin typeface="Calibri"/>
                <a:ea typeface="Arial"/>
                <a:cs typeface="Arial"/>
              </a:endParaRPr>
            </a:p>
          </p:txBody>
        </p:sp>
      </p:grpSp>
      <p:cxnSp>
        <p:nvCxnSpPr>
          <p:cNvPr id="23" name="Straight Arrow Connector 22"/>
          <p:cNvCxnSpPr>
            <a:cxnSpLocks/>
            <a:stCxn id="7" idx="6"/>
            <a:endCxn id="9" idx="3"/>
          </p:cNvCxnSpPr>
          <p:nvPr/>
        </p:nvCxnSpPr>
        <p:spPr bwMode="auto">
          <a:xfrm>
            <a:off x="2915816" y="4365104"/>
            <a:ext cx="3641082" cy="342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2806813" y="2060848"/>
            <a:ext cx="488161" cy="37674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.81</a:t>
            </a:r>
            <a:endParaRPr/>
          </a:p>
        </p:txBody>
      </p:sp>
      <p:sp>
        <p:nvSpPr>
          <p:cNvPr id="26" name="TextBox 25"/>
          <p:cNvSpPr txBox="1"/>
          <p:nvPr/>
        </p:nvSpPr>
        <p:spPr bwMode="auto">
          <a:xfrm>
            <a:off x="6228184" y="2873314"/>
            <a:ext cx="488161" cy="37674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.24</a:t>
            </a:r>
            <a:endParaRPr/>
          </a:p>
        </p:txBody>
      </p:sp>
      <p:sp>
        <p:nvSpPr>
          <p:cNvPr id="27" name="TextBox 26"/>
          <p:cNvSpPr txBox="1"/>
          <p:nvPr/>
        </p:nvSpPr>
        <p:spPr bwMode="auto">
          <a:xfrm>
            <a:off x="6312817" y="4431074"/>
            <a:ext cx="488161" cy="37674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.27</a:t>
            </a:r>
            <a:endParaRPr/>
          </a:p>
        </p:txBody>
      </p:sp>
      <p:sp>
        <p:nvSpPr>
          <p:cNvPr id="28" name="TextBox 27"/>
          <p:cNvSpPr txBox="1"/>
          <p:nvPr/>
        </p:nvSpPr>
        <p:spPr bwMode="auto">
          <a:xfrm>
            <a:off x="7164288" y="4767535"/>
            <a:ext cx="1476164" cy="461665"/>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R</a:t>
            </a:r>
            <a:r>
              <a:rPr lang="fi-FI" sz="2400" b="1" i="0" u="none" strike="noStrike" cap="none" spc="0" baseline="30000">
                <a:ln>
                  <a:noFill/>
                </a:ln>
                <a:solidFill>
                  <a:prstClr val="black"/>
                </a:solidFill>
                <a:latin typeface="Calibri"/>
                <a:ea typeface="Arial"/>
                <a:cs typeface="Arial"/>
              </a:rPr>
              <a:t>2</a:t>
            </a:r>
            <a:r>
              <a:rPr lang="fi-FI" sz="2400" b="1" i="0" u="none" strike="noStrike" cap="none" spc="0">
                <a:ln>
                  <a:noFill/>
                </a:ln>
                <a:solidFill>
                  <a:prstClr val="black"/>
                </a:solidFill>
                <a:latin typeface="Calibri"/>
                <a:ea typeface="Arial"/>
                <a:cs typeface="Arial"/>
              </a:rPr>
              <a:t>=49.5%</a:t>
            </a:r>
            <a:endParaRPr/>
          </a:p>
        </p:txBody>
      </p:sp>
      <p:sp>
        <p:nvSpPr>
          <p:cNvPr id="29" name="Rectangle 27"/>
          <p:cNvSpPr>
            <a:spLocks noChangeArrowheads="1"/>
          </p:cNvSpPr>
          <p:nvPr/>
        </p:nvSpPr>
        <p:spPr bwMode="auto">
          <a:xfrm>
            <a:off x="3419873" y="4581128"/>
            <a:ext cx="2268252" cy="1181789"/>
          </a:xfrm>
          <a:prstGeom prst="rect">
            <a:avLst/>
          </a:prstGeom>
          <a:noFill/>
          <a:ln>
            <a:noFill/>
          </a:ln>
        </p:spPr>
        <p:txBody>
          <a:bodyPr wrap="square" tIns="118800">
            <a:spAutoFit/>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CFI= 0.98 TLI=0.98</a:t>
            </a:r>
            <a:endParaRPr/>
          </a:p>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RMSEA=.043, SRMR=.036 </a:t>
            </a:r>
            <a:endParaRPr/>
          </a:p>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chi</a:t>
            </a:r>
            <a:r>
              <a:rPr lang="fi-FI" sz="1200" b="0" i="0" u="none" strike="noStrike" cap="none" spc="0">
                <a:ln>
                  <a:noFill/>
                </a:ln>
                <a:solidFill>
                  <a:prstClr val="black"/>
                </a:solidFill>
                <a:latin typeface="Arial"/>
                <a:ea typeface="Arial"/>
                <a:cs typeface="Arial"/>
              </a:rPr>
              <a:t>= 112.063 (df=82), p=.004</a:t>
            </a:r>
            <a:endParaRPr/>
          </a:p>
          <a:p>
            <a:pPr marL="0" marR="0" lvl="0" indent="0" algn="l" defTabSz="457200">
              <a:lnSpc>
                <a:spcPct val="100000"/>
              </a:lnSpc>
              <a:spcBef>
                <a:spcPts val="0"/>
              </a:spcBef>
              <a:spcAft>
                <a:spcPts val="0"/>
              </a:spcAft>
              <a:buClrTx/>
              <a:buSzTx/>
              <a:buFontTx/>
              <a:buNone/>
              <a:defRPr/>
            </a:pPr>
            <a:r>
              <a:rPr lang="fi-FI" sz="1200" b="0" i="0" u="none" strike="noStrike" cap="none" spc="0">
                <a:ln>
                  <a:noFill/>
                </a:ln>
                <a:solidFill>
                  <a:prstClr val="black"/>
                </a:solidFill>
                <a:latin typeface="Arial"/>
                <a:ea typeface="Arial"/>
                <a:cs typeface="Arial"/>
              </a:rPr>
              <a:t>N=200</a:t>
            </a:r>
            <a:endParaRPr/>
          </a:p>
        </p:txBody>
      </p:sp>
      <p:sp>
        <p:nvSpPr>
          <p:cNvPr id="30" name="TextBox 29"/>
          <p:cNvSpPr txBox="1"/>
          <p:nvPr/>
        </p:nvSpPr>
        <p:spPr bwMode="auto">
          <a:xfrm>
            <a:off x="1043608" y="404664"/>
            <a:ext cx="7128792" cy="584775"/>
          </a:xfrm>
          <a:prstGeom prst="rect">
            <a:avLst/>
          </a:prstGeom>
          <a:noFill/>
        </p:spPr>
        <p:txBody>
          <a:bodyPr wrap="square" rtlCol="0">
            <a:spAutoFit/>
          </a:bodyPr>
          <a:lstStyle/>
          <a:p>
            <a:pPr marL="0" marR="0" lvl="0" indent="0" algn="ctr" defTabSz="457200">
              <a:lnSpc>
                <a:spcPct val="100000"/>
              </a:lnSpc>
              <a:spcBef>
                <a:spcPts val="0"/>
              </a:spcBef>
              <a:spcAft>
                <a:spcPts val="0"/>
              </a:spcAft>
              <a:buClrTx/>
              <a:buSzTx/>
              <a:buFontTx/>
              <a:buNone/>
              <a:defRPr/>
            </a:pPr>
            <a:r>
              <a:rPr lang="fi-FI" sz="3200" b="1" i="0" u="none" strike="noStrike" cap="none" spc="0">
                <a:ln>
                  <a:noFill/>
                </a:ln>
                <a:solidFill>
                  <a:prstClr val="black"/>
                </a:solidFill>
                <a:latin typeface="Calibri"/>
                <a:ea typeface="Arial"/>
                <a:cs typeface="Arial"/>
              </a:rPr>
              <a:t>Predicting</a:t>
            </a:r>
            <a:r>
              <a:rPr lang="fi-FI" sz="3200" b="1" i="0" u="none" strike="noStrike" cap="none" spc="0">
                <a:ln>
                  <a:noFill/>
                </a:ln>
                <a:solidFill>
                  <a:prstClr val="black"/>
                </a:solidFill>
                <a:latin typeface="Calibri"/>
                <a:ea typeface="Arial"/>
                <a:cs typeface="Arial"/>
              </a:rPr>
              <a:t> </a:t>
            </a:r>
            <a:r>
              <a:rPr lang="fi-FI" sz="3200" b="1" i="0" u="none" strike="noStrike" cap="none" spc="0">
                <a:ln>
                  <a:noFill/>
                </a:ln>
                <a:solidFill>
                  <a:prstClr val="black"/>
                </a:solidFill>
                <a:latin typeface="Calibri"/>
                <a:ea typeface="Arial"/>
                <a:cs typeface="Arial"/>
              </a:rPr>
              <a:t>reading</a:t>
            </a:r>
            <a:r>
              <a:rPr lang="fi-FI" sz="3200" b="1" i="0" u="none" strike="noStrike" cap="none" spc="0">
                <a:ln>
                  <a:noFill/>
                </a:ln>
                <a:solidFill>
                  <a:prstClr val="black"/>
                </a:solidFill>
                <a:latin typeface="Calibri"/>
                <a:ea typeface="Arial"/>
                <a:cs typeface="Arial"/>
              </a:rPr>
              <a:t> </a:t>
            </a:r>
            <a:r>
              <a:rPr lang="fi-FI" sz="3200" b="1" i="0" u="none" strike="noStrike" cap="none" spc="0">
                <a:ln>
                  <a:noFill/>
                </a:ln>
                <a:solidFill>
                  <a:prstClr val="black"/>
                </a:solidFill>
                <a:latin typeface="Calibri"/>
                <a:ea typeface="Arial"/>
                <a:cs typeface="Arial"/>
              </a:rPr>
              <a:t>fluency</a:t>
            </a:r>
            <a:endParaRPr lang="fi-FI" sz="3200" b="1" i="0" u="none" strike="noStrike" cap="none" spc="0">
              <a:ln>
                <a:noFill/>
              </a:ln>
              <a:solidFill>
                <a:prstClr val="black"/>
              </a:solidFill>
              <a:latin typeface="Calibri"/>
              <a:ea typeface="Arial"/>
              <a:cs typeface="Arial"/>
            </a:endParaRPr>
          </a:p>
        </p:txBody>
      </p:sp>
      <p:cxnSp>
        <p:nvCxnSpPr>
          <p:cNvPr id="3" name="Straight Arrow Connector 2"/>
          <p:cNvCxnSpPr>
            <a:cxnSpLocks/>
            <a:stCxn id="5" idx="4"/>
            <a:endCxn id="7" idx="0"/>
          </p:cNvCxnSpPr>
          <p:nvPr/>
        </p:nvCxnSpPr>
        <p:spPr bwMode="auto">
          <a:xfrm>
            <a:off x="1547664" y="3248980"/>
            <a:ext cx="0" cy="6120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1619672" y="3350462"/>
            <a:ext cx="488161" cy="37674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.52</a:t>
            </a:r>
            <a:endParaRPr/>
          </a:p>
        </p:txBody>
      </p:sp>
      <p:cxnSp>
        <p:nvCxnSpPr>
          <p:cNvPr id="14" name="Straight Arrow Connector 13"/>
          <p:cNvCxnSpPr>
            <a:cxnSpLocks/>
            <a:stCxn id="5" idx="6"/>
            <a:endCxn id="11" idx="2"/>
          </p:cNvCxnSpPr>
          <p:nvPr/>
        </p:nvCxnSpPr>
        <p:spPr bwMode="auto">
          <a:xfrm>
            <a:off x="2915816" y="2672916"/>
            <a:ext cx="2880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32"/>
          <p:cNvGrpSpPr/>
          <p:nvPr/>
        </p:nvGrpSpPr>
        <p:grpSpPr bwMode="auto">
          <a:xfrm>
            <a:off x="6156176" y="1527175"/>
            <a:ext cx="2736304" cy="1557464"/>
            <a:chOff x="6156176" y="1036186"/>
            <a:chExt cx="2736304" cy="1557464"/>
          </a:xfrm>
        </p:grpSpPr>
        <p:sp>
          <p:nvSpPr>
            <p:cNvPr id="35" name="TextBox 34"/>
            <p:cNvSpPr txBox="1"/>
            <p:nvPr/>
          </p:nvSpPr>
          <p:spPr bwMode="auto">
            <a:xfrm>
              <a:off x="6408204" y="1122421"/>
              <a:ext cx="2232248" cy="1384995"/>
            </a:xfrm>
            <a:prstGeom prst="rect">
              <a:avLst/>
            </a:prstGeom>
            <a:noFill/>
          </p:spPr>
          <p:txBody>
            <a:bodyPr wrap="square" rtlCol="0">
              <a:spAutoFit/>
            </a:bodyPr>
            <a:lstStyle/>
            <a:p>
              <a:pPr marL="0" marR="0" lvl="0" indent="0" algn="ctr" defTabSz="4572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Reading </a:t>
              </a:r>
              <a:r>
                <a:rPr lang="fi-FI" sz="2400" b="1" i="0" u="none" strike="noStrike" cap="none" spc="0">
                  <a:ln>
                    <a:noFill/>
                  </a:ln>
                  <a:solidFill>
                    <a:prstClr val="black"/>
                  </a:solidFill>
                  <a:latin typeface="Calibri"/>
                  <a:ea typeface="Arial"/>
                  <a:cs typeface="Arial"/>
                </a:rPr>
                <a:t>accuracy</a:t>
              </a:r>
              <a:endParaRPr lang="fi-FI" sz="2400" b="1"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 1</a:t>
              </a:r>
              <a:r>
                <a:rPr lang="fi-FI" sz="1800" b="0" i="0" u="none" strike="noStrike" cap="none" spc="0" baseline="30000">
                  <a:ln>
                    <a:noFill/>
                  </a:ln>
                  <a:solidFill>
                    <a:prstClr val="black"/>
                  </a:solidFill>
                  <a:latin typeface="Calibri"/>
                  <a:ea typeface="Arial"/>
                  <a:cs typeface="Arial"/>
                </a:rPr>
                <a:t>st</a:t>
              </a:r>
              <a:r>
                <a:rPr lang="fi-FI" sz="1800" b="0" i="0" u="none" strike="noStrike" cap="none" spc="0">
                  <a:ln>
                    <a:noFill/>
                  </a:ln>
                  <a:solidFill>
                    <a:prstClr val="black"/>
                  </a:solidFill>
                  <a:latin typeface="Calibri"/>
                  <a:ea typeface="Arial"/>
                  <a:cs typeface="Arial"/>
                </a:rPr>
                <a:t> to 3</a:t>
              </a:r>
              <a:r>
                <a:rPr lang="fi-FI" sz="1800" b="0" i="0" u="none" strike="noStrike" cap="none" spc="0" baseline="30000">
                  <a:ln>
                    <a:noFill/>
                  </a:ln>
                  <a:solidFill>
                    <a:prstClr val="black"/>
                  </a:solidFill>
                  <a:latin typeface="Calibri"/>
                  <a:ea typeface="Arial"/>
                  <a:cs typeface="Arial"/>
                </a:rPr>
                <a:t>rd</a:t>
              </a:r>
              <a:r>
                <a:rPr lang="fi-FI" sz="1800" b="0" i="0" u="none" strike="noStrike" cap="none" spc="0">
                  <a:ln>
                    <a:noFill/>
                  </a:ln>
                  <a:solidFill>
                    <a:prstClr val="black"/>
                  </a:solidFill>
                  <a:latin typeface="Calibri"/>
                  <a:ea typeface="Arial"/>
                  <a:cs typeface="Arial"/>
                </a:rPr>
                <a:t> </a:t>
              </a:r>
              <a:r>
                <a:rPr lang="fi-FI" sz="1800" b="0" i="0" u="none" strike="noStrike" cap="none" spc="0">
                  <a:ln>
                    <a:noFill/>
                  </a:ln>
                  <a:solidFill>
                    <a:prstClr val="black"/>
                  </a:solidFill>
                  <a:latin typeface="Calibri"/>
                  <a:ea typeface="Arial"/>
                  <a:cs typeface="Arial"/>
                </a:rPr>
                <a:t>Grade</a:t>
              </a:r>
              <a:endParaRPr lang="fi-FI" sz="1800" b="0" i="0" u="none" strike="noStrike" cap="none" spc="0">
                <a:ln>
                  <a:noFill/>
                </a:ln>
                <a:solidFill>
                  <a:prstClr val="black"/>
                </a:solidFill>
                <a:latin typeface="Calibri"/>
                <a:ea typeface="Arial"/>
                <a:cs typeface="Arial"/>
              </a:endParaRPr>
            </a:p>
            <a:p>
              <a:pPr marL="0" marR="0" lvl="0" indent="0" algn="ctr"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7 to 9 </a:t>
              </a:r>
              <a:r>
                <a:rPr lang="fi-FI" sz="1800" b="0" i="0" u="none" strike="noStrike" cap="none" spc="0">
                  <a:ln>
                    <a:noFill/>
                  </a:ln>
                  <a:solidFill>
                    <a:prstClr val="black"/>
                  </a:solidFill>
                  <a:latin typeface="Calibri"/>
                  <a:ea typeface="Arial"/>
                  <a:cs typeface="Arial"/>
                </a:rPr>
                <a:t>years</a:t>
              </a:r>
              <a:endParaRPr lang="fi-FI" sz="1800" b="0" i="0" u="none" strike="noStrike" cap="none" spc="0">
                <a:ln>
                  <a:noFill/>
                </a:ln>
                <a:solidFill>
                  <a:prstClr val="black"/>
                </a:solidFill>
                <a:latin typeface="Calibri"/>
                <a:ea typeface="Arial"/>
                <a:cs typeface="Arial"/>
              </a:endParaRPr>
            </a:p>
          </p:txBody>
        </p:sp>
        <p:sp>
          <p:nvSpPr>
            <p:cNvPr id="36" name="Oval 35"/>
            <p:cNvSpPr/>
            <p:nvPr/>
          </p:nvSpPr>
          <p:spPr bwMode="auto">
            <a:xfrm>
              <a:off x="6156176" y="1036186"/>
              <a:ext cx="2736304" cy="15574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a:lnSpc>
                  <a:spcPct val="100000"/>
                </a:lnSpc>
                <a:spcBef>
                  <a:spcPts val="0"/>
                </a:spcBef>
                <a:spcAft>
                  <a:spcPts val="0"/>
                </a:spcAft>
                <a:buClrTx/>
                <a:buSzTx/>
                <a:buFontTx/>
                <a:buNone/>
                <a:defRPr/>
              </a:pPr>
              <a:endParaRPr lang="fi-FI" sz="1800" b="0" i="0" u="none" strike="noStrike" cap="none" spc="0">
                <a:ln>
                  <a:noFill/>
                </a:ln>
                <a:solidFill>
                  <a:prstClr val="white"/>
                </a:solidFill>
                <a:latin typeface="Calibri"/>
                <a:ea typeface="Arial"/>
                <a:cs typeface="Arial"/>
              </a:endParaRPr>
            </a:p>
          </p:txBody>
        </p:sp>
      </p:grpSp>
      <p:sp>
        <p:nvSpPr>
          <p:cNvPr id="37" name="TextBox 36"/>
          <p:cNvSpPr txBox="1"/>
          <p:nvPr/>
        </p:nvSpPr>
        <p:spPr bwMode="auto">
          <a:xfrm>
            <a:off x="6948264" y="3123365"/>
            <a:ext cx="488161" cy="37674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.52</a:t>
            </a:r>
            <a:endParaRPr/>
          </a:p>
        </p:txBody>
      </p:sp>
      <p:cxnSp>
        <p:nvCxnSpPr>
          <p:cNvPr id="38" name="Straight Arrow Connector 37"/>
          <p:cNvCxnSpPr>
            <a:cxnSpLocks/>
          </p:cNvCxnSpPr>
          <p:nvPr/>
        </p:nvCxnSpPr>
        <p:spPr bwMode="auto">
          <a:xfrm>
            <a:off x="7524328" y="3084639"/>
            <a:ext cx="0" cy="4541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7" idx="6"/>
            <a:endCxn id="36" idx="3"/>
          </p:cNvCxnSpPr>
          <p:nvPr/>
        </p:nvCxnSpPr>
        <p:spPr bwMode="auto">
          <a:xfrm flipV="1">
            <a:off x="2915816" y="2856554"/>
            <a:ext cx="3641082" cy="1508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a:cxnSpLocks/>
            <a:stCxn id="5" idx="0"/>
          </p:cNvCxnSpPr>
          <p:nvPr/>
        </p:nvCxnSpPr>
        <p:spPr bwMode="auto">
          <a:xfrm rot="5400000" flipH="1" flipV="1">
            <a:off x="3932600" y="-771525"/>
            <a:ext cx="483442" cy="5253313"/>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bwMode="auto">
          <a:xfrm>
            <a:off x="6068736" y="1243259"/>
            <a:ext cx="488161" cy="376740"/>
          </a:xfrm>
          <a:prstGeom prst="rect">
            <a:avLst/>
          </a:prstGeom>
          <a:noFill/>
        </p:spPr>
        <p:txBody>
          <a:bodyPr wrap="square" rtlCol="0">
            <a:spAutoFit/>
          </a:bodyPr>
          <a:lstStyle/>
          <a:p>
            <a:pPr marL="0" marR="0" lvl="0" indent="0" algn="l" defTabSz="4572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.55</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2530" name="Rectangle 2"/>
          <p:cNvSpPr>
            <a:spLocks noGrp="1"/>
          </p:cNvSpPr>
          <p:nvPr>
            <p:ph type="title"/>
          </p:nvPr>
        </p:nvSpPr>
        <p:spPr bwMode="auto">
          <a:ln/>
        </p:spPr>
        <p:txBody>
          <a:bodyPr vert="horz" wrap="square" lIns="91440" tIns="45720" rIns="91440" bIns="45720" anchor="ctr"/>
          <a:lstStyle/>
          <a:p>
            <a:pPr>
              <a:defRPr/>
            </a:pPr>
            <a:r>
              <a:rPr lang="en-US" sz="3200"/>
              <a:t>Observing developmental routes to dyslexia</a:t>
            </a:r>
            <a:endParaRPr lang="en-US"/>
          </a:p>
        </p:txBody>
      </p:sp>
      <p:sp>
        <p:nvSpPr>
          <p:cNvPr id="22531" name="Rectangle 3"/>
          <p:cNvSpPr>
            <a:spLocks noGrp="1"/>
          </p:cNvSpPr>
          <p:nvPr>
            <p:ph type="body"/>
          </p:nvPr>
        </p:nvSpPr>
        <p:spPr bwMode="auto">
          <a:xfrm>
            <a:off x="0" y="1600200"/>
            <a:ext cx="9144000" cy="4924425"/>
          </a:xfrm>
          <a:ln/>
        </p:spPr>
        <p:txBody>
          <a:bodyPr vert="horz" wrap="square" lIns="91440" tIns="45720" rIns="91440" bIns="45720" anchor="t"/>
          <a:lstStyle/>
          <a:p>
            <a:pPr lvl="0">
              <a:lnSpc>
                <a:spcPct val="90000"/>
              </a:lnSpc>
              <a:defRPr/>
            </a:pPr>
            <a:r>
              <a:rPr lang="en-US" sz="2400"/>
              <a:t>Predictive domains, assessment ages from 1-6.5 y        Alpha*</a:t>
            </a:r>
            <a:endParaRPr/>
          </a:p>
          <a:p>
            <a:pPr lvl="1">
              <a:lnSpc>
                <a:spcPct val="90000"/>
              </a:lnSpc>
              <a:defRPr/>
            </a:pPr>
            <a:r>
              <a:rPr lang="en-US" sz="2000"/>
              <a:t>Receptive lang. 12,14,18mo,         2.5, 3.5,        5.0 y                      .78</a:t>
            </a:r>
            <a:endParaRPr/>
          </a:p>
          <a:p>
            <a:pPr lvl="1">
              <a:lnSpc>
                <a:spcPct val="90000"/>
              </a:lnSpc>
              <a:defRPr/>
            </a:pPr>
            <a:r>
              <a:rPr lang="en-US" sz="2000"/>
              <a:t>Expressive lang.12,14,18 mo,2.0, 2.5, 3.5,                 5.5 y              .93 </a:t>
            </a:r>
            <a:endParaRPr/>
          </a:p>
          <a:p>
            <a:pPr lvl="1">
              <a:lnSpc>
                <a:spcPct val="90000"/>
              </a:lnSpc>
              <a:defRPr/>
            </a:pPr>
            <a:r>
              <a:rPr lang="en-US" sz="2000"/>
              <a:t>Morphology                                      2.5, 3.5,        5.0 y                       .76</a:t>
            </a:r>
            <a:endParaRPr/>
          </a:p>
          <a:p>
            <a:pPr lvl="1">
              <a:lnSpc>
                <a:spcPct val="90000"/>
              </a:lnSpc>
              <a:defRPr/>
            </a:pPr>
            <a:r>
              <a:rPr lang="en-US" sz="2000"/>
              <a:t>Verbal short term memory                    3.5,        5.0,  5.5,  6,5 y     .75</a:t>
            </a:r>
            <a:endParaRPr/>
          </a:p>
          <a:p>
            <a:pPr lvl="1">
              <a:lnSpc>
                <a:spcPct val="90000"/>
              </a:lnSpc>
              <a:defRPr/>
            </a:pPr>
            <a:r>
              <a:rPr lang="en-US" sz="2000"/>
              <a:t>Rapid serial naming                                 3.5,                 5.5,  6.5 y     .89</a:t>
            </a:r>
            <a:endParaRPr/>
          </a:p>
          <a:p>
            <a:pPr lvl="1">
              <a:lnSpc>
                <a:spcPct val="90000"/>
              </a:lnSpc>
              <a:defRPr/>
            </a:pPr>
            <a:r>
              <a:rPr lang="en-US" sz="2000"/>
              <a:t>Letter knowledge                                     3.5, 4.5,5.0,            6.5 y    .72</a:t>
            </a:r>
            <a:endParaRPr/>
          </a:p>
          <a:p>
            <a:pPr lvl="1">
              <a:lnSpc>
                <a:spcPct val="90000"/>
              </a:lnSpc>
              <a:defRPr/>
            </a:pPr>
            <a:r>
              <a:rPr lang="en-US" sz="2000"/>
              <a:t>Phonological skills		     3.5, 4.5,          5.5,  6.5 y     .82</a:t>
            </a:r>
            <a:endParaRPr/>
          </a:p>
          <a:p>
            <a:pPr lvl="1">
              <a:lnSpc>
                <a:spcPct val="90000"/>
              </a:lnSpc>
              <a:defRPr/>
            </a:pPr>
            <a:r>
              <a:rPr lang="en-US" sz="2000"/>
              <a:t>IQ                                                                               5.0</a:t>
            </a:r>
            <a:endParaRPr/>
          </a:p>
          <a:p>
            <a:pPr lvl="0">
              <a:lnSpc>
                <a:spcPct val="90000"/>
              </a:lnSpc>
              <a:defRPr/>
            </a:pPr>
            <a:r>
              <a:rPr lang="en-US" sz="2000"/>
              <a:t>Outcome measures used as a composite of the following measures: </a:t>
            </a:r>
            <a:endParaRPr/>
          </a:p>
          <a:p>
            <a:pPr lvl="0">
              <a:lnSpc>
                <a:spcPct val="90000"/>
              </a:lnSpc>
              <a:buNone/>
              <a:defRPr/>
            </a:pPr>
            <a:r>
              <a:rPr lang="en-US" sz="2000"/>
              <a:t>	Reading accuracy (Aug.,Jan.,May), Fluency (Aug.,Dec.,April,May/1 gr, Nov/2.gr), Spelling (Dec., Apr,/1.gr Nov/2.gr) and Comprehension (Apr./1gr. And Nov/2.gr)                                </a:t>
            </a:r>
            <a:endParaRPr lang="en-US" sz="2800"/>
          </a:p>
        </p:txBody>
      </p:sp>
      <p:sp>
        <p:nvSpPr>
          <p:cNvPr id="22532" name="Text Box 4"/>
          <p:cNvSpPr/>
          <p:nvPr/>
        </p:nvSpPr>
        <p:spPr bwMode="auto">
          <a:xfrm>
            <a:off x="4695825" y="6451600"/>
            <a:ext cx="4471988" cy="369888"/>
          </a:xfrm>
          <a:prstGeom prst="rect">
            <a:avLst/>
          </a:prstGeom>
          <a:noFill/>
          <a:ln w="14288">
            <a:noFill/>
          </a:ln>
        </p:spPr>
        <p:txBody>
          <a:bodyPr wrap="none">
            <a:spAutoFit/>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r>
              <a:rPr lang="en-US" sz="1800" b="0" i="0" u="none" strike="noStrike" cap="none" spc="0">
                <a:ln>
                  <a:noFill/>
                </a:ln>
                <a:solidFill>
                  <a:srgbClr val="000000"/>
                </a:solidFill>
                <a:latin typeface="Calibri"/>
                <a:ea typeface="MS PGothic"/>
              </a:rPr>
              <a:t>Lyytinen et al., Merrill-Palmer Quarterly, 2006</a:t>
            </a:r>
            <a:endParaRPr/>
          </a:p>
        </p:txBody>
      </p:sp>
      <p:sp>
        <p:nvSpPr>
          <p:cNvPr id="22533" name="Text Box 5"/>
          <p:cNvSpPr txBox="1"/>
          <p:nvPr/>
        </p:nvSpPr>
        <p:spPr bwMode="auto">
          <a:xfrm>
            <a:off x="2855913" y="347663"/>
            <a:ext cx="5029200" cy="455612"/>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2400" b="0" i="0" u="none" strike="noStrike" cap="none" spc="0">
              <a:ln>
                <a:noFill/>
              </a:ln>
              <a:solidFill>
                <a:srgbClr val="FF0000"/>
              </a:solidFill>
              <a:latin typeface="Arial"/>
              <a:ea typeface="宋体"/>
            </a:endParaRPr>
          </a:p>
        </p:txBody>
      </p:sp>
      <p:sp>
        <p:nvSpPr>
          <p:cNvPr id="22534" name="Text Box 6"/>
          <p:cNvSpPr txBox="1"/>
          <p:nvPr/>
        </p:nvSpPr>
        <p:spPr bwMode="auto">
          <a:xfrm>
            <a:off x="295274" y="1301750"/>
            <a:ext cx="6319838" cy="3048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2000" b="0" i="0" u="none" strike="noStrike" cap="none" spc="0">
              <a:ln>
                <a:noFill/>
              </a:ln>
              <a:solidFill>
                <a:srgbClr val="FF0000"/>
              </a:solidFill>
              <a:latin typeface="Arial"/>
              <a:ea typeface="宋体"/>
            </a:endParaRPr>
          </a:p>
        </p:txBody>
      </p:sp>
      <p:sp>
        <p:nvSpPr>
          <p:cNvPr id="22535" name="Text Box 7"/>
          <p:cNvSpPr txBox="1"/>
          <p:nvPr/>
        </p:nvSpPr>
        <p:spPr bwMode="auto">
          <a:xfrm>
            <a:off x="1933575" y="2081178"/>
            <a:ext cx="3890963" cy="328613"/>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36" name="Text Box 8"/>
          <p:cNvSpPr txBox="1"/>
          <p:nvPr/>
        </p:nvSpPr>
        <p:spPr bwMode="auto">
          <a:xfrm>
            <a:off x="1943100" y="2392496"/>
            <a:ext cx="4175125" cy="352425"/>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37" name="Text Box 9"/>
          <p:cNvSpPr txBox="1"/>
          <p:nvPr/>
        </p:nvSpPr>
        <p:spPr bwMode="auto">
          <a:xfrm>
            <a:off x="2296472" y="2595831"/>
            <a:ext cx="2800350" cy="325438"/>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38" name="Text Box 10"/>
          <p:cNvSpPr txBox="1"/>
          <p:nvPr/>
        </p:nvSpPr>
        <p:spPr bwMode="auto">
          <a:xfrm>
            <a:off x="2060035" y="2921269"/>
            <a:ext cx="3430588" cy="293688"/>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39" name="Text Box 11"/>
          <p:cNvSpPr txBox="1"/>
          <p:nvPr/>
        </p:nvSpPr>
        <p:spPr bwMode="auto">
          <a:xfrm>
            <a:off x="1979294" y="3213739"/>
            <a:ext cx="2981325" cy="377825"/>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40" name="Text Box 12"/>
          <p:cNvSpPr txBox="1"/>
          <p:nvPr/>
        </p:nvSpPr>
        <p:spPr bwMode="auto">
          <a:xfrm>
            <a:off x="2497780" y="3485574"/>
            <a:ext cx="2844800" cy="498475"/>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41" name="Text Box 13"/>
          <p:cNvSpPr txBox="1"/>
          <p:nvPr/>
        </p:nvSpPr>
        <p:spPr bwMode="auto">
          <a:xfrm>
            <a:off x="2011194" y="3709178"/>
            <a:ext cx="3024187" cy="3048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2542" name="Text Box 16"/>
          <p:cNvSpPr txBox="1"/>
          <p:nvPr/>
        </p:nvSpPr>
        <p:spPr bwMode="auto">
          <a:xfrm>
            <a:off x="2296472" y="3887515"/>
            <a:ext cx="2043113" cy="3048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4578" name="Rectangle 2"/>
          <p:cNvSpPr>
            <a:spLocks noGrp="1"/>
          </p:cNvSpPr>
          <p:nvPr>
            <p:ph type="title"/>
          </p:nvPr>
        </p:nvSpPr>
        <p:spPr bwMode="auto">
          <a:xfrm>
            <a:off x="203200" y="404813"/>
            <a:ext cx="9245599" cy="1347787"/>
          </a:xfrm>
          <a:ln/>
        </p:spPr>
        <p:txBody>
          <a:bodyPr vert="horz" wrap="square" lIns="91440" tIns="45720" rIns="91440" bIns="45720" anchor="ctr"/>
          <a:lstStyle/>
          <a:p>
            <a:pPr>
              <a:defRPr/>
            </a:pPr>
            <a:r>
              <a:rPr lang="en-US" sz="3600"/>
              <a:t>Profiling of the subgroups of the reading related developmental differences</a:t>
            </a:r>
            <a:endParaRPr lang="en-US"/>
          </a:p>
        </p:txBody>
      </p:sp>
      <p:sp>
        <p:nvSpPr>
          <p:cNvPr id="24579" name="Rectangle 3"/>
          <p:cNvSpPr>
            <a:spLocks noGrp="1"/>
          </p:cNvSpPr>
          <p:nvPr>
            <p:ph type="body"/>
          </p:nvPr>
        </p:nvSpPr>
        <p:spPr bwMode="auto">
          <a:xfrm>
            <a:off x="635000" y="2082800"/>
            <a:ext cx="8509000" cy="4597400"/>
          </a:xfrm>
          <a:ln/>
        </p:spPr>
        <p:txBody>
          <a:bodyPr vert="horz" wrap="square" lIns="91440" tIns="45720" rIns="91440" bIns="45720" anchor="t"/>
          <a:lstStyle/>
          <a:p>
            <a:pPr lvl="0">
              <a:defRPr/>
            </a:pPr>
            <a:r>
              <a:rPr lang="en-US" sz="2800"/>
              <a:t>Method: Latent profile analysis </a:t>
            </a:r>
            <a:r>
              <a:rPr lang="en-US" sz="2800">
                <a:latin typeface="Arial"/>
              </a:rPr>
              <a:t>–</a:t>
            </a:r>
            <a:r>
              <a:rPr lang="en-US" sz="2800"/>
              <a:t> variances set as </a:t>
            </a:r>
            <a:endParaRPr/>
          </a:p>
          <a:p>
            <a:pPr lvl="0">
              <a:buNone/>
              <a:defRPr/>
            </a:pPr>
            <a:r>
              <a:rPr lang="en-US" sz="2800"/>
              <a:t>	equal between groups</a:t>
            </a:r>
            <a:endParaRPr/>
          </a:p>
          <a:p>
            <a:pPr lvl="0">
              <a:defRPr/>
            </a:pPr>
            <a:r>
              <a:rPr lang="en-US" sz="2800"/>
              <a:t>Program: MPLUS (including imputing the missing data)</a:t>
            </a:r>
            <a:endParaRPr/>
          </a:p>
          <a:p>
            <a:pPr lvl="0">
              <a:defRPr/>
            </a:pPr>
            <a:r>
              <a:rPr lang="en-US" sz="2800"/>
              <a:t>Estimation method: Maximum likelhood parameters estimates with robust standard error</a:t>
            </a:r>
            <a:endParaRPr/>
          </a:p>
          <a:p>
            <a:pPr lvl="0">
              <a:defRPr/>
            </a:pPr>
            <a:r>
              <a:rPr lang="en-US" sz="2800"/>
              <a:t>Criterion: Bayesian information criterion</a:t>
            </a:r>
            <a:endParaRPr/>
          </a:p>
          <a:p>
            <a:pPr lvl="0">
              <a:defRPr/>
            </a:pPr>
            <a:r>
              <a:rPr lang="en-US" sz="2800"/>
              <a:t>N=199</a:t>
            </a:r>
            <a:endParaRPr lang="en-US"/>
          </a:p>
        </p:txBody>
      </p:sp>
      <p:sp>
        <p:nvSpPr>
          <p:cNvPr id="24581" name="Text Box 5"/>
          <p:cNvSpPr txBox="1"/>
          <p:nvPr/>
        </p:nvSpPr>
        <p:spPr bwMode="auto">
          <a:xfrm>
            <a:off x="4513263" y="2411210"/>
            <a:ext cx="5029200" cy="1189037"/>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2000" b="0" i="0" u="none" strike="noStrike" cap="none" spc="0">
              <a:ln>
                <a:noFill/>
              </a:ln>
              <a:solidFill>
                <a:srgbClr val="FF0000"/>
              </a:solidFill>
              <a:latin typeface="Arial"/>
              <a:ea typeface="宋体"/>
            </a:endParaRPr>
          </a:p>
        </p:txBody>
      </p:sp>
      <p:sp>
        <p:nvSpPr>
          <p:cNvPr id="24582" name="Text Box 6"/>
          <p:cNvSpPr txBox="1"/>
          <p:nvPr/>
        </p:nvSpPr>
        <p:spPr bwMode="auto">
          <a:xfrm>
            <a:off x="4513263" y="2848954"/>
            <a:ext cx="4429125" cy="460375"/>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r>
              <a:rPr lang="zh-CN" sz="2000" b="0" i="0" u="none" strike="noStrike" cap="none" spc="0">
                <a:ln>
                  <a:noFill/>
                </a:ln>
                <a:solidFill>
                  <a:srgbClr val="FF0000"/>
                </a:solidFill>
                <a:latin typeface="Arial"/>
                <a:ea typeface="宋体"/>
              </a:rPr>
              <a:t>）</a:t>
            </a:r>
            <a:endParaRPr/>
          </a:p>
        </p:txBody>
      </p:sp>
      <p:sp>
        <p:nvSpPr>
          <p:cNvPr id="24583" name="Text Box 7"/>
          <p:cNvSpPr txBox="1"/>
          <p:nvPr/>
        </p:nvSpPr>
        <p:spPr bwMode="auto">
          <a:xfrm>
            <a:off x="4250987" y="3693166"/>
            <a:ext cx="4896188" cy="7493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800" b="0" i="0" u="none" strike="noStrike" cap="none" spc="0">
              <a:ln>
                <a:noFill/>
              </a:ln>
              <a:solidFill>
                <a:srgbClr val="FF0000"/>
              </a:solidFill>
              <a:latin typeface="Arial"/>
              <a:ea typeface="宋体"/>
            </a:endParaRPr>
          </a:p>
        </p:txBody>
      </p:sp>
      <p:sp>
        <p:nvSpPr>
          <p:cNvPr id="24584" name="Text Box 8"/>
          <p:cNvSpPr txBox="1"/>
          <p:nvPr/>
        </p:nvSpPr>
        <p:spPr bwMode="auto">
          <a:xfrm>
            <a:off x="3303588" y="5051424"/>
            <a:ext cx="3044825" cy="4826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2000" b="0" i="0" u="none" strike="noStrike" cap="none" spc="0">
              <a:ln>
                <a:noFill/>
              </a:ln>
              <a:solidFill>
                <a:srgbClr val="FF0000"/>
              </a:solidFill>
              <a:latin typeface="Arial"/>
              <a:ea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6" name="Chart 87"/>
          <p:cNvGraphicFramePr>
            <a:graphicFrameLocks xmlns:a="http://schemas.openxmlformats.org/drawingml/2006/main"/>
          </p:cNvGraphicFramePr>
          <p:nvPr/>
        </p:nvGraphicFramePr>
        <p:xfrm>
          <a:off x="0" y="0"/>
          <a:ext cx="9180512"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Chart 87"/>
          <p:cNvSpPr/>
          <p:nvPr/>
        </p:nvSpPr>
        <p:spPr bwMode="auto">
          <a:xfrm>
            <a:off x="0" y="0"/>
            <a:ext cx="9180513" cy="6858000"/>
          </a:xfrm>
          <a:custGeom>
            <a:avLst/>
            <a:gdLst/>
            <a:ahLst/>
            <a:cxnLst/>
            <a:rect l="0" t="0" r="0" b="0"/>
            <a:pathLst/>
          </a:custGeom>
          <a:solidFill>
            <a:srgbClr val="FFFFFF"/>
          </a:solidFill>
          <a:ln w="9525" cap="flat" cmpd="sng">
            <a:solidFill>
              <a:srgbClr val="000000"/>
            </a:solidFill>
            <a:prstDash val="solid"/>
            <a:round/>
            <a:headEnd type="none" w="med" len="med"/>
            <a:tailEnd type="none" w="med" len="med"/>
          </a:ln>
        </p:spPr>
        <p:txBody>
          <a:bodyPr/>
          <a:lstStyle/>
          <a:p>
            <a:pPr marL="0" marR="0" lvl="0" indent="0" algn="l" defTabSz="914400">
              <a:lnSpc>
                <a:spcPct val="100000"/>
              </a:lnSpc>
              <a:spcBef>
                <a:spcPts val="0"/>
              </a:spcBef>
              <a:spcAft>
                <a:spcPts val="0"/>
              </a:spcAft>
              <a:buClrTx/>
              <a:buSzTx/>
              <a:buFontTx/>
              <a:buNone/>
              <a:defRPr/>
            </a:pPr>
            <a:endParaRPr lang="zh-CN" sz="1800" b="0" i="0" u="none" strike="noStrike" cap="none" spc="0">
              <a:ln>
                <a:noFill/>
              </a:ln>
              <a:solidFill>
                <a:srgbClr val="000000"/>
              </a:solidFill>
              <a:latin typeface="Arial"/>
              <a:ea typeface="宋体"/>
            </a:endParaRPr>
          </a:p>
        </p:txBody>
      </p:sp>
      <p:sp>
        <p:nvSpPr>
          <p:cNvPr id="25604" name="TextBox 88"/>
          <p:cNvSpPr/>
          <p:nvPr/>
        </p:nvSpPr>
        <p:spPr bwMode="auto">
          <a:xfrm>
            <a:off x="276225" y="5949950"/>
            <a:ext cx="8688388" cy="830263"/>
          </a:xfrm>
          <a:prstGeom prst="rect">
            <a:avLst/>
          </a:prstGeom>
          <a:noFill/>
          <a:ln w="9525">
            <a:noFill/>
          </a:ln>
        </p:spPr>
        <p:txBody>
          <a:bodyPr>
            <a:spAutoFit/>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r>
              <a:rPr lang="en-US" sz="1600" b="0" i="0" u="none" strike="noStrike" cap="none" spc="0">
                <a:ln>
                  <a:noFill/>
                </a:ln>
                <a:solidFill>
                  <a:srgbClr val="000000"/>
                </a:solidFill>
                <a:latin typeface="Arial"/>
                <a:ea typeface="宋体"/>
              </a:rPr>
              <a:t>Profiles of early cognitive skills for different subgroups across ages 1 to 6.5 years, their average performance in reading and writing composite score across Grade 1 and 2, and PISA reading composite at 15 years of age. </a:t>
            </a:r>
            <a:r>
              <a:rPr lang="en-US" sz="1100" b="0" i="0" u="none" strike="noStrike" cap="none" spc="0">
                <a:ln>
                  <a:noFill/>
                </a:ln>
                <a:solidFill>
                  <a:srgbClr val="000000"/>
                </a:solidFill>
                <a:latin typeface="Arial"/>
                <a:ea typeface="宋体"/>
              </a:rPr>
              <a:t>(Modified from Figure 1 in Lyytinen et al., </a:t>
            </a:r>
            <a:r>
              <a:rPr lang="zh-CN" sz="1100" b="0" i="0" u="none" strike="noStrike" cap="none" spc="0">
                <a:ln>
                  <a:noFill/>
                </a:ln>
                <a:solidFill>
                  <a:srgbClr val="000000"/>
                </a:solidFill>
                <a:latin typeface="Arial"/>
                <a:ea typeface="宋体"/>
              </a:rPr>
              <a:t>Merrill-Palmer Quarterly, </a:t>
            </a:r>
            <a:r>
              <a:rPr lang="en-US" sz="1100" b="0" i="0" u="none" strike="noStrike" cap="none" spc="0">
                <a:ln>
                  <a:noFill/>
                </a:ln>
                <a:solidFill>
                  <a:srgbClr val="000000"/>
                </a:solidFill>
                <a:latin typeface="Arial"/>
                <a:ea typeface="宋体"/>
              </a:rPr>
              <a:t>2006) </a:t>
            </a:r>
            <a:endParaRPr lang="zh-CN" sz="2000" b="0" i="0" u="none" strike="noStrike" cap="none" spc="0">
              <a:ln>
                <a:noFill/>
              </a:ln>
              <a:solidFill>
                <a:srgbClr val="000000"/>
              </a:solidFill>
              <a:latin typeface="Arial"/>
              <a:ea typeface="宋体"/>
            </a:endParaRPr>
          </a:p>
        </p:txBody>
      </p:sp>
      <p:sp>
        <p:nvSpPr>
          <p:cNvPr id="2" name="矩形标注 1"/>
          <p:cNvSpPr/>
          <p:nvPr/>
        </p:nvSpPr>
        <p:spPr bwMode="auto">
          <a:xfrm>
            <a:off x="1079500" y="4263390"/>
            <a:ext cx="45719" cy="213360"/>
          </a:xfrm>
          <a:prstGeom prst="wedgeRectCallout">
            <a:avLst>
              <a:gd name="adj1" fmla="val -22959"/>
              <a:gd name="adj2" fmla="val 142465"/>
            </a:avLst>
          </a:prstGeom>
        </p:spPr>
        <p:style>
          <a:lnRef idx="1">
            <a:schemeClr val="accent6"/>
          </a:lnRef>
          <a:fillRef idx="3">
            <a:schemeClr val="accent6"/>
          </a:fillRef>
          <a:effectRef idx="2">
            <a:schemeClr val="accent6"/>
          </a:effectRef>
          <a:fontRef idx="minor">
            <a:schemeClr val="lt1"/>
          </a:fontRef>
        </p:style>
        <p:txBody>
          <a:bodyPr anchor="ctr"/>
          <a:lstStyle/>
          <a:p>
            <a:pPr marL="0" marR="0" lvl="0" indent="0" algn="l" defTabSz="914400">
              <a:lnSpc>
                <a:spcPct val="100000"/>
              </a:lnSpc>
              <a:spcBef>
                <a:spcPts val="0"/>
              </a:spcBef>
              <a:spcAft>
                <a:spcPts val="0"/>
              </a:spcAft>
              <a:buClrTx/>
              <a:buSzTx/>
              <a:buFontTx/>
              <a:buNone/>
              <a:defRPr/>
            </a:pPr>
            <a:endParaRPr lang="zh-CN" sz="1800" b="0" i="0" u="none" strike="noStrike" cap="none" spc="0">
              <a:ln>
                <a:noFill/>
              </a:ln>
              <a:solidFill>
                <a:srgbClr val="FFFFFF"/>
              </a:solidFill>
              <a:latin typeface="Arial"/>
              <a:ea typeface="宋体"/>
              <a:cs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9698" name="Picture 2"/>
          <p:cNvPicPr>
            <a:picLocks noChangeAspect="1"/>
          </p:cNvPicPr>
          <p:nvPr/>
        </p:nvPicPr>
        <p:blipFill>
          <a:blip r:embed="rId2"/>
          <a:stretch/>
        </p:blipFill>
        <p:spPr bwMode="auto">
          <a:xfrm>
            <a:off x="747713" y="542925"/>
            <a:ext cx="7493000" cy="5772150"/>
          </a:xfrm>
          <a:prstGeom prst="rect">
            <a:avLst/>
          </a:prstGeom>
          <a:noFill/>
          <a:ln w="9525">
            <a:noFill/>
          </a:ln>
        </p:spPr>
      </p:pic>
      <p:sp>
        <p:nvSpPr>
          <p:cNvPr id="29699" name="Text Box 3"/>
          <p:cNvSpPr txBox="1"/>
          <p:nvPr/>
        </p:nvSpPr>
        <p:spPr bwMode="auto">
          <a:xfrm>
            <a:off x="5070475" y="774700"/>
            <a:ext cx="2147888" cy="547688"/>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2400" b="0" i="0" u="none" strike="noStrike" cap="none" spc="0">
              <a:ln>
                <a:noFill/>
              </a:ln>
              <a:solidFill>
                <a:srgbClr val="FF0000"/>
              </a:solidFill>
              <a:latin typeface="Arial"/>
              <a:ea typeface="宋体"/>
            </a:endParaRPr>
          </a:p>
        </p:txBody>
      </p:sp>
      <p:sp>
        <p:nvSpPr>
          <p:cNvPr id="29700" name="Text Box 4"/>
          <p:cNvSpPr txBox="1"/>
          <p:nvPr/>
        </p:nvSpPr>
        <p:spPr bwMode="auto">
          <a:xfrm>
            <a:off x="1431925" y="6261100"/>
            <a:ext cx="7631113" cy="3556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r>
              <a:rPr lang="zh-CN" sz="1600" b="0" i="0" u="none" strike="noStrike" cap="none" spc="0">
                <a:ln>
                  <a:noFill/>
                </a:ln>
                <a:solidFill>
                  <a:srgbClr val="FF0000"/>
                </a:solidFill>
                <a:latin typeface="Arial"/>
                <a:ea typeface="宋体"/>
              </a:rPr>
              <a:t>）</a:t>
            </a:r>
            <a:endParaRPr/>
          </a:p>
        </p:txBody>
      </p:sp>
      <p:sp>
        <p:nvSpPr>
          <p:cNvPr id="29701" name="Text Box 5"/>
          <p:cNvSpPr txBox="1"/>
          <p:nvPr/>
        </p:nvSpPr>
        <p:spPr bwMode="auto">
          <a:xfrm>
            <a:off x="1598613" y="5175250"/>
            <a:ext cx="1165225" cy="688975"/>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endParaRPr lang="zh-CN" sz="1400" b="0" i="0" u="none" strike="noStrike" cap="none" spc="0">
              <a:ln>
                <a:noFill/>
              </a:ln>
              <a:solidFill>
                <a:srgbClr val="FF0000"/>
              </a:solidFill>
              <a:latin typeface="Arial"/>
              <a:ea typeface="宋体"/>
            </a:endParaRPr>
          </a:p>
        </p:txBody>
      </p:sp>
      <p:sp>
        <p:nvSpPr>
          <p:cNvPr id="29702" name="Text Box 6"/>
          <p:cNvSpPr txBox="1"/>
          <p:nvPr/>
        </p:nvSpPr>
        <p:spPr bwMode="auto">
          <a:xfrm>
            <a:off x="2754313" y="5175250"/>
            <a:ext cx="1047750" cy="595313"/>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ctr" defTabSz="914400">
              <a:lnSpc>
                <a:spcPct val="100000"/>
              </a:lnSpc>
              <a:spcBef>
                <a:spcPts val="0"/>
              </a:spcBef>
              <a:spcAft>
                <a:spcPts val="0"/>
              </a:spcAft>
              <a:buClrTx/>
              <a:buSzTx/>
              <a:buFont typeface="Arial"/>
              <a:buNone/>
              <a:defRPr/>
            </a:pPr>
            <a:endParaRPr lang="zh-CN" sz="1200" b="0" i="0" u="none" strike="noStrike" cap="none" spc="0">
              <a:ln>
                <a:noFill/>
              </a:ln>
              <a:solidFill>
                <a:srgbClr val="FF0000"/>
              </a:solidFill>
              <a:latin typeface="Arial"/>
              <a:ea typeface="宋体"/>
            </a:endParaRPr>
          </a:p>
        </p:txBody>
      </p:sp>
      <p:sp>
        <p:nvSpPr>
          <p:cNvPr id="29703" name="Text Box 7"/>
          <p:cNvSpPr txBox="1"/>
          <p:nvPr/>
        </p:nvSpPr>
        <p:spPr bwMode="auto">
          <a:xfrm>
            <a:off x="3763963" y="5175250"/>
            <a:ext cx="1100137" cy="566738"/>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ctr" defTabSz="914400">
              <a:lnSpc>
                <a:spcPct val="100000"/>
              </a:lnSpc>
              <a:spcBef>
                <a:spcPts val="0"/>
              </a:spcBef>
              <a:spcAft>
                <a:spcPts val="0"/>
              </a:spcAft>
              <a:buClrTx/>
              <a:buSzTx/>
              <a:buFont typeface="Arial"/>
              <a:buNone/>
              <a:defRPr/>
            </a:pPr>
            <a:endParaRPr lang="en-US" sz="1200" b="0" i="0" u="none" strike="noStrike" cap="none" spc="0">
              <a:ln>
                <a:noFill/>
              </a:ln>
              <a:solidFill>
                <a:srgbClr val="FF0000"/>
              </a:solidFill>
              <a:latin typeface="Arial"/>
              <a:ea typeface="宋体"/>
            </a:endParaRPr>
          </a:p>
        </p:txBody>
      </p:sp>
      <p:sp>
        <p:nvSpPr>
          <p:cNvPr id="29704" name="Text Box 8"/>
          <p:cNvSpPr txBox="1"/>
          <p:nvPr/>
        </p:nvSpPr>
        <p:spPr bwMode="auto">
          <a:xfrm>
            <a:off x="4735513" y="5176838"/>
            <a:ext cx="1331912" cy="858837"/>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ctr" defTabSz="914400">
              <a:lnSpc>
                <a:spcPct val="100000"/>
              </a:lnSpc>
              <a:spcBef>
                <a:spcPts val="0"/>
              </a:spcBef>
              <a:spcAft>
                <a:spcPts val="0"/>
              </a:spcAft>
              <a:buClrTx/>
              <a:buSzTx/>
              <a:buFont typeface="Arial"/>
              <a:buNone/>
              <a:defRPr/>
            </a:pPr>
            <a:endParaRPr lang="en-US" sz="1200" b="0" i="0" u="none" strike="noStrike" cap="none" spc="0">
              <a:ln>
                <a:noFill/>
              </a:ln>
              <a:solidFill>
                <a:srgbClr val="FF0000"/>
              </a:solidFill>
              <a:latin typeface="Arial"/>
              <a:ea typeface="宋体"/>
            </a:endParaRPr>
          </a:p>
        </p:txBody>
      </p:sp>
      <p:sp>
        <p:nvSpPr>
          <p:cNvPr id="29705" name="Text Box 9"/>
          <p:cNvSpPr txBox="1"/>
          <p:nvPr/>
        </p:nvSpPr>
        <p:spPr bwMode="auto">
          <a:xfrm>
            <a:off x="5827713" y="5181600"/>
            <a:ext cx="1390650" cy="317500"/>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ctr" defTabSz="914400">
              <a:lnSpc>
                <a:spcPct val="100000"/>
              </a:lnSpc>
              <a:spcBef>
                <a:spcPts val="0"/>
              </a:spcBef>
              <a:spcAft>
                <a:spcPts val="0"/>
              </a:spcAft>
              <a:buClrTx/>
              <a:buSzTx/>
              <a:buFont typeface="Arial"/>
              <a:buNone/>
              <a:defRPr/>
            </a:pPr>
            <a:endParaRPr lang="fi-FI" sz="1200" b="0" i="0" u="none" strike="noStrike" cap="none" spc="0">
              <a:ln>
                <a:noFill/>
              </a:ln>
              <a:solidFill>
                <a:srgbClr val="FF0000"/>
              </a:solidFill>
              <a:latin typeface="Arial"/>
              <a:ea typeface="宋体"/>
            </a:endParaRPr>
          </a:p>
          <a:p>
            <a:pPr marL="0" marR="0" lvl="0" indent="0" algn="ctr" defTabSz="914400">
              <a:lnSpc>
                <a:spcPct val="100000"/>
              </a:lnSpc>
              <a:spcBef>
                <a:spcPts val="0"/>
              </a:spcBef>
              <a:spcAft>
                <a:spcPts val="0"/>
              </a:spcAft>
              <a:buClrTx/>
              <a:buSzTx/>
              <a:buFont typeface="Arial"/>
              <a:buNone/>
              <a:defRPr/>
            </a:pPr>
            <a:endParaRPr lang="fi-FI" sz="1200">
              <a:solidFill>
                <a:srgbClr val="FF0000"/>
              </a:solidFill>
              <a:latin typeface="Arial"/>
              <a:ea typeface="宋体"/>
            </a:endParaRPr>
          </a:p>
          <a:p>
            <a:pPr marL="0" marR="0" lvl="0" indent="0" algn="ctr" defTabSz="914400">
              <a:lnSpc>
                <a:spcPct val="100000"/>
              </a:lnSpc>
              <a:spcBef>
                <a:spcPts val="0"/>
              </a:spcBef>
              <a:spcAft>
                <a:spcPts val="0"/>
              </a:spcAft>
              <a:buClrTx/>
              <a:buSzTx/>
              <a:buFont typeface="Arial"/>
              <a:buNone/>
              <a:defRPr/>
            </a:pPr>
            <a:endParaRPr lang="zh-CN" sz="1200" b="0" i="0" u="none" strike="noStrike" cap="none" spc="0">
              <a:ln>
                <a:noFill/>
              </a:ln>
              <a:solidFill>
                <a:srgbClr val="FF0000"/>
              </a:solidFill>
              <a:latin typeface="Arial"/>
              <a:ea typeface="宋体"/>
            </a:endParaRPr>
          </a:p>
        </p:txBody>
      </p:sp>
      <p:sp>
        <p:nvSpPr>
          <p:cNvPr id="29706" name="Text Box 10"/>
          <p:cNvSpPr txBox="1"/>
          <p:nvPr/>
        </p:nvSpPr>
        <p:spPr bwMode="auto">
          <a:xfrm>
            <a:off x="7759700" y="4665663"/>
            <a:ext cx="1331913" cy="854075"/>
          </a:xfrm>
          <a:prstGeom prst="rect">
            <a:avLst/>
          </a:prstGeom>
          <a:noFill/>
          <a:ln w="9525">
            <a:noFill/>
          </a:ln>
        </p:spPr>
        <p:txBody>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ctr" defTabSz="914400">
              <a:lnSpc>
                <a:spcPct val="100000"/>
              </a:lnSpc>
              <a:spcBef>
                <a:spcPts val="0"/>
              </a:spcBef>
              <a:spcAft>
                <a:spcPts val="0"/>
              </a:spcAft>
              <a:buClrTx/>
              <a:buSzTx/>
              <a:buFont typeface="Arial"/>
              <a:buNone/>
              <a:defRPr/>
            </a:pPr>
            <a:endParaRPr lang="en-US" sz="1400" b="0" i="0" u="none" strike="noStrike" cap="none" spc="0">
              <a:ln>
                <a:noFill/>
              </a:ln>
              <a:solidFill>
                <a:srgbClr val="FF0000"/>
              </a:solidFill>
              <a:latin typeface="Arial"/>
              <a:ea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0722" name="Rectangle 2"/>
          <p:cNvSpPr>
            <a:spLocks noGrp="1"/>
          </p:cNvSpPr>
          <p:nvPr>
            <p:ph type="title"/>
          </p:nvPr>
        </p:nvSpPr>
        <p:spPr bwMode="auto">
          <a:ln/>
        </p:spPr>
        <p:txBody>
          <a:bodyPr vert="horz" wrap="square" lIns="91440" tIns="45720" rIns="91440" bIns="45720" anchor="ctr"/>
          <a:lstStyle/>
          <a:p>
            <a:pPr>
              <a:defRPr/>
            </a:pPr>
            <a:r>
              <a:rPr lang="en-US"/>
              <a:t>The role of IQ</a:t>
            </a:r>
            <a:endParaRPr/>
          </a:p>
        </p:txBody>
      </p:sp>
      <p:sp>
        <p:nvSpPr>
          <p:cNvPr id="30723" name="Rectangle 3"/>
          <p:cNvSpPr>
            <a:spLocks noGrp="1"/>
          </p:cNvSpPr>
          <p:nvPr>
            <p:ph type="body"/>
          </p:nvPr>
        </p:nvSpPr>
        <p:spPr bwMode="auto">
          <a:xfrm>
            <a:off x="457200" y="1700212"/>
            <a:ext cx="8229600" cy="4425950"/>
          </a:xfrm>
          <a:ln/>
        </p:spPr>
        <p:txBody>
          <a:bodyPr vert="horz" wrap="square" lIns="91440" tIns="45720" rIns="91440" bIns="45720" anchor="t"/>
          <a:lstStyle/>
          <a:p>
            <a:pPr lvl="0">
              <a:defRPr/>
            </a:pPr>
            <a:r>
              <a:rPr lang="en-US" sz="2800"/>
              <a:t>None of the compromised readers had </a:t>
            </a:r>
            <a:endParaRPr/>
          </a:p>
          <a:p>
            <a:pPr lvl="1">
              <a:buNone/>
              <a:defRPr/>
            </a:pPr>
            <a:r>
              <a:rPr lang="en-US" sz="2800"/>
              <a:t>&lt; 85 in both verbal and performance IQ assessed using WISC-R.</a:t>
            </a:r>
            <a:endParaRPr/>
          </a:p>
          <a:p>
            <a:pPr lvl="1">
              <a:buNone/>
              <a:defRPr/>
            </a:pPr>
            <a:endParaRPr lang="en-US" sz="2800"/>
          </a:p>
          <a:p>
            <a:pPr lvl="0">
              <a:defRPr/>
            </a:pPr>
            <a:r>
              <a:rPr lang="en-US" sz="2800"/>
              <a:t>None of the compromised readers had </a:t>
            </a:r>
            <a:endParaRPr/>
          </a:p>
          <a:p>
            <a:pPr lvl="1">
              <a:buNone/>
              <a:defRPr/>
            </a:pPr>
            <a:r>
              <a:rPr lang="en-US" sz="2800"/>
              <a:t>&lt; 85 in mental or motor domain at 2.5 years assessed using Bayley Scales of Infant Development</a:t>
            </a:r>
            <a:endParaRPr/>
          </a:p>
          <a:p>
            <a:pPr lvl="0">
              <a:buNone/>
              <a:defRPr/>
            </a:pPr>
            <a:endParaRPr lang="zh-CN" sz="2800"/>
          </a:p>
        </p:txBody>
      </p:sp>
      <p:sp>
        <p:nvSpPr>
          <p:cNvPr id="30726" name="文本框 5"/>
          <p:cNvSpPr txBox="1"/>
          <p:nvPr/>
        </p:nvSpPr>
        <p:spPr bwMode="auto">
          <a:xfrm>
            <a:off x="3524250" y="4645497"/>
            <a:ext cx="4679950" cy="338554"/>
          </a:xfrm>
          <a:prstGeom prst="rect">
            <a:avLst/>
          </a:prstGeom>
          <a:noFill/>
          <a:ln w="9525">
            <a:noFill/>
          </a:ln>
        </p:spPr>
        <p:txBody>
          <a:bodyPr>
            <a:spAutoFit/>
          </a:bodyPr>
          <a:lstStyle>
            <a:lvl1pPr marL="342900" indent="-342900" algn="l">
              <a:spcBef>
                <a:spcPts val="0"/>
              </a:spcBef>
              <a:spcAft>
                <a:spcPts val="0"/>
              </a:spcAft>
              <a:buFont typeface="Arial"/>
              <a:buChar char="•"/>
              <a:defRPr sz="3200">
                <a:solidFill>
                  <a:schemeClr val="tx1"/>
                </a:solidFill>
                <a:latin typeface="+mn-lt"/>
                <a:ea typeface="+mn-ea"/>
                <a:cs typeface="+mn-cs"/>
              </a:defRPr>
            </a:lvl1pPr>
            <a:lvl2pPr marL="742950" indent="-285750" algn="l">
              <a:spcBef>
                <a:spcPts val="0"/>
              </a:spcBef>
              <a:spcAft>
                <a:spcPts val="0"/>
              </a:spcAft>
              <a:buFont typeface="Arial"/>
              <a:buChar char="–"/>
              <a:defRPr sz="2800">
                <a:solidFill>
                  <a:schemeClr val="tx1"/>
                </a:solidFill>
                <a:latin typeface="+mn-lt"/>
                <a:ea typeface="+mn-ea"/>
                <a:cs typeface="+mn-cs"/>
              </a:defRPr>
            </a:lvl2pPr>
            <a:lvl3pPr marL="1143000" indent="-228600" algn="l">
              <a:spcBef>
                <a:spcPts val="0"/>
              </a:spcBef>
              <a:spcAft>
                <a:spcPts val="0"/>
              </a:spcAft>
              <a:buFont typeface="Arial"/>
              <a:buChar char="•"/>
              <a:defRPr sz="2400">
                <a:solidFill>
                  <a:schemeClr val="tx1"/>
                </a:solidFill>
                <a:latin typeface="+mn-lt"/>
                <a:ea typeface="+mn-ea"/>
                <a:cs typeface="+mn-cs"/>
              </a:defRPr>
            </a:lvl3pPr>
            <a:lvl4pPr marL="1600200" indent="-228600" algn="l">
              <a:spcBef>
                <a:spcPts val="0"/>
              </a:spcBef>
              <a:spcAft>
                <a:spcPts val="0"/>
              </a:spcAft>
              <a:buFont typeface="Arial"/>
              <a:buChar char="–"/>
              <a:defRPr sz="2000">
                <a:solidFill>
                  <a:schemeClr val="tx1"/>
                </a:solidFill>
                <a:latin typeface="+mn-lt"/>
                <a:ea typeface="+mn-ea"/>
                <a:cs typeface="+mn-cs"/>
              </a:defRPr>
            </a:lvl4pPr>
            <a:lvl5pPr marL="2057400" indent="-228600" algn="l">
              <a:spcBef>
                <a:spcPts val="0"/>
              </a:spcBef>
              <a:spcAft>
                <a:spcPts val="0"/>
              </a:spcAft>
              <a:buFont typeface="Arial"/>
              <a:buChar char="»"/>
              <a:defRPr sz="2000">
                <a:solidFill>
                  <a:schemeClr val="tx1"/>
                </a:solidFill>
                <a:latin typeface="+mn-lt"/>
                <a:ea typeface="+mn-ea"/>
                <a:cs typeface="+mn-cs"/>
              </a:defRPr>
            </a:lvl5pPr>
          </a:lstStyle>
          <a:p>
            <a:pPr marL="0" marR="0" lvl="0" indent="0" algn="l" defTabSz="914400">
              <a:lnSpc>
                <a:spcPct val="100000"/>
              </a:lnSpc>
              <a:spcBef>
                <a:spcPts val="0"/>
              </a:spcBef>
              <a:spcAft>
                <a:spcPts val="0"/>
              </a:spcAft>
              <a:buClrTx/>
              <a:buSzTx/>
              <a:buFont typeface="Arial"/>
              <a:buNone/>
              <a:defRPr/>
            </a:pPr>
            <a:r>
              <a:rPr lang="zh-CN" sz="1600" b="0" i="0" u="none" strike="noStrike" cap="none" spc="0">
                <a:ln>
                  <a:noFill/>
                </a:ln>
                <a:solidFill>
                  <a:srgbClr val="FF0000"/>
                </a:solidFill>
                <a:latin typeface="Arial"/>
                <a:ea typeface="宋体"/>
              </a:rPr>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59170" name="Rectangle 2"/>
          <p:cNvSpPr>
            <a:spLocks noChangeArrowheads="1" noGrp="1"/>
          </p:cNvSpPr>
          <p:nvPr>
            <p:ph type="title"/>
          </p:nvPr>
        </p:nvSpPr>
        <p:spPr bwMode="auto">
          <a:xfrm>
            <a:off x="480060" y="0"/>
            <a:ext cx="7178039" cy="1920479"/>
          </a:xfrm>
        </p:spPr>
        <p:txBody>
          <a:bodyPr>
            <a:normAutofit/>
          </a:bodyPr>
          <a:lstStyle/>
          <a:p>
            <a:pPr>
              <a:defRPr/>
            </a:pPr>
            <a:r>
              <a:rPr lang="fi-FI" sz="3600" b="1">
                <a:latin typeface="Times New Roman"/>
                <a:cs typeface="Times New Roman"/>
              </a:rPr>
              <a:t>Precursors</a:t>
            </a:r>
            <a:r>
              <a:rPr lang="fi-FI" sz="3600" b="1">
                <a:latin typeface="Times New Roman"/>
                <a:cs typeface="Times New Roman"/>
              </a:rPr>
              <a:t>/</a:t>
            </a:r>
            <a:r>
              <a:rPr lang="fi-FI" sz="3600" b="1">
                <a:latin typeface="Times New Roman"/>
                <a:cs typeface="Times New Roman"/>
              </a:rPr>
              <a:t>predictors</a:t>
            </a:r>
            <a:r>
              <a:rPr lang="fi-FI" sz="3600" b="1">
                <a:latin typeface="Times New Roman"/>
                <a:cs typeface="Times New Roman"/>
              </a:rPr>
              <a:t>: </a:t>
            </a:r>
            <a:r>
              <a:rPr lang="fi-FI" sz="3600" b="1">
                <a:latin typeface="Times New Roman"/>
                <a:cs typeface="Times New Roman"/>
              </a:rPr>
              <a:t>conclusions</a:t>
            </a:r>
            <a:endParaRPr lang="en-US" sz="3600" b="1">
              <a:latin typeface="Times New Roman"/>
              <a:cs typeface="Times New Roman"/>
            </a:endParaRPr>
          </a:p>
        </p:txBody>
      </p:sp>
      <p:sp>
        <p:nvSpPr>
          <p:cNvPr id="1159171" name="Rectangle 3"/>
          <p:cNvSpPr>
            <a:spLocks noChangeArrowheads="1" noGrp="1"/>
          </p:cNvSpPr>
          <p:nvPr>
            <p:ph type="body" idx="1"/>
          </p:nvPr>
        </p:nvSpPr>
        <p:spPr bwMode="auto">
          <a:xfrm>
            <a:off x="480061" y="1417321"/>
            <a:ext cx="8526780" cy="5566410"/>
          </a:xfrm>
        </p:spPr>
        <p:txBody>
          <a:bodyPr>
            <a:normAutofit/>
          </a:bodyPr>
          <a:lstStyle/>
          <a:p>
            <a:pPr>
              <a:lnSpc>
                <a:spcPct val="90000"/>
              </a:lnSpc>
              <a:spcBef>
                <a:spcPts val="0"/>
              </a:spcBef>
              <a:defRPr/>
            </a:pPr>
            <a:r>
              <a:rPr lang="fi-FI" sz="2600">
                <a:latin typeface="Times New Roman"/>
                <a:cs typeface="Times New Roman"/>
              </a:rPr>
              <a:t>Familial</a:t>
            </a:r>
            <a:r>
              <a:rPr lang="fi-FI" sz="2600">
                <a:latin typeface="Times New Roman"/>
                <a:cs typeface="Times New Roman"/>
              </a:rPr>
              <a:t> </a:t>
            </a:r>
            <a:r>
              <a:rPr lang="fi-FI" sz="2600">
                <a:latin typeface="Times New Roman"/>
                <a:cs typeface="Times New Roman"/>
              </a:rPr>
              <a:t>background</a:t>
            </a:r>
            <a:r>
              <a:rPr lang="fi-FI" sz="2600">
                <a:latin typeface="Times New Roman"/>
                <a:cs typeface="Times New Roman"/>
              </a:rPr>
              <a:t> </a:t>
            </a:r>
            <a:r>
              <a:rPr lang="fi-FI" sz="2600">
                <a:latin typeface="Times New Roman"/>
                <a:cs typeface="Times New Roman"/>
              </a:rPr>
              <a:t>increases</a:t>
            </a:r>
            <a:r>
              <a:rPr lang="fi-FI" sz="2600">
                <a:latin typeface="Times New Roman"/>
                <a:cs typeface="Times New Roman"/>
              </a:rPr>
              <a:t> the </a:t>
            </a:r>
            <a:r>
              <a:rPr lang="fi-FI" sz="2600">
                <a:latin typeface="Times New Roman"/>
                <a:cs typeface="Times New Roman"/>
              </a:rPr>
              <a:t>risk</a:t>
            </a:r>
            <a:r>
              <a:rPr lang="fi-FI" sz="2600">
                <a:latin typeface="Times New Roman"/>
                <a:cs typeface="Times New Roman"/>
              </a:rPr>
              <a:t> of </a:t>
            </a:r>
            <a:r>
              <a:rPr lang="fi-FI" sz="2600">
                <a:latin typeface="Times New Roman"/>
                <a:cs typeface="Times New Roman"/>
              </a:rPr>
              <a:t>dyslexia</a:t>
            </a:r>
            <a:r>
              <a:rPr lang="fi-FI" sz="2600">
                <a:latin typeface="Times New Roman"/>
                <a:cs typeface="Times New Roman"/>
              </a:rPr>
              <a:t> </a:t>
            </a:r>
            <a:r>
              <a:rPr lang="fi-FI" sz="2600">
                <a:latin typeface="Times New Roman"/>
                <a:cs typeface="Times New Roman"/>
              </a:rPr>
              <a:t>substantially</a:t>
            </a:r>
            <a:r>
              <a:rPr lang="fi-FI" sz="2600">
                <a:latin typeface="Times New Roman"/>
                <a:cs typeface="Times New Roman"/>
              </a:rPr>
              <a:t> – </a:t>
            </a:r>
            <a:r>
              <a:rPr lang="fi-FI" sz="2600">
                <a:latin typeface="Times New Roman"/>
                <a:cs typeface="Times New Roman"/>
              </a:rPr>
              <a:t>relatively</a:t>
            </a:r>
            <a:r>
              <a:rPr lang="fi-FI" sz="2600">
                <a:latin typeface="Times New Roman"/>
                <a:cs typeface="Times New Roman"/>
              </a:rPr>
              <a:t> the </a:t>
            </a:r>
            <a:r>
              <a:rPr lang="fi-FI" sz="2600">
                <a:latin typeface="Times New Roman"/>
                <a:cs typeface="Times New Roman"/>
              </a:rPr>
              <a:t>more</a:t>
            </a:r>
            <a:r>
              <a:rPr lang="fi-FI" sz="2600">
                <a:latin typeface="Times New Roman"/>
                <a:cs typeface="Times New Roman"/>
              </a:rPr>
              <a:t> </a:t>
            </a:r>
            <a:r>
              <a:rPr lang="fi-FI" sz="2600">
                <a:latin typeface="Times New Roman"/>
                <a:cs typeface="Times New Roman"/>
              </a:rPr>
              <a:t>so</a:t>
            </a:r>
            <a:r>
              <a:rPr lang="fi-FI" sz="2600">
                <a:latin typeface="Times New Roman"/>
                <a:cs typeface="Times New Roman"/>
              </a:rPr>
              <a:t>, the </a:t>
            </a:r>
            <a:r>
              <a:rPr lang="fi-FI" sz="2600">
                <a:latin typeface="Times New Roman"/>
                <a:cs typeface="Times New Roman"/>
              </a:rPr>
              <a:t>more</a:t>
            </a:r>
            <a:r>
              <a:rPr lang="fi-FI" sz="2600">
                <a:latin typeface="Times New Roman"/>
                <a:cs typeface="Times New Roman"/>
              </a:rPr>
              <a:t> </a:t>
            </a:r>
            <a:r>
              <a:rPr lang="fi-FI" sz="2600">
                <a:latin typeface="Times New Roman"/>
                <a:cs typeface="Times New Roman"/>
              </a:rPr>
              <a:t>severe</a:t>
            </a:r>
            <a:r>
              <a:rPr lang="fi-FI" sz="2600">
                <a:latin typeface="Times New Roman"/>
                <a:cs typeface="Times New Roman"/>
              </a:rPr>
              <a:t> </a:t>
            </a:r>
            <a:r>
              <a:rPr lang="fi-FI" sz="2600">
                <a:latin typeface="Times New Roman"/>
                <a:cs typeface="Times New Roman"/>
              </a:rPr>
              <a:t>reading</a:t>
            </a:r>
            <a:r>
              <a:rPr lang="fi-FI" sz="2600">
                <a:latin typeface="Times New Roman"/>
                <a:cs typeface="Times New Roman"/>
              </a:rPr>
              <a:t> </a:t>
            </a:r>
            <a:r>
              <a:rPr lang="fi-FI" sz="2600">
                <a:latin typeface="Times New Roman"/>
                <a:cs typeface="Times New Roman"/>
              </a:rPr>
              <a:t>difficulties</a:t>
            </a:r>
            <a:r>
              <a:rPr lang="fi-FI" sz="2600">
                <a:latin typeface="Times New Roman"/>
                <a:cs typeface="Times New Roman"/>
              </a:rPr>
              <a:t> </a:t>
            </a:r>
            <a:r>
              <a:rPr lang="fi-FI" sz="2600">
                <a:latin typeface="Times New Roman"/>
                <a:cs typeface="Times New Roman"/>
              </a:rPr>
              <a:t>are</a:t>
            </a:r>
            <a:r>
              <a:rPr lang="fi-FI" sz="2600">
                <a:latin typeface="Times New Roman"/>
                <a:cs typeface="Times New Roman"/>
              </a:rPr>
              <a:t> </a:t>
            </a:r>
            <a:r>
              <a:rPr lang="fi-FI" sz="2600">
                <a:latin typeface="Times New Roman"/>
                <a:cs typeface="Times New Roman"/>
              </a:rPr>
              <a:t>attended</a:t>
            </a:r>
            <a:r>
              <a:rPr lang="zh-CN" sz="2600">
                <a:solidFill>
                  <a:srgbClr val="FF0000"/>
                </a:solidFill>
                <a:latin typeface="Times New Roman"/>
                <a:cs typeface="Times New Roman"/>
              </a:rPr>
              <a:t>。</a:t>
            </a:r>
            <a:endParaRPr/>
          </a:p>
          <a:p>
            <a:pPr>
              <a:lnSpc>
                <a:spcPct val="90000"/>
              </a:lnSpc>
              <a:spcBef>
                <a:spcPts val="0"/>
              </a:spcBef>
              <a:defRPr/>
            </a:pPr>
            <a:r>
              <a:rPr lang="fi-FI" sz="2600">
                <a:latin typeface="Times New Roman"/>
                <a:cs typeface="Times New Roman"/>
              </a:rPr>
              <a:t>Speech</a:t>
            </a:r>
            <a:r>
              <a:rPr lang="fi-FI" sz="2600">
                <a:latin typeface="Times New Roman"/>
                <a:cs typeface="Times New Roman"/>
              </a:rPr>
              <a:t> </a:t>
            </a:r>
            <a:r>
              <a:rPr lang="fi-FI" sz="2600">
                <a:latin typeface="Times New Roman"/>
                <a:cs typeface="Times New Roman"/>
              </a:rPr>
              <a:t>perception</a:t>
            </a:r>
            <a:r>
              <a:rPr lang="fi-FI" sz="2600">
                <a:latin typeface="Times New Roman"/>
                <a:cs typeface="Times New Roman"/>
              </a:rPr>
              <a:t> is </a:t>
            </a:r>
            <a:r>
              <a:rPr lang="fi-FI" sz="2600">
                <a:latin typeface="Times New Roman"/>
                <a:cs typeface="Times New Roman"/>
              </a:rPr>
              <a:t>predictive</a:t>
            </a:r>
            <a:r>
              <a:rPr lang="fi-FI" sz="2600">
                <a:latin typeface="Times New Roman"/>
                <a:cs typeface="Times New Roman"/>
              </a:rPr>
              <a:t> </a:t>
            </a:r>
            <a:r>
              <a:rPr lang="fi-FI" sz="2600">
                <a:latin typeface="Times New Roman"/>
                <a:cs typeface="Times New Roman"/>
              </a:rPr>
              <a:t>from</a:t>
            </a:r>
            <a:r>
              <a:rPr lang="fi-FI" sz="2600">
                <a:latin typeface="Times New Roman"/>
                <a:cs typeface="Times New Roman"/>
              </a:rPr>
              <a:t> 6 </a:t>
            </a:r>
            <a:r>
              <a:rPr lang="fi-FI" sz="2600">
                <a:latin typeface="Times New Roman"/>
                <a:cs typeface="Times New Roman"/>
              </a:rPr>
              <a:t>months</a:t>
            </a:r>
            <a:r>
              <a:rPr lang="fi-FI" sz="2600">
                <a:latin typeface="Times New Roman"/>
                <a:cs typeface="Times New Roman"/>
              </a:rPr>
              <a:t> and </a:t>
            </a:r>
            <a:r>
              <a:rPr lang="fi-FI" sz="2600">
                <a:latin typeface="Times New Roman"/>
                <a:cs typeface="Times New Roman"/>
              </a:rPr>
              <a:t>does</a:t>
            </a:r>
            <a:r>
              <a:rPr lang="fi-FI" sz="2600">
                <a:latin typeface="Times New Roman"/>
                <a:cs typeface="Times New Roman"/>
              </a:rPr>
              <a:t> </a:t>
            </a:r>
            <a:r>
              <a:rPr lang="fi-FI" sz="2600">
                <a:latin typeface="Times New Roman"/>
                <a:cs typeface="Times New Roman"/>
              </a:rPr>
              <a:t>so</a:t>
            </a:r>
            <a:r>
              <a:rPr lang="fi-FI" sz="2600">
                <a:latin typeface="Times New Roman"/>
                <a:cs typeface="Times New Roman"/>
              </a:rPr>
              <a:t> at </a:t>
            </a:r>
            <a:r>
              <a:rPr lang="fi-FI" sz="2600">
                <a:latin typeface="Times New Roman"/>
                <a:cs typeface="Times New Roman"/>
              </a:rPr>
              <a:t>school</a:t>
            </a:r>
            <a:r>
              <a:rPr lang="fi-FI" sz="2600">
                <a:latin typeface="Times New Roman"/>
                <a:cs typeface="Times New Roman"/>
              </a:rPr>
              <a:t> </a:t>
            </a:r>
            <a:r>
              <a:rPr lang="fi-FI" sz="2600">
                <a:latin typeface="Times New Roman"/>
                <a:cs typeface="Times New Roman"/>
              </a:rPr>
              <a:t>age</a:t>
            </a:r>
            <a:r>
              <a:rPr lang="fi-FI" sz="2600">
                <a:latin typeface="Times New Roman"/>
                <a:cs typeface="Times New Roman"/>
              </a:rPr>
              <a:t> </a:t>
            </a:r>
            <a:r>
              <a:rPr lang="fi-FI" sz="2600">
                <a:latin typeface="Times New Roman"/>
                <a:cs typeface="Times New Roman"/>
              </a:rPr>
              <a:t>still</a:t>
            </a:r>
            <a:r>
              <a:rPr lang="fi-FI" sz="2600">
                <a:latin typeface="Times New Roman"/>
                <a:cs typeface="Times New Roman"/>
              </a:rPr>
              <a:t> </a:t>
            </a:r>
            <a:r>
              <a:rPr lang="fi-FI" sz="2600">
                <a:latin typeface="Times New Roman"/>
                <a:cs typeface="Times New Roman"/>
              </a:rPr>
              <a:t>after</a:t>
            </a:r>
            <a:r>
              <a:rPr lang="fi-FI" sz="2600">
                <a:latin typeface="Times New Roman"/>
                <a:cs typeface="Times New Roman"/>
              </a:rPr>
              <a:t> </a:t>
            </a:r>
            <a:r>
              <a:rPr lang="fi-FI" sz="2600">
                <a:latin typeface="Times New Roman"/>
                <a:cs typeface="Times New Roman"/>
              </a:rPr>
              <a:t>controlling</a:t>
            </a:r>
            <a:r>
              <a:rPr lang="fi-FI" sz="2600">
                <a:latin typeface="Times New Roman"/>
                <a:cs typeface="Times New Roman"/>
              </a:rPr>
              <a:t> for </a:t>
            </a:r>
            <a:r>
              <a:rPr lang="fi-FI" sz="2600">
                <a:latin typeface="Times New Roman"/>
                <a:cs typeface="Times New Roman"/>
              </a:rPr>
              <a:t>other</a:t>
            </a:r>
            <a:r>
              <a:rPr lang="fi-FI" sz="2600">
                <a:latin typeface="Times New Roman"/>
                <a:cs typeface="Times New Roman"/>
              </a:rPr>
              <a:t> </a:t>
            </a:r>
            <a:r>
              <a:rPr lang="fi-FI" sz="2600">
                <a:latin typeface="Times New Roman"/>
                <a:cs typeface="Times New Roman"/>
              </a:rPr>
              <a:t>known</a:t>
            </a:r>
            <a:r>
              <a:rPr lang="fi-FI" sz="2600">
                <a:latin typeface="Times New Roman"/>
                <a:cs typeface="Times New Roman"/>
              </a:rPr>
              <a:t> </a:t>
            </a:r>
            <a:r>
              <a:rPr lang="fi-FI" sz="2600">
                <a:latin typeface="Times New Roman"/>
                <a:cs typeface="Times New Roman"/>
              </a:rPr>
              <a:t>predictors</a:t>
            </a:r>
            <a:endParaRPr lang="zh-CN" sz="2600">
              <a:solidFill>
                <a:srgbClr val="FF0000"/>
              </a:solidFill>
              <a:latin typeface="Times New Roman"/>
              <a:cs typeface="Times New Roman"/>
            </a:endParaRPr>
          </a:p>
          <a:p>
            <a:pPr>
              <a:lnSpc>
                <a:spcPct val="90000"/>
              </a:lnSpc>
              <a:spcBef>
                <a:spcPts val="0"/>
              </a:spcBef>
              <a:defRPr/>
            </a:pPr>
            <a:r>
              <a:rPr lang="fi-FI" sz="2600">
                <a:latin typeface="Times New Roman"/>
                <a:cs typeface="Times New Roman"/>
              </a:rPr>
              <a:t>Very</a:t>
            </a:r>
            <a:r>
              <a:rPr lang="fi-FI" sz="2600">
                <a:latin typeface="Times New Roman"/>
                <a:cs typeface="Times New Roman"/>
              </a:rPr>
              <a:t> </a:t>
            </a:r>
            <a:r>
              <a:rPr lang="fi-FI" sz="2600">
                <a:latin typeface="Times New Roman"/>
                <a:cs typeface="Times New Roman"/>
              </a:rPr>
              <a:t>early</a:t>
            </a:r>
            <a:r>
              <a:rPr lang="fi-FI" sz="2600">
                <a:latin typeface="Times New Roman"/>
                <a:cs typeface="Times New Roman"/>
              </a:rPr>
              <a:t> </a:t>
            </a:r>
            <a:r>
              <a:rPr lang="fi-FI" sz="2600">
                <a:latin typeface="Times New Roman"/>
                <a:cs typeface="Times New Roman"/>
              </a:rPr>
              <a:t>language</a:t>
            </a:r>
            <a:r>
              <a:rPr lang="fi-FI" sz="2600">
                <a:latin typeface="Times New Roman"/>
                <a:cs typeface="Times New Roman"/>
              </a:rPr>
              <a:t> </a:t>
            </a:r>
            <a:r>
              <a:rPr lang="fi-FI" sz="2600">
                <a:latin typeface="Times New Roman"/>
                <a:cs typeface="Times New Roman"/>
              </a:rPr>
              <a:t>delays</a:t>
            </a:r>
            <a:r>
              <a:rPr lang="fi-FI" sz="2600">
                <a:latin typeface="Times New Roman"/>
                <a:cs typeface="Times New Roman"/>
              </a:rPr>
              <a:t> </a:t>
            </a:r>
            <a:r>
              <a:rPr lang="fi-FI" sz="2600">
                <a:latin typeface="Times New Roman"/>
                <a:cs typeface="Times New Roman"/>
              </a:rPr>
              <a:t>can</a:t>
            </a:r>
            <a:r>
              <a:rPr lang="fi-FI" sz="2600">
                <a:latin typeface="Times New Roman"/>
                <a:cs typeface="Times New Roman"/>
              </a:rPr>
              <a:t> </a:t>
            </a:r>
            <a:r>
              <a:rPr lang="fi-FI" sz="2600">
                <a:latin typeface="Times New Roman"/>
                <a:cs typeface="Times New Roman"/>
              </a:rPr>
              <a:t>be</a:t>
            </a:r>
            <a:r>
              <a:rPr lang="fi-FI" sz="2600">
                <a:latin typeface="Times New Roman"/>
                <a:cs typeface="Times New Roman"/>
              </a:rPr>
              <a:t> </a:t>
            </a:r>
            <a:r>
              <a:rPr lang="fi-FI" sz="2600">
                <a:latin typeface="Times New Roman"/>
                <a:cs typeface="Times New Roman"/>
              </a:rPr>
              <a:t>informative</a:t>
            </a:r>
            <a:r>
              <a:rPr lang="fi-FI" sz="2600">
                <a:latin typeface="Times New Roman"/>
                <a:cs typeface="Times New Roman"/>
              </a:rPr>
              <a:t>, </a:t>
            </a:r>
            <a:r>
              <a:rPr lang="fi-FI" sz="2600">
                <a:latin typeface="Times New Roman"/>
                <a:cs typeface="Times New Roman"/>
              </a:rPr>
              <a:t>both</a:t>
            </a:r>
            <a:r>
              <a:rPr lang="fi-FI" sz="2600">
                <a:latin typeface="Times New Roman"/>
                <a:cs typeface="Times New Roman"/>
              </a:rPr>
              <a:t> in the </a:t>
            </a:r>
            <a:r>
              <a:rPr lang="fi-FI" sz="2600">
                <a:latin typeface="Times New Roman"/>
                <a:cs typeface="Times New Roman"/>
              </a:rPr>
              <a:t>expressive</a:t>
            </a:r>
            <a:r>
              <a:rPr lang="fi-FI" sz="2600">
                <a:latin typeface="Times New Roman"/>
                <a:cs typeface="Times New Roman"/>
              </a:rPr>
              <a:t> and </a:t>
            </a:r>
            <a:r>
              <a:rPr lang="fi-FI" sz="2600">
                <a:latin typeface="Times New Roman"/>
                <a:cs typeface="Times New Roman"/>
              </a:rPr>
              <a:t>receptive</a:t>
            </a:r>
            <a:r>
              <a:rPr lang="fi-FI" sz="2600">
                <a:latin typeface="Times New Roman"/>
                <a:cs typeface="Times New Roman"/>
              </a:rPr>
              <a:t> </a:t>
            </a:r>
            <a:r>
              <a:rPr lang="fi-FI" sz="2600">
                <a:latin typeface="Times New Roman"/>
                <a:cs typeface="Times New Roman"/>
              </a:rPr>
              <a:t>language</a:t>
            </a:r>
            <a:r>
              <a:rPr lang="fi-FI" sz="2600">
                <a:latin typeface="Times New Roman"/>
                <a:cs typeface="Times New Roman"/>
              </a:rPr>
              <a:t> </a:t>
            </a:r>
            <a:r>
              <a:rPr lang="fi-FI" sz="2600">
                <a:latin typeface="Times New Roman"/>
                <a:cs typeface="Times New Roman"/>
              </a:rPr>
              <a:t>domains</a:t>
            </a:r>
            <a:r>
              <a:rPr lang="fi-FI" sz="2600">
                <a:latin typeface="Times New Roman"/>
                <a:cs typeface="Times New Roman"/>
              </a:rPr>
              <a:t> </a:t>
            </a:r>
            <a:r>
              <a:rPr lang="fi-FI" sz="2600">
                <a:latin typeface="Times New Roman"/>
                <a:cs typeface="Times New Roman"/>
              </a:rPr>
              <a:t>but</a:t>
            </a:r>
            <a:r>
              <a:rPr lang="fi-FI" sz="2600">
                <a:latin typeface="Times New Roman"/>
                <a:cs typeface="Times New Roman"/>
              </a:rPr>
              <a:t> </a:t>
            </a:r>
            <a:r>
              <a:rPr lang="fi-FI" sz="2600">
                <a:latin typeface="Times New Roman"/>
                <a:cs typeface="Times New Roman"/>
              </a:rPr>
              <a:t>receptive</a:t>
            </a:r>
            <a:r>
              <a:rPr lang="fi-FI" sz="2600">
                <a:latin typeface="Times New Roman"/>
                <a:cs typeface="Times New Roman"/>
              </a:rPr>
              <a:t> </a:t>
            </a:r>
            <a:r>
              <a:rPr lang="fi-FI" sz="2600">
                <a:latin typeface="Times New Roman"/>
                <a:cs typeface="Times New Roman"/>
              </a:rPr>
              <a:t>language</a:t>
            </a:r>
            <a:r>
              <a:rPr lang="fi-FI" sz="2600">
                <a:latin typeface="Times New Roman"/>
                <a:cs typeface="Times New Roman"/>
              </a:rPr>
              <a:t> </a:t>
            </a:r>
            <a:r>
              <a:rPr lang="fi-FI" sz="2600">
                <a:latin typeface="Times New Roman"/>
                <a:cs typeface="Times New Roman"/>
              </a:rPr>
              <a:t>may</a:t>
            </a:r>
            <a:r>
              <a:rPr lang="fi-FI" sz="2600">
                <a:latin typeface="Times New Roman"/>
                <a:cs typeface="Times New Roman"/>
              </a:rPr>
              <a:t> </a:t>
            </a:r>
            <a:r>
              <a:rPr lang="fi-FI" sz="2600">
                <a:latin typeface="Times New Roman"/>
                <a:cs typeface="Times New Roman"/>
              </a:rPr>
              <a:t>be</a:t>
            </a:r>
            <a:r>
              <a:rPr lang="fi-FI" sz="2600">
                <a:latin typeface="Times New Roman"/>
                <a:cs typeface="Times New Roman"/>
              </a:rPr>
              <a:t> </a:t>
            </a:r>
            <a:r>
              <a:rPr lang="fi-FI" sz="2600">
                <a:latin typeface="Times New Roman"/>
                <a:cs typeface="Times New Roman"/>
              </a:rPr>
              <a:t>more</a:t>
            </a:r>
            <a:r>
              <a:rPr lang="fi-FI" sz="2600">
                <a:latin typeface="Times New Roman"/>
                <a:cs typeface="Times New Roman"/>
              </a:rPr>
              <a:t> </a:t>
            </a:r>
            <a:r>
              <a:rPr lang="fi-FI" sz="2600">
                <a:latin typeface="Times New Roman"/>
                <a:cs typeface="Times New Roman"/>
              </a:rPr>
              <a:t>important</a:t>
            </a:r>
            <a:endParaRPr lang="en-US" sz="2600">
              <a:solidFill>
                <a:srgbClr val="FF0000"/>
              </a:solidFill>
              <a:latin typeface="Times New Roman"/>
              <a:cs typeface="Times New Roman"/>
            </a:endParaRPr>
          </a:p>
          <a:p>
            <a:pPr>
              <a:lnSpc>
                <a:spcPct val="90000"/>
              </a:lnSpc>
              <a:spcBef>
                <a:spcPts val="0"/>
              </a:spcBef>
              <a:defRPr/>
            </a:pPr>
            <a:r>
              <a:rPr lang="fi-FI" sz="2600">
                <a:latin typeface="Times New Roman"/>
                <a:cs typeface="Times New Roman"/>
              </a:rPr>
              <a:t>Poor</a:t>
            </a:r>
            <a:r>
              <a:rPr lang="fi-FI" sz="2600">
                <a:latin typeface="Times New Roman"/>
                <a:cs typeface="Times New Roman"/>
              </a:rPr>
              <a:t> </a:t>
            </a:r>
            <a:r>
              <a:rPr lang="fi-FI" sz="2600">
                <a:latin typeface="Times New Roman"/>
                <a:cs typeface="Times New Roman"/>
              </a:rPr>
              <a:t>letter</a:t>
            </a:r>
            <a:r>
              <a:rPr lang="fi-FI" sz="2600">
                <a:latin typeface="Times New Roman"/>
                <a:cs typeface="Times New Roman"/>
              </a:rPr>
              <a:t> </a:t>
            </a:r>
            <a:r>
              <a:rPr lang="fi-FI" sz="2600">
                <a:latin typeface="Times New Roman"/>
                <a:cs typeface="Times New Roman"/>
              </a:rPr>
              <a:t>name</a:t>
            </a:r>
            <a:r>
              <a:rPr lang="fi-FI" sz="2600">
                <a:latin typeface="Times New Roman"/>
                <a:cs typeface="Times New Roman"/>
              </a:rPr>
              <a:t> </a:t>
            </a:r>
            <a:r>
              <a:rPr lang="fi-FI" sz="2600">
                <a:latin typeface="Times New Roman"/>
                <a:cs typeface="Times New Roman"/>
              </a:rPr>
              <a:t>learning</a:t>
            </a:r>
            <a:r>
              <a:rPr lang="fi-FI" sz="2600">
                <a:latin typeface="Times New Roman"/>
                <a:cs typeface="Times New Roman"/>
              </a:rPr>
              <a:t> </a:t>
            </a:r>
            <a:r>
              <a:rPr lang="fi-FI" sz="2600">
                <a:latin typeface="Times New Roman"/>
                <a:cs typeface="Times New Roman"/>
              </a:rPr>
              <a:t>predicts</a:t>
            </a:r>
            <a:r>
              <a:rPr lang="fi-FI" sz="2600">
                <a:latin typeface="Times New Roman"/>
                <a:cs typeface="Times New Roman"/>
              </a:rPr>
              <a:t> </a:t>
            </a:r>
            <a:r>
              <a:rPr lang="fi-FI" sz="2600">
                <a:latin typeface="Times New Roman"/>
                <a:cs typeface="Times New Roman"/>
              </a:rPr>
              <a:t>without</a:t>
            </a:r>
            <a:r>
              <a:rPr lang="fi-FI" sz="2600">
                <a:latin typeface="Times New Roman"/>
                <a:cs typeface="Times New Roman"/>
              </a:rPr>
              <a:t> </a:t>
            </a:r>
            <a:r>
              <a:rPr lang="fi-FI" sz="2600">
                <a:latin typeface="Times New Roman"/>
                <a:cs typeface="Times New Roman"/>
              </a:rPr>
              <a:t>false</a:t>
            </a:r>
            <a:r>
              <a:rPr lang="fi-FI" sz="2600">
                <a:latin typeface="Times New Roman"/>
                <a:cs typeface="Times New Roman"/>
              </a:rPr>
              <a:t> </a:t>
            </a:r>
            <a:r>
              <a:rPr lang="fi-FI" sz="2600">
                <a:latin typeface="Times New Roman"/>
                <a:cs typeface="Times New Roman"/>
              </a:rPr>
              <a:t>negatives</a:t>
            </a:r>
            <a:r>
              <a:rPr lang="fi-FI" sz="2600">
                <a:latin typeface="Times New Roman"/>
                <a:cs typeface="Times New Roman"/>
              </a:rPr>
              <a:t> (</a:t>
            </a:r>
            <a:r>
              <a:rPr lang="fi-FI" sz="2600">
                <a:latin typeface="Times New Roman"/>
                <a:cs typeface="Times New Roman"/>
              </a:rPr>
              <a:t>false</a:t>
            </a:r>
            <a:r>
              <a:rPr lang="fi-FI" sz="2600">
                <a:latin typeface="Times New Roman"/>
                <a:cs typeface="Times New Roman"/>
              </a:rPr>
              <a:t> </a:t>
            </a:r>
            <a:r>
              <a:rPr lang="fi-FI" sz="2600">
                <a:latin typeface="Times New Roman"/>
                <a:cs typeface="Times New Roman"/>
              </a:rPr>
              <a:t>positives</a:t>
            </a:r>
            <a:r>
              <a:rPr lang="fi-FI" sz="2600">
                <a:latin typeface="Times New Roman"/>
                <a:cs typeface="Times New Roman"/>
              </a:rPr>
              <a:t> </a:t>
            </a:r>
            <a:r>
              <a:rPr lang="fi-FI" sz="2600">
                <a:latin typeface="Times New Roman"/>
                <a:cs typeface="Times New Roman"/>
              </a:rPr>
              <a:t>should</a:t>
            </a:r>
            <a:r>
              <a:rPr lang="fi-FI" sz="2600">
                <a:latin typeface="Times New Roman"/>
                <a:cs typeface="Times New Roman"/>
              </a:rPr>
              <a:t> </a:t>
            </a:r>
            <a:r>
              <a:rPr lang="fi-FI" sz="2600">
                <a:latin typeface="Times New Roman"/>
                <a:cs typeface="Times New Roman"/>
              </a:rPr>
              <a:t>be</a:t>
            </a:r>
            <a:r>
              <a:rPr lang="fi-FI" sz="2600">
                <a:latin typeface="Times New Roman"/>
                <a:cs typeface="Times New Roman"/>
              </a:rPr>
              <a:t> </a:t>
            </a:r>
            <a:r>
              <a:rPr lang="fi-FI" sz="2600">
                <a:latin typeface="Times New Roman"/>
                <a:cs typeface="Times New Roman"/>
              </a:rPr>
              <a:t>accepted</a:t>
            </a:r>
            <a:endParaRPr lang="zh-CN" sz="2600">
              <a:solidFill>
                <a:srgbClr val="FF0000"/>
              </a:solidFill>
              <a:latin typeface="Times New Roman"/>
              <a:cs typeface="Times New Roman"/>
            </a:endParaRPr>
          </a:p>
          <a:p>
            <a:pPr>
              <a:lnSpc>
                <a:spcPct val="90000"/>
              </a:lnSpc>
              <a:spcBef>
                <a:spcPts val="0"/>
              </a:spcBef>
              <a:defRPr/>
            </a:pPr>
            <a:r>
              <a:rPr lang="fi-FI" sz="2600">
                <a:latin typeface="Times New Roman"/>
                <a:cs typeface="Times New Roman"/>
              </a:rPr>
              <a:t>Dysfluent</a:t>
            </a:r>
            <a:r>
              <a:rPr lang="fi-FI" sz="2600">
                <a:latin typeface="Times New Roman"/>
                <a:cs typeface="Times New Roman"/>
              </a:rPr>
              <a:t> </a:t>
            </a:r>
            <a:r>
              <a:rPr lang="fi-FI" sz="2600">
                <a:latin typeface="Times New Roman"/>
                <a:cs typeface="Times New Roman"/>
              </a:rPr>
              <a:t>naming</a:t>
            </a:r>
            <a:r>
              <a:rPr lang="fi-FI" sz="2600">
                <a:latin typeface="Times New Roman"/>
                <a:cs typeface="Times New Roman"/>
              </a:rPr>
              <a:t> </a:t>
            </a:r>
            <a:r>
              <a:rPr lang="fi-FI" sz="2600">
                <a:latin typeface="Times New Roman"/>
                <a:cs typeface="Times New Roman"/>
              </a:rPr>
              <a:t>predicts</a:t>
            </a:r>
            <a:r>
              <a:rPr lang="fi-FI" sz="2600">
                <a:latin typeface="Times New Roman"/>
                <a:cs typeface="Times New Roman"/>
              </a:rPr>
              <a:t> </a:t>
            </a:r>
            <a:r>
              <a:rPr lang="fi-FI" sz="2600">
                <a:latin typeface="Times New Roman"/>
                <a:cs typeface="Times New Roman"/>
              </a:rPr>
              <a:t>the</a:t>
            </a:r>
            <a:r>
              <a:rPr lang="fi-FI" sz="2600">
                <a:latin typeface="Times New Roman"/>
                <a:cs typeface="Times New Roman"/>
              </a:rPr>
              <a:t> </a:t>
            </a:r>
            <a:r>
              <a:rPr lang="fi-FI" sz="2600">
                <a:latin typeface="Times New Roman"/>
                <a:cs typeface="Times New Roman"/>
              </a:rPr>
              <a:t>most</a:t>
            </a:r>
            <a:r>
              <a:rPr lang="fi-FI" sz="2600">
                <a:latin typeface="Times New Roman"/>
                <a:cs typeface="Times New Roman"/>
              </a:rPr>
              <a:t> </a:t>
            </a:r>
            <a:r>
              <a:rPr lang="fi-FI" sz="2600">
                <a:latin typeface="Times New Roman"/>
                <a:cs typeface="Times New Roman"/>
              </a:rPr>
              <a:t>persistent</a:t>
            </a:r>
            <a:r>
              <a:rPr lang="fi-FI" sz="2600">
                <a:latin typeface="Times New Roman"/>
                <a:cs typeface="Times New Roman"/>
              </a:rPr>
              <a:t> </a:t>
            </a:r>
            <a:r>
              <a:rPr lang="fi-FI" sz="2600">
                <a:latin typeface="Times New Roman"/>
                <a:cs typeface="Times New Roman"/>
              </a:rPr>
              <a:t>difficulties</a:t>
            </a:r>
            <a:r>
              <a:rPr lang="fi-FI" sz="2600">
                <a:latin typeface="Times New Roman"/>
                <a:cs typeface="Times New Roman"/>
              </a:rPr>
              <a:t> </a:t>
            </a:r>
            <a:endParaRPr/>
          </a:p>
          <a:p>
            <a:pPr>
              <a:lnSpc>
                <a:spcPct val="90000"/>
              </a:lnSpc>
              <a:spcBef>
                <a:spcPts val="0"/>
              </a:spcBef>
              <a:buFontTx/>
              <a:buNone/>
              <a:defRPr/>
            </a:pPr>
            <a:r>
              <a:rPr lang="fi-FI" sz="2600">
                <a:latin typeface="Times New Roman"/>
                <a:cs typeface="Times New Roman"/>
              </a:rPr>
              <a:t>    </a:t>
            </a:r>
            <a:endParaRPr lang="zh-CN" sz="2600">
              <a:solidFill>
                <a:srgbClr val="FF0000"/>
              </a:solidFill>
              <a:latin typeface="Times New Roman"/>
              <a:cs typeface="Times New Roman"/>
            </a:endParaRPr>
          </a:p>
          <a:p>
            <a:pPr>
              <a:lnSpc>
                <a:spcPct val="90000"/>
              </a:lnSpc>
              <a:defRPr/>
            </a:pPr>
            <a:endParaRPr lang="en-US" sz="1800"/>
          </a:p>
        </p:txBody>
      </p:sp>
      <p:sp>
        <p:nvSpPr>
          <p:cNvPr id="2" name="文本框 1"/>
          <p:cNvSpPr txBox="1"/>
          <p:nvPr/>
        </p:nvSpPr>
        <p:spPr bwMode="auto">
          <a:xfrm>
            <a:off x="-1951673" y="1750219"/>
            <a:ext cx="3013710" cy="300082"/>
          </a:xfrm>
          <a:prstGeom prst="rect">
            <a:avLst/>
          </a:prstGeom>
          <a:noFill/>
        </p:spPr>
        <p:txBody>
          <a:bodyPr wrap="square" rtlCol="0">
            <a:spAutoFit/>
          </a:bodyPr>
          <a:lstStyle/>
          <a:p>
            <a:pPr defTabSz="685800">
              <a:defRPr/>
            </a:pPr>
            <a:endParaRPr lang="zh-CN" sz="1350">
              <a:solidFill>
                <a:prstClr val="black"/>
              </a:solidFill>
              <a:latin typeface="Calibri"/>
              <a:ea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graphicFrame>
        <p:nvGraphicFramePr>
          <p:cNvPr id="0" name=""/>
          <p:cNvGraphicFramePr>
            <a:graphicFrameLocks xmlns:a="http://schemas.openxmlformats.org/drawingml/2006/main" noChangeAspect="1"/>
          </p:cNvGraphicFramePr>
          <p:nvPr>
            <p:extLst>
              <p:ext uri="{D42A27DB-BD31-4B8C-83A1-F6EECF244321}">
                <p14:modId xmlns:p14="http://schemas.microsoft.com/office/powerpoint/2010/main" val="2157879785"/>
              </p:ext>
            </p:extLst>
          </p:nvPr>
        </p:nvGraphicFramePr>
        <p:xfrm>
          <a:off x="-244548" y="392113"/>
          <a:ext cx="10611292" cy="6792912"/>
        </p:xfrm>
        <a:graphic>
          <a:graphicData uri="http://schemas.openxmlformats.org/presentationml/2006/ole">
            <p:oleObj name="oleObj" r:id="rId4" imgW="8712835" imgH="5866130" progId="Word.Document.8">
              <p:embed/>
              <p:pic>
                <p:nvPicPr>
                  <p:cNvPr id="1198082" name="Object 2"/>
                  <p:cNvPicPr/>
                  <p:nvPr/>
                </p:nvPicPr>
                <p:blipFill>
                  <a:blip r:embed="rId3"/>
                  <a:stretch/>
                </p:blipFill>
                <p:spPr bwMode="auto">
                  <a:xfrm>
                    <a:off x="-244548" y="392113"/>
                    <a:ext cx="10611292" cy="6792912"/>
                  </a:xfrm>
                  <a:prstGeom prst="rect">
                    <a:avLst/>
                  </a:prstGeom>
                  <a:noFill/>
                  <a:ln>
                    <a:noFill/>
                  </a:ln>
                </p:spPr>
              </p:pic>
            </p:oleObj>
          </a:graphicData>
        </a:graphic>
      </p:graphicFrame>
      <p:sp>
        <p:nvSpPr>
          <p:cNvPr id="3" name="Tekstikehys 2"/>
          <p:cNvSpPr txBox="1"/>
          <p:nvPr/>
        </p:nvSpPr>
        <p:spPr bwMode="auto">
          <a:xfrm>
            <a:off x="1439653" y="5751258"/>
            <a:ext cx="2214245" cy="300082"/>
          </a:xfrm>
          <a:prstGeom prst="rect">
            <a:avLst/>
          </a:prstGeom>
          <a:noFill/>
        </p:spPr>
        <p:txBody>
          <a:bodyPr wrap="square" rtlCol="0">
            <a:spAutoFit/>
          </a:bodyPr>
          <a:lstStyle/>
          <a:p>
            <a:pPr defTabSz="685800">
              <a:defRPr/>
            </a:pPr>
            <a:r>
              <a:rPr lang="fi-FI" sz="1350">
                <a:solidFill>
                  <a:prstClr val="black"/>
                </a:solidFill>
                <a:latin typeface="Calibri"/>
              </a:rPr>
              <a:t>Lyytinen &amp; Ahonen, 1989)</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26050" name="Rectangle 2"/>
          <p:cNvSpPr>
            <a:spLocks noChangeArrowheads="1" noGrp="1"/>
          </p:cNvSpPr>
          <p:nvPr>
            <p:ph type="ctrTitle" idx="4294967295"/>
          </p:nvPr>
        </p:nvSpPr>
        <p:spPr bwMode="auto">
          <a:xfrm>
            <a:off x="114300" y="-274320"/>
            <a:ext cx="8961121" cy="7132320"/>
          </a:xfrm>
        </p:spPr>
        <p:txBody>
          <a:bodyPr>
            <a:normAutofit/>
          </a:bodyPr>
          <a:lstStyle/>
          <a:p>
            <a:pPr>
              <a:defRPr/>
            </a:pPr>
            <a:r>
              <a:rPr lang="fi-FI">
                <a:latin typeface="Times New Roman"/>
                <a:cs typeface="Times New Roman"/>
              </a:rPr>
              <a:t>Reading game and research environment for the acquisition of the basic </a:t>
            </a:r>
            <a:r>
              <a:rPr lang="fi-FI">
                <a:latin typeface="Times New Roman"/>
                <a:cs typeface="Times New Roman"/>
              </a:rPr>
              <a:t>reading</a:t>
            </a:r>
            <a:r>
              <a:rPr lang="fi-FI">
                <a:latin typeface="Times New Roman"/>
                <a:cs typeface="Times New Roman"/>
              </a:rPr>
              <a:t> </a:t>
            </a:r>
            <a:r>
              <a:rPr lang="fi-FI">
                <a:latin typeface="Times New Roman"/>
                <a:cs typeface="Times New Roman"/>
              </a:rPr>
              <a:t>skills</a:t>
            </a:r>
            <a:r>
              <a:rPr lang="fi-FI">
                <a:latin typeface="Times New Roman"/>
                <a:cs typeface="Times New Roman"/>
              </a:rPr>
              <a:t>:</a:t>
            </a:r>
            <a:br>
              <a:rPr lang="fi-FI">
                <a:latin typeface="Times New Roman"/>
                <a:cs typeface="Times New Roman"/>
              </a:rPr>
            </a:br>
            <a:r>
              <a:rPr lang="fi-FI" b="1">
                <a:latin typeface="Times New Roman"/>
                <a:cs typeface="Times New Roman"/>
              </a:rPr>
              <a:t>Graphogame</a:t>
            </a:r>
            <a:br>
              <a:rPr lang="fi-FI" sz="2400" b="1">
                <a:latin typeface="Times New Roman"/>
                <a:cs typeface="Times New Roman"/>
              </a:rPr>
            </a:br>
            <a:r>
              <a:rPr lang="fi-FI" sz="2400">
                <a:latin typeface="Times New Roman"/>
                <a:cs typeface="Times New Roman"/>
              </a:rPr>
              <a:t>h</a:t>
            </a:r>
            <a:r>
              <a:rPr lang="fi-FI" sz="3000">
                <a:latin typeface="Times New Roman"/>
                <a:cs typeface="Times New Roman"/>
              </a:rPr>
              <a:t>elps</a:t>
            </a:r>
            <a:r>
              <a:rPr lang="fi-FI" sz="3000">
                <a:latin typeface="Times New Roman"/>
                <a:cs typeface="Times New Roman"/>
              </a:rPr>
              <a:t> </a:t>
            </a:r>
            <a:r>
              <a:rPr lang="fi-FI" sz="3000">
                <a:latin typeface="Times New Roman"/>
                <a:cs typeface="Times New Roman"/>
              </a:rPr>
              <a:t>by</a:t>
            </a:r>
            <a:r>
              <a:rPr lang="fi-FI" sz="3000">
                <a:latin typeface="Times New Roman"/>
                <a:cs typeface="Times New Roman"/>
              </a:rPr>
              <a:t> </a:t>
            </a:r>
            <a:r>
              <a:rPr lang="fi-FI" sz="3000">
                <a:latin typeface="Times New Roman"/>
                <a:cs typeface="Times New Roman"/>
              </a:rPr>
              <a:t>applying</a:t>
            </a:r>
            <a:r>
              <a:rPr lang="fi-FI" sz="3000">
                <a:latin typeface="Times New Roman"/>
                <a:cs typeface="Times New Roman"/>
              </a:rPr>
              <a:t> the </a:t>
            </a:r>
            <a:r>
              <a:rPr lang="fi-FI" sz="3000" b="1">
                <a:latin typeface="Times New Roman"/>
                <a:cs typeface="Times New Roman"/>
              </a:rPr>
              <a:t>dynamic</a:t>
            </a:r>
            <a:r>
              <a:rPr lang="fi-FI" sz="3000" b="1">
                <a:latin typeface="Times New Roman"/>
                <a:cs typeface="Times New Roman"/>
              </a:rPr>
              <a:t> </a:t>
            </a:r>
            <a:r>
              <a:rPr lang="fi-FI" sz="3000" b="1">
                <a:latin typeface="Times New Roman"/>
                <a:cs typeface="Times New Roman"/>
              </a:rPr>
              <a:t>assessment</a:t>
            </a:r>
            <a:r>
              <a:rPr lang="fi-FI" sz="3000">
                <a:latin typeface="Times New Roman"/>
                <a:cs typeface="Times New Roman"/>
              </a:rPr>
              <a:t> in </a:t>
            </a:r>
            <a:r>
              <a:rPr lang="fi-FI" sz="3000">
                <a:latin typeface="Times New Roman"/>
                <a:cs typeface="Times New Roman"/>
              </a:rPr>
              <a:t>storing</a:t>
            </a:r>
            <a:br>
              <a:rPr lang="fi-FI" sz="3000">
                <a:latin typeface="Times New Roman"/>
                <a:cs typeface="Times New Roman"/>
              </a:rPr>
            </a:br>
            <a:r>
              <a:rPr lang="fi-FI" sz="3000" b="1">
                <a:latin typeface="Times New Roman"/>
                <a:cs typeface="Times New Roman"/>
              </a:rPr>
              <a:t>connections</a:t>
            </a:r>
            <a:r>
              <a:rPr lang="fi-FI" sz="3000" b="1">
                <a:latin typeface="Times New Roman"/>
                <a:cs typeface="Times New Roman"/>
              </a:rPr>
              <a:t> between spoken and </a:t>
            </a:r>
            <a:r>
              <a:rPr lang="fi-FI" sz="3000" b="1">
                <a:latin typeface="Times New Roman"/>
                <a:cs typeface="Times New Roman"/>
              </a:rPr>
              <a:t>written</a:t>
            </a:r>
            <a:r>
              <a:rPr lang="fi-FI" sz="3000" b="1">
                <a:latin typeface="Times New Roman"/>
                <a:cs typeface="Times New Roman"/>
              </a:rPr>
              <a:t> </a:t>
            </a:r>
            <a:r>
              <a:rPr lang="fi-FI" sz="3000" b="1">
                <a:latin typeface="Times New Roman"/>
                <a:cs typeface="Times New Roman"/>
              </a:rPr>
              <a:t>language</a:t>
            </a:r>
            <a:r>
              <a:rPr lang="fi-FI" sz="3000">
                <a:latin typeface="Times New Roman"/>
                <a:cs typeface="Times New Roman"/>
              </a:rPr>
              <a:t> and </a:t>
            </a:r>
            <a:br>
              <a:rPr lang="fi-FI" sz="3000">
                <a:latin typeface="Times New Roman"/>
                <a:cs typeface="Times New Roman"/>
              </a:rPr>
            </a:br>
            <a:r>
              <a:rPr lang="fi-FI" sz="3000">
                <a:latin typeface="Times New Roman"/>
                <a:cs typeface="Times New Roman"/>
              </a:rPr>
              <a:t>trains</a:t>
            </a:r>
            <a:r>
              <a:rPr lang="fi-FI" sz="3000">
                <a:latin typeface="Times New Roman"/>
                <a:cs typeface="Times New Roman"/>
              </a:rPr>
              <a:t> </a:t>
            </a:r>
            <a:r>
              <a:rPr lang="fi-FI" sz="3000">
                <a:latin typeface="Times New Roman"/>
                <a:cs typeface="Times New Roman"/>
              </a:rPr>
              <a:t>thus</a:t>
            </a:r>
            <a:r>
              <a:rPr lang="fi-FI" sz="3000">
                <a:latin typeface="Times New Roman"/>
                <a:cs typeface="Times New Roman"/>
              </a:rPr>
              <a:t> </a:t>
            </a:r>
            <a:r>
              <a:rPr lang="fi-FI" sz="3000">
                <a:latin typeface="Times New Roman"/>
                <a:cs typeface="Times New Roman"/>
              </a:rPr>
              <a:t>children</a:t>
            </a:r>
            <a:r>
              <a:rPr lang="fi-FI" sz="3000">
                <a:latin typeface="Times New Roman"/>
                <a:cs typeface="Times New Roman"/>
              </a:rPr>
              <a:t> to </a:t>
            </a:r>
            <a:r>
              <a:rPr lang="fi-FI" sz="3000">
                <a:latin typeface="Times New Roman"/>
                <a:cs typeface="Times New Roman"/>
              </a:rPr>
              <a:t>acquire</a:t>
            </a:r>
            <a:r>
              <a:rPr lang="fi-FI" sz="3000">
                <a:latin typeface="Times New Roman"/>
                <a:cs typeface="Times New Roman"/>
              </a:rPr>
              <a:t> </a:t>
            </a:r>
            <a:r>
              <a:rPr lang="fi-FI" sz="3000" b="1">
                <a:latin typeface="Times New Roman"/>
                <a:cs typeface="Times New Roman"/>
              </a:rPr>
              <a:t>the </a:t>
            </a:r>
            <a:r>
              <a:rPr lang="fi-FI" sz="3000" b="1">
                <a:latin typeface="Times New Roman"/>
                <a:cs typeface="Times New Roman"/>
              </a:rPr>
              <a:t>basic</a:t>
            </a:r>
            <a:r>
              <a:rPr lang="fi-FI" sz="3000" b="1">
                <a:latin typeface="Times New Roman"/>
                <a:cs typeface="Times New Roman"/>
              </a:rPr>
              <a:t> </a:t>
            </a:r>
            <a:r>
              <a:rPr lang="fi-FI" sz="3000" b="1">
                <a:latin typeface="Times New Roman"/>
                <a:cs typeface="Times New Roman"/>
              </a:rPr>
              <a:t>reading</a:t>
            </a:r>
            <a:r>
              <a:rPr lang="fi-FI" sz="3000" b="1">
                <a:latin typeface="Times New Roman"/>
                <a:cs typeface="Times New Roman"/>
              </a:rPr>
              <a:t> </a:t>
            </a:r>
            <a:r>
              <a:rPr lang="fi-FI" sz="3000" b="1">
                <a:latin typeface="Times New Roman"/>
                <a:cs typeface="Times New Roman"/>
              </a:rPr>
              <a:t>skills</a:t>
            </a:r>
            <a:br>
              <a:rPr lang="fi-FI" sz="3000" b="1">
                <a:latin typeface="Times New Roman"/>
                <a:cs typeface="Times New Roman"/>
              </a:rPr>
            </a:br>
            <a:r>
              <a:rPr lang="fi-FI" sz="3000">
                <a:latin typeface="Times New Roman"/>
                <a:cs typeface="Times New Roman"/>
              </a:rPr>
              <a:t>by</a:t>
            </a:r>
            <a:r>
              <a:rPr lang="fi-FI" sz="3000">
                <a:latin typeface="Times New Roman"/>
                <a:cs typeface="Times New Roman"/>
              </a:rPr>
              <a:t> </a:t>
            </a:r>
            <a:r>
              <a:rPr lang="fi-FI" sz="3000">
                <a:latin typeface="Times New Roman"/>
                <a:cs typeface="Times New Roman"/>
              </a:rPr>
              <a:t>using</a:t>
            </a:r>
            <a:r>
              <a:rPr lang="fi-FI" sz="3000">
                <a:latin typeface="Times New Roman"/>
                <a:cs typeface="Times New Roman"/>
              </a:rPr>
              <a:t> the </a:t>
            </a:r>
            <a:r>
              <a:rPr lang="fi-FI" sz="3000">
                <a:latin typeface="Times New Roman"/>
                <a:cs typeface="Times New Roman"/>
              </a:rPr>
              <a:t>basic</a:t>
            </a:r>
            <a:r>
              <a:rPr lang="fi-FI" sz="3000">
                <a:latin typeface="Times New Roman"/>
                <a:cs typeface="Times New Roman"/>
              </a:rPr>
              <a:t> </a:t>
            </a:r>
            <a:r>
              <a:rPr lang="fi-FI" sz="3000">
                <a:latin typeface="Times New Roman"/>
                <a:cs typeface="Times New Roman"/>
              </a:rPr>
              <a:t>form</a:t>
            </a:r>
            <a:r>
              <a:rPr lang="fi-FI" sz="3000">
                <a:latin typeface="Times New Roman"/>
                <a:cs typeface="Times New Roman"/>
              </a:rPr>
              <a:t> of </a:t>
            </a:r>
            <a:r>
              <a:rPr lang="fi-FI" sz="3000">
                <a:latin typeface="Times New Roman"/>
                <a:cs typeface="Times New Roman"/>
              </a:rPr>
              <a:t>learning</a:t>
            </a:r>
            <a:r>
              <a:rPr lang="fi-FI" sz="3000">
                <a:latin typeface="Times New Roman"/>
                <a:cs typeface="Times New Roman"/>
              </a:rPr>
              <a:t>,</a:t>
            </a:r>
            <a:br>
              <a:rPr lang="fi-FI" sz="3000">
                <a:latin typeface="Times New Roman"/>
                <a:cs typeface="Times New Roman"/>
              </a:rPr>
            </a:br>
            <a:r>
              <a:rPr lang="fi-FI" sz="3000" b="1">
                <a:latin typeface="Times New Roman"/>
                <a:cs typeface="Times New Roman"/>
              </a:rPr>
              <a:t>association </a:t>
            </a:r>
            <a:r>
              <a:rPr lang="fi-FI" sz="3000" b="1">
                <a:latin typeface="Times New Roman"/>
                <a:cs typeface="Times New Roman"/>
              </a:rPr>
              <a:t>learning</a:t>
            </a:r>
            <a:br>
              <a:rPr lang="fi-FI" sz="3000" b="1">
                <a:latin typeface="Times New Roman"/>
                <a:cs typeface="Times New Roman"/>
              </a:rPr>
            </a:br>
            <a:r>
              <a:rPr lang="fi-FI" sz="3000">
                <a:latin typeface="Times New Roman"/>
                <a:cs typeface="Times New Roman"/>
              </a:rPr>
              <a:t>which</a:t>
            </a:r>
            <a:r>
              <a:rPr lang="fi-FI" sz="3000">
                <a:latin typeface="Times New Roman"/>
                <a:cs typeface="Times New Roman"/>
              </a:rPr>
              <a:t>, </a:t>
            </a:r>
            <a:r>
              <a:rPr lang="fi-FI" sz="3000">
                <a:latin typeface="Times New Roman"/>
                <a:cs typeface="Times New Roman"/>
              </a:rPr>
              <a:t>however</a:t>
            </a:r>
            <a:r>
              <a:rPr lang="fi-FI" sz="3000">
                <a:latin typeface="Times New Roman"/>
                <a:cs typeface="Times New Roman"/>
              </a:rPr>
              <a:t>, </a:t>
            </a:r>
            <a:r>
              <a:rPr lang="fi-FI" sz="3000" b="1">
                <a:latin typeface="Times New Roman"/>
                <a:cs typeface="Times New Roman"/>
              </a:rPr>
              <a:t>is </a:t>
            </a:r>
            <a:r>
              <a:rPr lang="fi-FI" sz="3000" b="1">
                <a:latin typeface="Times New Roman"/>
                <a:cs typeface="Times New Roman"/>
              </a:rPr>
              <a:t>not</a:t>
            </a:r>
            <a:r>
              <a:rPr lang="fi-FI" sz="3000" b="1">
                <a:latin typeface="Times New Roman"/>
                <a:cs typeface="Times New Roman"/>
              </a:rPr>
              <a:t> </a:t>
            </a:r>
            <a:r>
              <a:rPr lang="fi-FI" sz="3000" b="1">
                <a:latin typeface="Times New Roman"/>
                <a:cs typeface="Times New Roman"/>
              </a:rPr>
              <a:t>sufficient</a:t>
            </a:r>
            <a:r>
              <a:rPr lang="fi-FI" sz="3000" b="1">
                <a:latin typeface="Times New Roman"/>
                <a:cs typeface="Times New Roman"/>
              </a:rPr>
              <a:t> for </a:t>
            </a:r>
            <a:r>
              <a:rPr lang="fi-FI" sz="3000" b="1">
                <a:latin typeface="Times New Roman"/>
                <a:cs typeface="Times New Roman"/>
              </a:rPr>
              <a:t>reaching</a:t>
            </a:r>
            <a:r>
              <a:rPr lang="fi-FI" sz="3000" b="1">
                <a:latin typeface="Times New Roman"/>
                <a:cs typeface="Times New Roman"/>
              </a:rPr>
              <a:t> the main </a:t>
            </a:r>
            <a:r>
              <a:rPr lang="fi-FI" sz="3000" b="1">
                <a:latin typeface="Times New Roman"/>
                <a:cs typeface="Times New Roman"/>
              </a:rPr>
              <a:t>goal</a:t>
            </a:r>
            <a:r>
              <a:rPr lang="fi-FI" sz="3000" b="1">
                <a:latin typeface="Times New Roman"/>
                <a:cs typeface="Times New Roman"/>
              </a:rPr>
              <a:t> of </a:t>
            </a:r>
            <a:r>
              <a:rPr lang="fi-FI" sz="3000" b="1">
                <a:latin typeface="Times New Roman"/>
                <a:cs typeface="Times New Roman"/>
              </a:rPr>
              <a:t>reading</a:t>
            </a:r>
            <a:r>
              <a:rPr lang="fi-FI" sz="3000">
                <a:latin typeface="Times New Roman"/>
                <a:cs typeface="Times New Roman"/>
              </a:rPr>
              <a:t> </a:t>
            </a:r>
            <a:br>
              <a:rPr lang="fi-FI" sz="3000">
                <a:latin typeface="Times New Roman"/>
                <a:cs typeface="Times New Roman"/>
              </a:rPr>
            </a:br>
            <a:r>
              <a:rPr lang="fi-FI" sz="3000">
                <a:latin typeface="Times New Roman"/>
                <a:cs typeface="Times New Roman"/>
              </a:rPr>
              <a:t>= </a:t>
            </a:r>
            <a:r>
              <a:rPr lang="fi-FI" sz="3000">
                <a:latin typeface="Times New Roman"/>
                <a:cs typeface="Times New Roman"/>
              </a:rPr>
              <a:t>mediation</a:t>
            </a:r>
            <a:r>
              <a:rPr lang="fi-FI" sz="3000">
                <a:latin typeface="Times New Roman"/>
                <a:cs typeface="Times New Roman"/>
              </a:rPr>
              <a:t> the </a:t>
            </a:r>
            <a:r>
              <a:rPr lang="fi-FI" sz="3000">
                <a:latin typeface="Times New Roman"/>
                <a:cs typeface="Times New Roman"/>
              </a:rPr>
              <a:t>meaning</a:t>
            </a:r>
            <a:r>
              <a:rPr lang="fi-FI" sz="3000">
                <a:latin typeface="Times New Roman"/>
                <a:cs typeface="Times New Roman"/>
              </a:rPr>
              <a:t> of the </a:t>
            </a:r>
            <a:r>
              <a:rPr lang="fi-FI" sz="3000">
                <a:latin typeface="Times New Roman"/>
                <a:cs typeface="Times New Roman"/>
              </a:rPr>
              <a:t>text</a:t>
            </a:r>
            <a:r>
              <a:rPr lang="fi-FI" sz="3000">
                <a:latin typeface="Times New Roman"/>
                <a:cs typeface="Times New Roman"/>
              </a:rPr>
              <a:t> </a:t>
            </a:r>
            <a:br>
              <a:rPr lang="fi-FI" sz="3000">
                <a:latin typeface="Times New Roman"/>
                <a:cs typeface="Times New Roman"/>
              </a:rPr>
            </a:br>
            <a:r>
              <a:rPr lang="fi-FI" sz="3000">
                <a:latin typeface="Times New Roman"/>
                <a:cs typeface="Times New Roman"/>
              </a:rPr>
              <a:t>which</a:t>
            </a:r>
            <a:r>
              <a:rPr lang="fi-FI" sz="3000">
                <a:latin typeface="Times New Roman"/>
                <a:cs typeface="Times New Roman"/>
              </a:rPr>
              <a:t> is </a:t>
            </a:r>
            <a:r>
              <a:rPr lang="fi-FI" sz="3000">
                <a:latin typeface="Times New Roman"/>
                <a:cs typeface="Times New Roman"/>
              </a:rPr>
              <a:t>needed</a:t>
            </a:r>
            <a:r>
              <a:rPr lang="fi-FI" sz="3000">
                <a:latin typeface="Times New Roman"/>
                <a:cs typeface="Times New Roman"/>
              </a:rPr>
              <a:t> for </a:t>
            </a:r>
            <a:r>
              <a:rPr lang="fi-FI" sz="3000">
                <a:latin typeface="Times New Roman"/>
                <a:cs typeface="Times New Roman"/>
              </a:rPr>
              <a:t>efficient</a:t>
            </a:r>
            <a:r>
              <a:rPr lang="fi-FI" sz="3000">
                <a:latin typeface="Times New Roman"/>
                <a:cs typeface="Times New Roman"/>
              </a:rPr>
              <a:t> </a:t>
            </a:r>
            <a:r>
              <a:rPr lang="fi-FI" sz="3000">
                <a:latin typeface="Times New Roman"/>
                <a:cs typeface="Times New Roman"/>
              </a:rPr>
              <a:t>learning</a:t>
            </a:r>
            <a:r>
              <a:rPr lang="fi-FI" sz="3000">
                <a:latin typeface="Times New Roman"/>
                <a:cs typeface="Times New Roman"/>
              </a:rPr>
              <a:t> </a:t>
            </a:r>
            <a:r>
              <a:rPr lang="fi-FI" sz="3000">
                <a:latin typeface="Times New Roman"/>
                <a:cs typeface="Times New Roman"/>
              </a:rPr>
              <a:t>from</a:t>
            </a:r>
            <a:r>
              <a:rPr lang="fi-FI" sz="3000">
                <a:latin typeface="Times New Roman"/>
                <a:cs typeface="Times New Roman"/>
              </a:rPr>
              <a:t> </a:t>
            </a:r>
            <a:r>
              <a:rPr lang="fi-FI" sz="3000">
                <a:latin typeface="Times New Roman"/>
                <a:cs typeface="Times New Roman"/>
              </a:rPr>
              <a:t>school</a:t>
            </a:r>
            <a:r>
              <a:rPr lang="fi-FI" sz="3000">
                <a:latin typeface="Times New Roman"/>
                <a:cs typeface="Times New Roman"/>
              </a:rPr>
              <a:t> </a:t>
            </a:r>
            <a:r>
              <a:rPr lang="fi-FI" sz="3000">
                <a:latin typeface="Times New Roman"/>
                <a:cs typeface="Times New Roman"/>
              </a:rPr>
              <a:t>books</a:t>
            </a:r>
            <a:br>
              <a:rPr lang="fi-FI" sz="3000" b="1">
                <a:solidFill>
                  <a:srgbClr val="FF0000"/>
                </a:solidFill>
                <a:latin typeface="Times New Roman"/>
                <a:cs typeface="Times New Roman"/>
              </a:rPr>
            </a:br>
            <a:endParaRPr lang="en-GB" sz="3000" b="1">
              <a:solidFill>
                <a:srgbClr val="FF00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07874" name="Picture 2" descr="http://www.mit.jyu.fi/~jvkujala/hidden/gg/kakkarat/kakkarat-1.png"/>
          <p:cNvPicPr>
            <a:picLocks noChangeAspect="1" noChangeArrowheads="1"/>
          </p:cNvPicPr>
          <p:nvPr/>
        </p:nvPicPr>
        <p:blipFill>
          <a:blip r:embed="rId3"/>
          <a:stretch/>
        </p:blipFill>
        <p:spPr bwMode="auto">
          <a:xfrm>
            <a:off x="5409883" y="906212"/>
            <a:ext cx="3202489" cy="2522788"/>
          </a:xfrm>
          <a:prstGeom prst="rect">
            <a:avLst/>
          </a:prstGeom>
          <a:noFill/>
        </p:spPr>
      </p:pic>
      <p:sp>
        <p:nvSpPr>
          <p:cNvPr id="207875" name="Text Box 3"/>
          <p:cNvSpPr txBox="1">
            <a:spLocks noChangeArrowheads="1"/>
          </p:cNvSpPr>
          <p:nvPr/>
        </p:nvSpPr>
        <p:spPr bwMode="auto">
          <a:xfrm>
            <a:off x="228600" y="259881"/>
            <a:ext cx="8915400" cy="646331"/>
          </a:xfrm>
          <a:prstGeom prst="rect">
            <a:avLst/>
          </a:prstGeom>
          <a:noFill/>
          <a:ln w="9525">
            <a:noFill/>
            <a:miter lim="800000"/>
          </a:ln>
          <a:effectLst/>
        </p:spPr>
        <p:txBody>
          <a:bodyPr wrap="square">
            <a:spAutoFit/>
          </a:bodyPr>
          <a:lstStyle/>
          <a:p>
            <a:pPr defTabSz="685800">
              <a:defRPr/>
            </a:pPr>
            <a:r>
              <a:rPr lang="fi-FI" b="1">
                <a:solidFill>
                  <a:prstClr val="black"/>
                </a:solidFill>
                <a:latin typeface="Times New Roman"/>
                <a:cs typeface="Times New Roman"/>
              </a:rPr>
              <a:t>Graphogame</a:t>
            </a:r>
            <a:r>
              <a:rPr lang="fi-FI" b="1">
                <a:solidFill>
                  <a:prstClr val="black"/>
                </a:solidFill>
                <a:latin typeface="Times New Roman"/>
                <a:cs typeface="Times New Roman"/>
              </a:rPr>
              <a:t> – an </a:t>
            </a:r>
            <a:r>
              <a:rPr lang="fi-FI" b="1">
                <a:solidFill>
                  <a:prstClr val="black"/>
                </a:solidFill>
                <a:latin typeface="Times New Roman"/>
                <a:cs typeface="Times New Roman"/>
              </a:rPr>
              <a:t>enjoyable</a:t>
            </a:r>
            <a:r>
              <a:rPr lang="fi-FI" b="1">
                <a:solidFill>
                  <a:prstClr val="black"/>
                </a:solidFill>
                <a:latin typeface="Times New Roman"/>
                <a:cs typeface="Times New Roman"/>
              </a:rPr>
              <a:t> mobile </a:t>
            </a:r>
            <a:r>
              <a:rPr lang="fi-FI" b="1">
                <a:solidFill>
                  <a:prstClr val="black"/>
                </a:solidFill>
                <a:latin typeface="Times New Roman"/>
                <a:cs typeface="Times New Roman"/>
              </a:rPr>
              <a:t>or</a:t>
            </a:r>
            <a:r>
              <a:rPr lang="fi-FI" b="1">
                <a:solidFill>
                  <a:prstClr val="black"/>
                </a:solidFill>
                <a:latin typeface="Times New Roman"/>
                <a:cs typeface="Times New Roman"/>
              </a:rPr>
              <a:t> </a:t>
            </a:r>
            <a:r>
              <a:rPr lang="fi-FI" b="1">
                <a:solidFill>
                  <a:prstClr val="black"/>
                </a:solidFill>
                <a:latin typeface="Times New Roman"/>
                <a:cs typeface="Times New Roman"/>
              </a:rPr>
              <a:t>computer</a:t>
            </a:r>
            <a:r>
              <a:rPr lang="fi-FI" b="1">
                <a:solidFill>
                  <a:prstClr val="black"/>
                </a:solidFill>
                <a:latin typeface="Times New Roman"/>
                <a:cs typeface="Times New Roman"/>
              </a:rPr>
              <a:t> </a:t>
            </a:r>
            <a:r>
              <a:rPr lang="fi-FI" b="1">
                <a:solidFill>
                  <a:prstClr val="black"/>
                </a:solidFill>
                <a:latin typeface="Times New Roman"/>
                <a:cs typeface="Times New Roman"/>
              </a:rPr>
              <a:t>game</a:t>
            </a:r>
            <a:r>
              <a:rPr lang="fi-FI" b="1">
                <a:solidFill>
                  <a:prstClr val="black"/>
                </a:solidFill>
                <a:latin typeface="Times New Roman"/>
                <a:cs typeface="Times New Roman"/>
              </a:rPr>
              <a:t> for </a:t>
            </a:r>
            <a:r>
              <a:rPr lang="fi-FI" b="1">
                <a:solidFill>
                  <a:prstClr val="black"/>
                </a:solidFill>
                <a:latin typeface="Times New Roman"/>
                <a:cs typeface="Times New Roman"/>
              </a:rPr>
              <a:t>learning</a:t>
            </a:r>
            <a:r>
              <a:rPr lang="fi-FI" b="1">
                <a:solidFill>
                  <a:prstClr val="black"/>
                </a:solidFill>
                <a:latin typeface="Times New Roman"/>
                <a:cs typeface="Times New Roman"/>
              </a:rPr>
              <a:t> to </a:t>
            </a:r>
            <a:r>
              <a:rPr lang="fi-FI" b="1">
                <a:solidFill>
                  <a:prstClr val="black"/>
                </a:solidFill>
                <a:latin typeface="Times New Roman"/>
                <a:cs typeface="Times New Roman"/>
              </a:rPr>
              <a:t>read</a:t>
            </a:r>
            <a:r>
              <a:rPr lang="fi-FI" b="1">
                <a:solidFill>
                  <a:prstClr val="black"/>
                </a:solidFill>
                <a:latin typeface="Times New Roman"/>
                <a:cs typeface="Times New Roman"/>
              </a:rPr>
              <a:t>: How it </a:t>
            </a:r>
            <a:r>
              <a:rPr lang="fi-FI" b="1">
                <a:solidFill>
                  <a:prstClr val="black"/>
                </a:solidFill>
                <a:latin typeface="Times New Roman"/>
                <a:cs typeface="Times New Roman"/>
              </a:rPr>
              <a:t>helps</a:t>
            </a:r>
            <a:r>
              <a:rPr lang="fi-FI" b="1">
                <a:solidFill>
                  <a:prstClr val="black"/>
                </a:solidFill>
                <a:latin typeface="Times New Roman"/>
                <a:cs typeface="Times New Roman"/>
              </a:rPr>
              <a:t> at </a:t>
            </a:r>
            <a:r>
              <a:rPr lang="fi-FI" b="1">
                <a:solidFill>
                  <a:prstClr val="black"/>
                </a:solidFill>
                <a:latin typeface="Times New Roman"/>
                <a:cs typeface="Times New Roman"/>
              </a:rPr>
              <a:t>risk</a:t>
            </a:r>
            <a:r>
              <a:rPr lang="fi-FI" b="1">
                <a:solidFill>
                  <a:prstClr val="black"/>
                </a:solidFill>
                <a:latin typeface="Times New Roman"/>
                <a:cs typeface="Times New Roman"/>
              </a:rPr>
              <a:t> </a:t>
            </a:r>
            <a:r>
              <a:rPr lang="fi-FI" b="1">
                <a:solidFill>
                  <a:prstClr val="black"/>
                </a:solidFill>
                <a:latin typeface="Times New Roman"/>
                <a:cs typeface="Times New Roman"/>
              </a:rPr>
              <a:t>children</a:t>
            </a:r>
            <a:r>
              <a:rPr lang="fi-FI" b="1">
                <a:solidFill>
                  <a:prstClr val="black"/>
                </a:solidFill>
                <a:latin typeface="Times New Roman"/>
                <a:cs typeface="Times New Roman"/>
              </a:rPr>
              <a:t> to </a:t>
            </a:r>
            <a:r>
              <a:rPr lang="fi-FI" b="1">
                <a:solidFill>
                  <a:prstClr val="black"/>
                </a:solidFill>
                <a:latin typeface="Times New Roman"/>
                <a:cs typeface="Times New Roman"/>
              </a:rPr>
              <a:t>overcome</a:t>
            </a:r>
            <a:r>
              <a:rPr lang="fi-FI" b="1">
                <a:solidFill>
                  <a:prstClr val="black"/>
                </a:solidFill>
                <a:latin typeface="Times New Roman"/>
                <a:cs typeface="Times New Roman"/>
              </a:rPr>
              <a:t> the </a:t>
            </a:r>
            <a:r>
              <a:rPr lang="fi-FI" b="1">
                <a:solidFill>
                  <a:prstClr val="black"/>
                </a:solidFill>
                <a:latin typeface="Times New Roman"/>
                <a:cs typeface="Times New Roman"/>
              </a:rPr>
              <a:t>fuzziness</a:t>
            </a:r>
            <a:r>
              <a:rPr lang="fi-FI" b="1">
                <a:solidFill>
                  <a:prstClr val="black"/>
                </a:solidFill>
                <a:latin typeface="Times New Roman"/>
                <a:cs typeface="Times New Roman"/>
              </a:rPr>
              <a:t> of the </a:t>
            </a:r>
            <a:r>
              <a:rPr lang="fi-FI" b="1">
                <a:solidFill>
                  <a:prstClr val="black"/>
                </a:solidFill>
                <a:latin typeface="Times New Roman"/>
                <a:cs typeface="Times New Roman"/>
              </a:rPr>
              <a:t>phonemic</a:t>
            </a:r>
            <a:r>
              <a:rPr lang="fi-FI" b="1">
                <a:solidFill>
                  <a:prstClr val="black"/>
                </a:solidFill>
                <a:latin typeface="Times New Roman"/>
                <a:cs typeface="Times New Roman"/>
              </a:rPr>
              <a:t> </a:t>
            </a:r>
            <a:r>
              <a:rPr lang="fi-FI" b="1">
                <a:solidFill>
                  <a:prstClr val="black"/>
                </a:solidFill>
                <a:latin typeface="Times New Roman"/>
                <a:cs typeface="Times New Roman"/>
              </a:rPr>
              <a:t>representations</a:t>
            </a:r>
            <a:r>
              <a:rPr lang="fi-FI" b="1">
                <a:solidFill>
                  <a:prstClr val="black"/>
                </a:solidFill>
                <a:latin typeface="Times New Roman"/>
                <a:cs typeface="Times New Roman"/>
              </a:rPr>
              <a:t> </a:t>
            </a:r>
            <a:r>
              <a:rPr lang="fi-FI" b="1">
                <a:solidFill>
                  <a:prstClr val="black"/>
                </a:solidFill>
                <a:latin typeface="Times New Roman"/>
                <a:cs typeface="Times New Roman"/>
              </a:rPr>
              <a:t>with</a:t>
            </a:r>
            <a:r>
              <a:rPr lang="fi-FI" b="1">
                <a:solidFill>
                  <a:prstClr val="black"/>
                </a:solidFill>
                <a:latin typeface="Times New Roman"/>
                <a:cs typeface="Times New Roman"/>
              </a:rPr>
              <a:t> </a:t>
            </a:r>
            <a:r>
              <a:rPr lang="fi-FI" b="1">
                <a:solidFill>
                  <a:prstClr val="black"/>
                </a:solidFill>
                <a:latin typeface="Times New Roman"/>
                <a:cs typeface="Times New Roman"/>
              </a:rPr>
              <a:t>letters</a:t>
            </a:r>
            <a:r>
              <a:rPr lang="fi-FI" b="1">
                <a:solidFill>
                  <a:prstClr val="black"/>
                </a:solidFill>
                <a:latin typeface="Times New Roman"/>
                <a:cs typeface="Times New Roman"/>
              </a:rPr>
              <a:t> </a:t>
            </a:r>
            <a:r>
              <a:rPr lang="zh-CN">
                <a:solidFill>
                  <a:srgbClr val="FF0000"/>
                </a:solidFill>
                <a:latin typeface="Times New Roman"/>
                <a:ea typeface="宋体"/>
                <a:cs typeface="Times New Roman"/>
              </a:rPr>
              <a:t> </a:t>
            </a:r>
            <a:endParaRPr lang="en-GB" b="1">
              <a:solidFill>
                <a:srgbClr val="FF0000"/>
              </a:solidFill>
              <a:latin typeface="Times New Roman"/>
              <a:cs typeface="Times New Roman"/>
            </a:endParaRPr>
          </a:p>
        </p:txBody>
      </p:sp>
      <p:sp>
        <p:nvSpPr>
          <p:cNvPr id="207876" name="Text Box 4"/>
          <p:cNvSpPr txBox="1">
            <a:spLocks noChangeArrowheads="1"/>
          </p:cNvSpPr>
          <p:nvPr/>
        </p:nvSpPr>
        <p:spPr bwMode="auto">
          <a:xfrm>
            <a:off x="0" y="3134976"/>
            <a:ext cx="9281155" cy="4231928"/>
          </a:xfrm>
          <a:prstGeom prst="rect">
            <a:avLst/>
          </a:prstGeom>
          <a:noFill/>
          <a:ln w="9525">
            <a:noFill/>
            <a:miter lim="800000"/>
          </a:ln>
          <a:effectLst/>
        </p:spPr>
        <p:txBody>
          <a:bodyPr wrap="square">
            <a:spAutoFit/>
          </a:bodyPr>
          <a:lstStyle/>
          <a:p>
            <a:pPr defTabSz="685800">
              <a:defRPr/>
            </a:pPr>
            <a:endParaRPr lang="fi-FI" sz="1600">
              <a:solidFill>
                <a:prstClr val="black"/>
              </a:solidFill>
              <a:latin typeface="Times New Roman"/>
              <a:cs typeface="Times New Roman"/>
            </a:endParaRPr>
          </a:p>
          <a:p>
            <a:pPr defTabSz="685800">
              <a:defRPr/>
            </a:pPr>
            <a:r>
              <a:rPr lang="fi-FI" sz="1500" b="1">
                <a:solidFill>
                  <a:prstClr val="black"/>
                </a:solidFill>
                <a:latin typeface="Times New Roman"/>
                <a:cs typeface="Times New Roman"/>
              </a:rPr>
              <a:t>Description</a:t>
            </a:r>
            <a:r>
              <a:rPr lang="fi-FI" sz="1500" b="1">
                <a:solidFill>
                  <a:prstClr val="black"/>
                </a:solidFill>
                <a:latin typeface="Times New Roman"/>
                <a:cs typeface="Times New Roman"/>
              </a:rPr>
              <a:t>. In the  </a:t>
            </a:r>
            <a:r>
              <a:rPr lang="fi-FI" sz="1500" b="1">
                <a:solidFill>
                  <a:prstClr val="black"/>
                </a:solidFill>
                <a:latin typeface="Times New Roman"/>
                <a:cs typeface="Times New Roman"/>
              </a:rPr>
              <a:t>game</a:t>
            </a:r>
            <a:r>
              <a:rPr lang="fi-FI" sz="1500" b="1">
                <a:solidFill>
                  <a:prstClr val="black"/>
                </a:solidFill>
                <a:latin typeface="Times New Roman"/>
                <a:cs typeface="Times New Roman"/>
              </a:rPr>
              <a:t> (</a:t>
            </a:r>
            <a:r>
              <a:rPr lang="fi-FI" sz="1500" b="1">
                <a:solidFill>
                  <a:prstClr val="black"/>
                </a:solidFill>
                <a:latin typeface="Times New Roman"/>
                <a:cs typeface="Times New Roman"/>
              </a:rPr>
              <a:t>left</a:t>
            </a:r>
            <a:r>
              <a:rPr lang="fi-FI" sz="1500" b="1">
                <a:solidFill>
                  <a:prstClr val="black"/>
                </a:solidFill>
                <a:latin typeface="Times New Roman"/>
                <a:cs typeface="Times New Roman"/>
              </a:rPr>
              <a:t>) the </a:t>
            </a:r>
            <a:r>
              <a:rPr lang="fi-FI" sz="1500" b="1">
                <a:solidFill>
                  <a:prstClr val="black"/>
                </a:solidFill>
                <a:latin typeface="Times New Roman"/>
                <a:cs typeface="Times New Roman"/>
              </a:rPr>
              <a:t>learner</a:t>
            </a:r>
            <a:r>
              <a:rPr lang="fi-FI" sz="1500" b="1">
                <a:solidFill>
                  <a:prstClr val="black"/>
                </a:solidFill>
                <a:latin typeface="Times New Roman"/>
                <a:cs typeface="Times New Roman"/>
              </a:rPr>
              <a:t> is </a:t>
            </a:r>
            <a:r>
              <a:rPr lang="fi-FI" sz="1500" b="1">
                <a:solidFill>
                  <a:prstClr val="black"/>
                </a:solidFill>
                <a:latin typeface="Times New Roman"/>
                <a:cs typeface="Times New Roman"/>
              </a:rPr>
              <a:t>choosing</a:t>
            </a:r>
            <a:r>
              <a:rPr lang="fi-FI" sz="1500" b="1">
                <a:solidFill>
                  <a:prstClr val="black"/>
                </a:solidFill>
                <a:latin typeface="Times New Roman"/>
                <a:cs typeface="Times New Roman"/>
              </a:rPr>
              <a:t> (in </a:t>
            </a:r>
            <a:r>
              <a:rPr lang="fi-FI" sz="1500" b="1">
                <a:solidFill>
                  <a:prstClr val="black"/>
                </a:solidFill>
                <a:latin typeface="Times New Roman"/>
                <a:cs typeface="Times New Roman"/>
              </a:rPr>
              <a:t>its</a:t>
            </a:r>
            <a:r>
              <a:rPr lang="fi-FI" sz="1500" b="1">
                <a:solidFill>
                  <a:prstClr val="black"/>
                </a:solidFill>
                <a:latin typeface="Times New Roman"/>
                <a:cs typeface="Times New Roman"/>
              </a:rPr>
              <a:t> </a:t>
            </a:r>
            <a:r>
              <a:rPr lang="fi-FI" sz="1500" b="1">
                <a:solidFill>
                  <a:prstClr val="black"/>
                </a:solidFill>
                <a:latin typeface="Times New Roman"/>
                <a:cs typeface="Times New Roman"/>
              </a:rPr>
              <a:t>classical</a:t>
            </a:r>
            <a:r>
              <a:rPr lang="fi-FI" sz="1500" b="1">
                <a:solidFill>
                  <a:prstClr val="black"/>
                </a:solidFill>
                <a:latin typeface="Times New Roman"/>
                <a:cs typeface="Times New Roman"/>
              </a:rPr>
              <a:t> version) </a:t>
            </a:r>
            <a:r>
              <a:rPr lang="fi-FI" sz="1500" b="1">
                <a:solidFill>
                  <a:prstClr val="black"/>
                </a:solidFill>
                <a:latin typeface="Times New Roman"/>
                <a:cs typeface="Times New Roman"/>
              </a:rPr>
              <a:t>from</a:t>
            </a:r>
            <a:r>
              <a:rPr lang="fi-FI" sz="1500" b="1">
                <a:solidFill>
                  <a:prstClr val="black"/>
                </a:solidFill>
                <a:latin typeface="Times New Roman"/>
                <a:cs typeface="Times New Roman"/>
              </a:rPr>
              <a:t> the </a:t>
            </a:r>
            <a:r>
              <a:rPr lang="fi-FI" sz="1500" b="1">
                <a:solidFill>
                  <a:prstClr val="black"/>
                </a:solidFill>
                <a:latin typeface="Times New Roman"/>
                <a:cs typeface="Times New Roman"/>
              </a:rPr>
              <a:t>falling</a:t>
            </a:r>
            <a:r>
              <a:rPr lang="fi-FI" sz="1500" b="1">
                <a:solidFill>
                  <a:prstClr val="black"/>
                </a:solidFill>
                <a:latin typeface="Times New Roman"/>
                <a:cs typeface="Times New Roman"/>
              </a:rPr>
              <a:t> </a:t>
            </a:r>
            <a:r>
              <a:rPr lang="fi-FI" sz="1500" b="1">
                <a:solidFill>
                  <a:prstClr val="black"/>
                </a:solidFill>
                <a:latin typeface="Times New Roman"/>
                <a:cs typeface="Times New Roman"/>
              </a:rPr>
              <a:t>balls</a:t>
            </a:r>
            <a:r>
              <a:rPr lang="fi-FI" sz="1500" b="1">
                <a:solidFill>
                  <a:prstClr val="black"/>
                </a:solidFill>
                <a:latin typeface="Times New Roman"/>
                <a:cs typeface="Times New Roman"/>
              </a:rPr>
              <a:t> the </a:t>
            </a:r>
            <a:r>
              <a:rPr lang="fi-FI" sz="1500" b="1">
                <a:solidFill>
                  <a:prstClr val="black"/>
                </a:solidFill>
                <a:latin typeface="Times New Roman"/>
                <a:cs typeface="Times New Roman"/>
              </a:rPr>
              <a:t>corresponding</a:t>
            </a:r>
            <a:r>
              <a:rPr lang="fi-FI" sz="1500" b="1">
                <a:solidFill>
                  <a:prstClr val="black"/>
                </a:solidFill>
                <a:latin typeface="Times New Roman"/>
                <a:cs typeface="Times New Roman"/>
              </a:rPr>
              <a:t> </a:t>
            </a:r>
            <a:r>
              <a:rPr lang="fi-FI" sz="1500" b="1">
                <a:solidFill>
                  <a:prstClr val="black"/>
                </a:solidFill>
                <a:latin typeface="Times New Roman"/>
                <a:cs typeface="Times New Roman"/>
              </a:rPr>
              <a:t>letter</a:t>
            </a:r>
            <a:r>
              <a:rPr lang="fi-FI" sz="1500" b="1">
                <a:solidFill>
                  <a:prstClr val="black"/>
                </a:solidFill>
                <a:latin typeface="Times New Roman"/>
                <a:cs typeface="Times New Roman"/>
              </a:rPr>
              <a:t> of the </a:t>
            </a:r>
            <a:r>
              <a:rPr lang="fi-FI" sz="1500" b="1">
                <a:solidFill>
                  <a:prstClr val="black"/>
                </a:solidFill>
                <a:latin typeface="Times New Roman"/>
                <a:cs typeface="Times New Roman"/>
              </a:rPr>
              <a:t>one</a:t>
            </a:r>
            <a:r>
              <a:rPr lang="fi-FI" sz="1500" b="1">
                <a:solidFill>
                  <a:prstClr val="black"/>
                </a:solidFill>
                <a:latin typeface="Times New Roman"/>
                <a:cs typeface="Times New Roman"/>
              </a:rPr>
              <a:t> s/he </a:t>
            </a:r>
            <a:r>
              <a:rPr lang="fi-FI" sz="1500" b="1">
                <a:solidFill>
                  <a:prstClr val="black"/>
                </a:solidFill>
                <a:latin typeface="Times New Roman"/>
                <a:cs typeface="Times New Roman"/>
              </a:rPr>
              <a:t>hears</a:t>
            </a:r>
            <a:r>
              <a:rPr lang="fi-FI" sz="1500" b="1">
                <a:solidFill>
                  <a:prstClr val="black"/>
                </a:solidFill>
                <a:latin typeface="Times New Roman"/>
                <a:cs typeface="Times New Roman"/>
              </a:rPr>
              <a:t> </a:t>
            </a:r>
            <a:r>
              <a:rPr lang="fi-FI" sz="1500" b="1">
                <a:solidFill>
                  <a:prstClr val="black"/>
                </a:solidFill>
                <a:latin typeface="Times New Roman"/>
                <a:cs typeface="Times New Roman"/>
              </a:rPr>
              <a:t>from</a:t>
            </a:r>
            <a:r>
              <a:rPr lang="fi-FI" sz="1500" b="1">
                <a:solidFill>
                  <a:prstClr val="black"/>
                </a:solidFill>
                <a:latin typeface="Times New Roman"/>
                <a:cs typeface="Times New Roman"/>
              </a:rPr>
              <a:t> </a:t>
            </a:r>
            <a:r>
              <a:rPr lang="fi-FI" sz="1500" b="1">
                <a:solidFill>
                  <a:prstClr val="black"/>
                </a:solidFill>
                <a:latin typeface="Times New Roman"/>
                <a:cs typeface="Times New Roman"/>
              </a:rPr>
              <a:t>headphones</a:t>
            </a:r>
            <a:r>
              <a:rPr lang="fi-FI" sz="1500">
                <a:solidFill>
                  <a:prstClr val="black"/>
                </a:solidFill>
                <a:latin typeface="Times New Roman"/>
                <a:cs typeface="Times New Roman"/>
              </a:rPr>
              <a:t>.  The </a:t>
            </a:r>
            <a:r>
              <a:rPr lang="fi-FI" sz="1500">
                <a:solidFill>
                  <a:prstClr val="black"/>
                </a:solidFill>
                <a:latin typeface="Times New Roman"/>
                <a:cs typeface="Times New Roman"/>
              </a:rPr>
              <a:t>illustration</a:t>
            </a:r>
            <a:r>
              <a:rPr lang="fi-FI" sz="1500">
                <a:solidFill>
                  <a:prstClr val="black"/>
                </a:solidFill>
                <a:latin typeface="Times New Roman"/>
                <a:cs typeface="Times New Roman"/>
              </a:rPr>
              <a:t> (</a:t>
            </a:r>
            <a:r>
              <a:rPr lang="fi-FI" sz="1500">
                <a:solidFill>
                  <a:prstClr val="black"/>
                </a:solidFill>
                <a:latin typeface="Times New Roman"/>
                <a:cs typeface="Times New Roman"/>
              </a:rPr>
              <a:t>right</a:t>
            </a:r>
            <a:r>
              <a:rPr lang="fi-FI" sz="1500">
                <a:solidFill>
                  <a:prstClr val="black"/>
                </a:solidFill>
                <a:latin typeface="Times New Roman"/>
                <a:cs typeface="Times New Roman"/>
              </a:rPr>
              <a:t> ) </a:t>
            </a:r>
            <a:r>
              <a:rPr lang="fi-FI" sz="1500">
                <a:solidFill>
                  <a:prstClr val="black"/>
                </a:solidFill>
                <a:latin typeface="Times New Roman"/>
                <a:cs typeface="Times New Roman"/>
              </a:rPr>
              <a:t>shows</a:t>
            </a:r>
            <a:r>
              <a:rPr lang="fi-FI" sz="1500">
                <a:solidFill>
                  <a:prstClr val="black"/>
                </a:solidFill>
                <a:latin typeface="Times New Roman"/>
                <a:cs typeface="Times New Roman"/>
              </a:rPr>
              <a:t> an </a:t>
            </a:r>
            <a:r>
              <a:rPr lang="fi-FI" sz="1500">
                <a:solidFill>
                  <a:prstClr val="black"/>
                </a:solidFill>
                <a:latin typeface="Times New Roman"/>
                <a:cs typeface="Times New Roman"/>
              </a:rPr>
              <a:t>example</a:t>
            </a:r>
            <a:r>
              <a:rPr lang="fi-FI" sz="1500">
                <a:solidFill>
                  <a:prstClr val="black"/>
                </a:solidFill>
                <a:latin typeface="Times New Roman"/>
                <a:cs typeface="Times New Roman"/>
              </a:rPr>
              <a:t> of </a:t>
            </a:r>
            <a:r>
              <a:rPr lang="fi-FI" sz="1500">
                <a:solidFill>
                  <a:prstClr val="black"/>
                </a:solidFill>
                <a:latin typeface="Times New Roman"/>
                <a:cs typeface="Times New Roman"/>
              </a:rPr>
              <a:t>how</a:t>
            </a:r>
            <a:r>
              <a:rPr lang="fi-FI" sz="1500">
                <a:solidFill>
                  <a:prstClr val="black"/>
                </a:solidFill>
                <a:latin typeface="Times New Roman"/>
                <a:cs typeface="Times New Roman"/>
              </a:rPr>
              <a:t> </a:t>
            </a:r>
            <a:r>
              <a:rPr lang="fi-FI" sz="1500">
                <a:solidFill>
                  <a:prstClr val="black"/>
                </a:solidFill>
                <a:latin typeface="Times New Roman"/>
                <a:cs typeface="Times New Roman"/>
              </a:rPr>
              <a:t>results</a:t>
            </a:r>
            <a:r>
              <a:rPr lang="fi-FI" sz="1500">
                <a:solidFill>
                  <a:prstClr val="black"/>
                </a:solidFill>
                <a:latin typeface="Times New Roman"/>
                <a:cs typeface="Times New Roman"/>
              </a:rPr>
              <a:t> </a:t>
            </a:r>
            <a:r>
              <a:rPr lang="fi-FI" sz="1500">
                <a:solidFill>
                  <a:prstClr val="black"/>
                </a:solidFill>
                <a:latin typeface="Times New Roman"/>
                <a:cs typeface="Times New Roman"/>
              </a:rPr>
              <a:t>can</a:t>
            </a:r>
            <a:r>
              <a:rPr lang="fi-FI" sz="1500">
                <a:solidFill>
                  <a:prstClr val="black"/>
                </a:solidFill>
                <a:latin typeface="Times New Roman"/>
                <a:cs typeface="Times New Roman"/>
              </a:rPr>
              <a:t> </a:t>
            </a:r>
            <a:r>
              <a:rPr lang="fi-FI" sz="1500">
                <a:solidFill>
                  <a:prstClr val="black"/>
                </a:solidFill>
                <a:latin typeface="Times New Roman"/>
                <a:cs typeface="Times New Roman"/>
              </a:rPr>
              <a:t>be</a:t>
            </a:r>
            <a:r>
              <a:rPr lang="fi-FI" sz="1500">
                <a:solidFill>
                  <a:prstClr val="black"/>
                </a:solidFill>
                <a:latin typeface="Times New Roman"/>
                <a:cs typeface="Times New Roman"/>
              </a:rPr>
              <a:t> </a:t>
            </a:r>
            <a:r>
              <a:rPr lang="fi-FI" sz="1500">
                <a:solidFill>
                  <a:prstClr val="black"/>
                </a:solidFill>
                <a:latin typeface="Times New Roman"/>
                <a:cs typeface="Times New Roman"/>
              </a:rPr>
              <a:t>followed</a:t>
            </a:r>
            <a:r>
              <a:rPr lang="fi-FI" sz="1500">
                <a:solidFill>
                  <a:prstClr val="black"/>
                </a:solidFill>
                <a:latin typeface="Times New Roman"/>
                <a:cs typeface="Times New Roman"/>
              </a:rPr>
              <a:t>. </a:t>
            </a:r>
            <a:r>
              <a:rPr lang="fi-FI" sz="1500">
                <a:solidFill>
                  <a:prstClr val="black"/>
                </a:solidFill>
                <a:latin typeface="Times New Roman"/>
                <a:cs typeface="Times New Roman"/>
              </a:rPr>
              <a:t>Here</a:t>
            </a:r>
            <a:r>
              <a:rPr lang="fi-FI" sz="1500">
                <a:solidFill>
                  <a:prstClr val="black"/>
                </a:solidFill>
                <a:latin typeface="Times New Roman"/>
                <a:cs typeface="Times New Roman"/>
              </a:rPr>
              <a:t> </a:t>
            </a:r>
            <a:r>
              <a:rPr lang="fi-FI" sz="1500">
                <a:solidFill>
                  <a:prstClr val="black"/>
                </a:solidFill>
                <a:latin typeface="Times New Roman"/>
                <a:cs typeface="Times New Roman"/>
              </a:rPr>
              <a:t>we</a:t>
            </a:r>
            <a:r>
              <a:rPr lang="fi-FI" sz="1500">
                <a:solidFill>
                  <a:prstClr val="black"/>
                </a:solidFill>
                <a:latin typeface="Times New Roman"/>
                <a:cs typeface="Times New Roman"/>
              </a:rPr>
              <a:t> </a:t>
            </a:r>
            <a:r>
              <a:rPr lang="fi-FI" sz="1500">
                <a:solidFill>
                  <a:prstClr val="black"/>
                </a:solidFill>
                <a:latin typeface="Times New Roman"/>
                <a:cs typeface="Times New Roman"/>
              </a:rPr>
              <a:t>follow</a:t>
            </a:r>
            <a:r>
              <a:rPr lang="fi-FI" sz="1500">
                <a:solidFill>
                  <a:prstClr val="black"/>
                </a:solidFill>
                <a:latin typeface="Times New Roman"/>
                <a:cs typeface="Times New Roman"/>
              </a:rPr>
              <a:t> </a:t>
            </a:r>
            <a:r>
              <a:rPr lang="fi-FI" sz="1500">
                <a:solidFill>
                  <a:prstClr val="black"/>
                </a:solidFill>
                <a:latin typeface="Times New Roman"/>
                <a:cs typeface="Times New Roman"/>
              </a:rPr>
              <a:t>how</a:t>
            </a:r>
            <a:r>
              <a:rPr lang="fi-FI" sz="1500">
                <a:solidFill>
                  <a:prstClr val="black"/>
                </a:solidFill>
                <a:latin typeface="Times New Roman"/>
                <a:cs typeface="Times New Roman"/>
              </a:rPr>
              <a:t> /N/ </a:t>
            </a:r>
            <a:r>
              <a:rPr lang="fi-FI" sz="1500">
                <a:solidFill>
                  <a:prstClr val="black"/>
                </a:solidFill>
                <a:latin typeface="Times New Roman"/>
                <a:cs typeface="Times New Roman"/>
              </a:rPr>
              <a:t>sound</a:t>
            </a:r>
            <a:r>
              <a:rPr lang="fi-FI" sz="1500">
                <a:solidFill>
                  <a:prstClr val="black"/>
                </a:solidFill>
                <a:latin typeface="Times New Roman"/>
                <a:cs typeface="Times New Roman"/>
              </a:rPr>
              <a:t>  (in the </a:t>
            </a:r>
            <a:r>
              <a:rPr lang="fi-FI" sz="1500">
                <a:solidFill>
                  <a:prstClr val="black"/>
                </a:solidFill>
                <a:latin typeface="Times New Roman"/>
                <a:cs typeface="Times New Roman"/>
              </a:rPr>
              <a:t>centre</a:t>
            </a:r>
            <a:r>
              <a:rPr lang="fi-FI" sz="1500">
                <a:solidFill>
                  <a:prstClr val="black"/>
                </a:solidFill>
                <a:latin typeface="Times New Roman"/>
                <a:cs typeface="Times New Roman"/>
              </a:rPr>
              <a:t>) </a:t>
            </a:r>
            <a:r>
              <a:rPr lang="fi-FI" sz="1500">
                <a:solidFill>
                  <a:prstClr val="black"/>
                </a:solidFill>
                <a:latin typeface="Times New Roman"/>
                <a:cs typeface="Times New Roman"/>
              </a:rPr>
              <a:t>which</a:t>
            </a:r>
            <a:r>
              <a:rPr lang="fi-FI" sz="1500">
                <a:solidFill>
                  <a:prstClr val="black"/>
                </a:solidFill>
                <a:latin typeface="Times New Roman"/>
                <a:cs typeface="Times New Roman"/>
              </a:rPr>
              <a:t> </a:t>
            </a:r>
            <a:r>
              <a:rPr lang="fi-FI" sz="1500">
                <a:solidFill>
                  <a:prstClr val="black"/>
                </a:solidFill>
                <a:latin typeface="Times New Roman"/>
                <a:cs typeface="Times New Roman"/>
              </a:rPr>
              <a:t>learner</a:t>
            </a:r>
            <a:r>
              <a:rPr lang="fi-FI" sz="1500">
                <a:solidFill>
                  <a:prstClr val="black"/>
                </a:solidFill>
                <a:latin typeface="Times New Roman"/>
                <a:cs typeface="Times New Roman"/>
              </a:rPr>
              <a:t> </a:t>
            </a:r>
            <a:r>
              <a:rPr lang="fi-FI" sz="1500">
                <a:solidFill>
                  <a:prstClr val="black"/>
                </a:solidFill>
                <a:latin typeface="Times New Roman"/>
                <a:cs typeface="Times New Roman"/>
              </a:rPr>
              <a:t>has</a:t>
            </a:r>
            <a:r>
              <a:rPr lang="fi-FI" sz="1500">
                <a:solidFill>
                  <a:prstClr val="black"/>
                </a:solidFill>
                <a:latin typeface="Times New Roman"/>
                <a:cs typeface="Times New Roman"/>
              </a:rPr>
              <a:t> </a:t>
            </a:r>
            <a:r>
              <a:rPr lang="fi-FI" sz="1500">
                <a:solidFill>
                  <a:prstClr val="black"/>
                </a:solidFill>
                <a:latin typeface="Times New Roman"/>
                <a:cs typeface="Times New Roman"/>
              </a:rPr>
              <a:t>heard</a:t>
            </a:r>
            <a:r>
              <a:rPr lang="fi-FI" sz="1500">
                <a:solidFill>
                  <a:prstClr val="black"/>
                </a:solidFill>
                <a:latin typeface="Times New Roman"/>
                <a:cs typeface="Times New Roman"/>
              </a:rPr>
              <a:t> in the </a:t>
            </a:r>
            <a:r>
              <a:rPr lang="fi-FI" sz="1500">
                <a:solidFill>
                  <a:prstClr val="black"/>
                </a:solidFill>
                <a:latin typeface="Times New Roman"/>
                <a:cs typeface="Times New Roman"/>
              </a:rPr>
              <a:t>game</a:t>
            </a:r>
            <a:r>
              <a:rPr lang="fi-FI" sz="1500">
                <a:solidFill>
                  <a:prstClr val="black"/>
                </a:solidFill>
                <a:latin typeface="Times New Roman"/>
                <a:cs typeface="Times New Roman"/>
              </a:rPr>
              <a:t> </a:t>
            </a:r>
            <a:r>
              <a:rPr lang="fi-FI" sz="1500">
                <a:solidFill>
                  <a:prstClr val="black"/>
                </a:solidFill>
                <a:latin typeface="Times New Roman"/>
                <a:cs typeface="Times New Roman"/>
              </a:rPr>
              <a:t>more</a:t>
            </a:r>
            <a:r>
              <a:rPr lang="fi-FI" sz="1500">
                <a:solidFill>
                  <a:prstClr val="black"/>
                </a:solidFill>
                <a:latin typeface="Times New Roman"/>
                <a:cs typeface="Times New Roman"/>
              </a:rPr>
              <a:t> </a:t>
            </a:r>
            <a:r>
              <a:rPr lang="fi-FI" sz="1500">
                <a:solidFill>
                  <a:prstClr val="black"/>
                </a:solidFill>
                <a:latin typeface="Times New Roman"/>
                <a:cs typeface="Times New Roman"/>
              </a:rPr>
              <a:t>than</a:t>
            </a:r>
            <a:r>
              <a:rPr lang="fi-FI" sz="1500">
                <a:solidFill>
                  <a:prstClr val="black"/>
                </a:solidFill>
                <a:latin typeface="Times New Roman"/>
                <a:cs typeface="Times New Roman"/>
              </a:rPr>
              <a:t> 100 </a:t>
            </a:r>
            <a:r>
              <a:rPr lang="fi-FI" sz="1500">
                <a:solidFill>
                  <a:prstClr val="black"/>
                </a:solidFill>
                <a:latin typeface="Times New Roman"/>
                <a:cs typeface="Times New Roman"/>
              </a:rPr>
              <a:t>trials</a:t>
            </a:r>
            <a:r>
              <a:rPr lang="fi-FI" sz="1500">
                <a:solidFill>
                  <a:prstClr val="black"/>
                </a:solidFill>
                <a:latin typeface="Times New Roman"/>
                <a:cs typeface="Times New Roman"/>
              </a:rPr>
              <a:t> at the </a:t>
            </a:r>
            <a:r>
              <a:rPr lang="fi-FI" sz="1500">
                <a:solidFill>
                  <a:prstClr val="black"/>
                </a:solidFill>
                <a:latin typeface="Times New Roman"/>
                <a:cs typeface="Times New Roman"/>
              </a:rPr>
              <a:t>moment</a:t>
            </a:r>
            <a:r>
              <a:rPr lang="fi-FI" sz="1500">
                <a:solidFill>
                  <a:prstClr val="black"/>
                </a:solidFill>
                <a:latin typeface="Times New Roman"/>
                <a:cs typeface="Times New Roman"/>
              </a:rPr>
              <a:t> </a:t>
            </a:r>
            <a:r>
              <a:rPr lang="fi-FI" sz="1500">
                <a:solidFill>
                  <a:prstClr val="black"/>
                </a:solidFill>
                <a:latin typeface="Times New Roman"/>
                <a:cs typeface="Times New Roman"/>
              </a:rPr>
              <a:t>this</a:t>
            </a:r>
            <a:r>
              <a:rPr lang="fi-FI" sz="1500">
                <a:solidFill>
                  <a:prstClr val="black"/>
                </a:solidFill>
                <a:latin typeface="Times New Roman"/>
                <a:cs typeface="Times New Roman"/>
              </a:rPr>
              <a:t> </a:t>
            </a:r>
            <a:r>
              <a:rPr lang="fi-FI" sz="1500">
                <a:solidFill>
                  <a:prstClr val="black"/>
                </a:solidFill>
                <a:latin typeface="Times New Roman"/>
                <a:cs typeface="Times New Roman"/>
              </a:rPr>
              <a:t>picture</a:t>
            </a:r>
            <a:r>
              <a:rPr lang="fi-FI" sz="1500">
                <a:solidFill>
                  <a:prstClr val="black"/>
                </a:solidFill>
                <a:latin typeface="Times New Roman"/>
                <a:cs typeface="Times New Roman"/>
              </a:rPr>
              <a:t> is </a:t>
            </a:r>
            <a:r>
              <a:rPr lang="fi-FI" sz="1500">
                <a:solidFill>
                  <a:prstClr val="black"/>
                </a:solidFill>
                <a:latin typeface="Times New Roman"/>
                <a:cs typeface="Times New Roman"/>
              </a:rPr>
              <a:t>printed</a:t>
            </a:r>
            <a:r>
              <a:rPr lang="fi-FI" sz="1500">
                <a:solidFill>
                  <a:prstClr val="black"/>
                </a:solidFill>
                <a:latin typeface="Times New Roman"/>
                <a:cs typeface="Times New Roman"/>
              </a:rPr>
              <a:t> </a:t>
            </a:r>
            <a:r>
              <a:rPr lang="fi-FI" sz="1500">
                <a:solidFill>
                  <a:prstClr val="black"/>
                </a:solidFill>
                <a:latin typeface="Times New Roman"/>
                <a:cs typeface="Times New Roman"/>
              </a:rPr>
              <a:t>from</a:t>
            </a:r>
            <a:r>
              <a:rPr lang="fi-FI" sz="1500">
                <a:solidFill>
                  <a:prstClr val="black"/>
                </a:solidFill>
                <a:latin typeface="Times New Roman"/>
                <a:cs typeface="Times New Roman"/>
              </a:rPr>
              <a:t> the </a:t>
            </a:r>
            <a:r>
              <a:rPr lang="fi-FI" sz="1500">
                <a:solidFill>
                  <a:prstClr val="black"/>
                </a:solidFill>
                <a:latin typeface="Times New Roman"/>
                <a:cs typeface="Times New Roman"/>
              </a:rPr>
              <a:t>game</a:t>
            </a:r>
            <a:r>
              <a:rPr lang="fi-FI" sz="1500">
                <a:solidFill>
                  <a:prstClr val="black"/>
                </a:solidFill>
                <a:latin typeface="Times New Roman"/>
                <a:cs typeface="Times New Roman"/>
              </a:rPr>
              <a:t> </a:t>
            </a:r>
            <a:r>
              <a:rPr lang="fi-FI" sz="1500">
                <a:solidFill>
                  <a:prstClr val="black"/>
                </a:solidFill>
                <a:latin typeface="Times New Roman"/>
                <a:cs typeface="Times New Roman"/>
              </a:rPr>
              <a:t>logs</a:t>
            </a:r>
            <a:r>
              <a:rPr lang="fi-FI" sz="1500">
                <a:solidFill>
                  <a:prstClr val="black"/>
                </a:solidFill>
                <a:latin typeface="Times New Roman"/>
                <a:cs typeface="Times New Roman"/>
              </a:rPr>
              <a:t> </a:t>
            </a:r>
            <a:r>
              <a:rPr lang="fi-FI" sz="1500">
                <a:solidFill>
                  <a:prstClr val="black"/>
                </a:solidFill>
                <a:latin typeface="Times New Roman"/>
                <a:cs typeface="Times New Roman"/>
              </a:rPr>
              <a:t>has</a:t>
            </a:r>
            <a:r>
              <a:rPr lang="fi-FI" sz="1500">
                <a:solidFill>
                  <a:prstClr val="black"/>
                </a:solidFill>
                <a:latin typeface="Times New Roman"/>
                <a:cs typeface="Times New Roman"/>
              </a:rPr>
              <a:t> made </a:t>
            </a:r>
            <a:r>
              <a:rPr lang="fi-FI" sz="1500">
                <a:solidFill>
                  <a:prstClr val="black"/>
                </a:solidFill>
                <a:latin typeface="Times New Roman"/>
                <a:cs typeface="Times New Roman"/>
              </a:rPr>
              <a:t>him/her</a:t>
            </a:r>
            <a:r>
              <a:rPr lang="fi-FI" sz="1500">
                <a:solidFill>
                  <a:prstClr val="black"/>
                </a:solidFill>
                <a:latin typeface="Times New Roman"/>
                <a:cs typeface="Times New Roman"/>
              </a:rPr>
              <a:t> to </a:t>
            </a:r>
            <a:r>
              <a:rPr lang="fi-FI" sz="1500">
                <a:solidFill>
                  <a:prstClr val="black"/>
                </a:solidFill>
                <a:latin typeface="Times New Roman"/>
                <a:cs typeface="Times New Roman"/>
              </a:rPr>
              <a:t>choose</a:t>
            </a:r>
            <a:r>
              <a:rPr lang="fi-FI" sz="1500">
                <a:solidFill>
                  <a:prstClr val="black"/>
                </a:solidFill>
                <a:latin typeface="Times New Roman"/>
                <a:cs typeface="Times New Roman"/>
              </a:rPr>
              <a:t> </a:t>
            </a:r>
            <a:r>
              <a:rPr lang="fi-FI" sz="1500">
                <a:solidFill>
                  <a:prstClr val="black"/>
                </a:solidFill>
                <a:latin typeface="Times New Roman"/>
                <a:cs typeface="Times New Roman"/>
              </a:rPr>
              <a:t>incorrect</a:t>
            </a:r>
            <a:r>
              <a:rPr lang="fi-FI" sz="1500">
                <a:solidFill>
                  <a:prstClr val="black"/>
                </a:solidFill>
                <a:latin typeface="Times New Roman"/>
                <a:cs typeface="Times New Roman"/>
              </a:rPr>
              <a:t> </a:t>
            </a:r>
            <a:r>
              <a:rPr lang="fi-FI" sz="1500">
                <a:solidFill>
                  <a:prstClr val="black"/>
                </a:solidFill>
                <a:latin typeface="Times New Roman"/>
                <a:cs typeface="Times New Roman"/>
              </a:rPr>
              <a:t>alternative</a:t>
            </a:r>
            <a:r>
              <a:rPr lang="fi-FI" sz="1500">
                <a:solidFill>
                  <a:prstClr val="black"/>
                </a:solidFill>
                <a:latin typeface="Times New Roman"/>
                <a:cs typeface="Times New Roman"/>
              </a:rPr>
              <a:t> </a:t>
            </a:r>
            <a:r>
              <a:rPr lang="fi-FI" sz="1500">
                <a:solidFill>
                  <a:prstClr val="black"/>
                </a:solidFill>
                <a:latin typeface="Times New Roman"/>
                <a:cs typeface="Times New Roman"/>
              </a:rPr>
              <a:t>letters</a:t>
            </a:r>
            <a:r>
              <a:rPr lang="fi-FI" sz="1500">
                <a:solidFill>
                  <a:prstClr val="black"/>
                </a:solidFill>
                <a:latin typeface="Times New Roman"/>
                <a:cs typeface="Times New Roman"/>
              </a:rPr>
              <a:t> (</a:t>
            </a:r>
            <a:r>
              <a:rPr lang="fi-FI" sz="1500">
                <a:solidFill>
                  <a:prstClr val="black"/>
                </a:solidFill>
                <a:latin typeface="Times New Roman"/>
                <a:cs typeface="Times New Roman"/>
              </a:rPr>
              <a:t>shown</a:t>
            </a:r>
            <a:r>
              <a:rPr lang="fi-FI" sz="1500">
                <a:solidFill>
                  <a:prstClr val="black"/>
                </a:solidFill>
                <a:latin typeface="Times New Roman"/>
                <a:cs typeface="Times New Roman"/>
              </a:rPr>
              <a:t> </a:t>
            </a:r>
            <a:r>
              <a:rPr lang="fi-FI" sz="1500">
                <a:solidFill>
                  <a:prstClr val="black"/>
                </a:solidFill>
                <a:latin typeface="Times New Roman"/>
                <a:cs typeface="Times New Roman"/>
              </a:rPr>
              <a:t>with</a:t>
            </a:r>
            <a:r>
              <a:rPr lang="fi-FI" sz="1500">
                <a:solidFill>
                  <a:prstClr val="black"/>
                </a:solidFill>
                <a:latin typeface="Times New Roman"/>
                <a:cs typeface="Times New Roman"/>
              </a:rPr>
              <a:t> the </a:t>
            </a:r>
            <a:r>
              <a:rPr lang="fi-FI" sz="1500">
                <a:solidFill>
                  <a:prstClr val="black"/>
                </a:solidFill>
                <a:latin typeface="Times New Roman"/>
                <a:cs typeface="Times New Roman"/>
              </a:rPr>
              <a:t>number</a:t>
            </a:r>
            <a:r>
              <a:rPr lang="fi-FI" sz="1500">
                <a:solidFill>
                  <a:prstClr val="black"/>
                </a:solidFill>
                <a:latin typeface="Times New Roman"/>
                <a:cs typeface="Times New Roman"/>
              </a:rPr>
              <a:t> of </a:t>
            </a:r>
            <a:r>
              <a:rPr lang="fi-FI" sz="1500">
                <a:solidFill>
                  <a:prstClr val="black"/>
                </a:solidFill>
                <a:latin typeface="Times New Roman"/>
                <a:cs typeface="Times New Roman"/>
              </a:rPr>
              <a:t>times</a:t>
            </a:r>
            <a:r>
              <a:rPr lang="fi-FI" sz="1500">
                <a:solidFill>
                  <a:prstClr val="black"/>
                </a:solidFill>
                <a:latin typeface="Times New Roman"/>
                <a:cs typeface="Times New Roman"/>
              </a:rPr>
              <a:t>  </a:t>
            </a:r>
            <a:r>
              <a:rPr lang="fi-FI" sz="1500">
                <a:solidFill>
                  <a:prstClr val="black"/>
                </a:solidFill>
                <a:latin typeface="Times New Roman"/>
                <a:cs typeface="Times New Roman"/>
              </a:rPr>
              <a:t>these</a:t>
            </a:r>
            <a:r>
              <a:rPr lang="fi-FI" sz="1500">
                <a:solidFill>
                  <a:prstClr val="black"/>
                </a:solidFill>
                <a:latin typeface="Times New Roman"/>
                <a:cs typeface="Times New Roman"/>
              </a:rPr>
              <a:t> </a:t>
            </a:r>
            <a:r>
              <a:rPr lang="fi-FI" sz="1500">
                <a:solidFill>
                  <a:prstClr val="black"/>
                </a:solidFill>
                <a:latin typeface="Times New Roman"/>
                <a:cs typeface="Times New Roman"/>
              </a:rPr>
              <a:t>have</a:t>
            </a:r>
            <a:r>
              <a:rPr lang="fi-FI" sz="1500">
                <a:solidFill>
                  <a:prstClr val="black"/>
                </a:solidFill>
                <a:latin typeface="Times New Roman"/>
                <a:cs typeface="Times New Roman"/>
              </a:rPr>
              <a:t> </a:t>
            </a:r>
            <a:r>
              <a:rPr lang="fi-FI" sz="1500">
                <a:solidFill>
                  <a:prstClr val="black"/>
                </a:solidFill>
                <a:latin typeface="Times New Roman"/>
                <a:cs typeface="Times New Roman"/>
              </a:rPr>
              <a:t>occurred</a:t>
            </a:r>
            <a:r>
              <a:rPr lang="fi-FI" sz="1500">
                <a:solidFill>
                  <a:prstClr val="black"/>
                </a:solidFill>
                <a:latin typeface="Times New Roman"/>
                <a:cs typeface="Times New Roman"/>
              </a:rPr>
              <a:t> </a:t>
            </a:r>
            <a:r>
              <a:rPr lang="fi-FI" sz="1500">
                <a:solidFill>
                  <a:prstClr val="black"/>
                </a:solidFill>
                <a:latin typeface="Times New Roman"/>
                <a:cs typeface="Times New Roman"/>
              </a:rPr>
              <a:t>with</a:t>
            </a:r>
            <a:r>
              <a:rPr lang="fi-FI" sz="1500">
                <a:solidFill>
                  <a:prstClr val="black"/>
                </a:solidFill>
                <a:latin typeface="Times New Roman"/>
                <a:cs typeface="Times New Roman"/>
              </a:rPr>
              <a:t> the </a:t>
            </a:r>
            <a:r>
              <a:rPr lang="fi-FI" sz="1500">
                <a:solidFill>
                  <a:prstClr val="black"/>
                </a:solidFill>
                <a:latin typeface="Times New Roman"/>
                <a:cs typeface="Times New Roman"/>
              </a:rPr>
              <a:t>correct</a:t>
            </a:r>
            <a:r>
              <a:rPr lang="fi-FI" sz="1500">
                <a:solidFill>
                  <a:prstClr val="black"/>
                </a:solidFill>
                <a:latin typeface="Times New Roman"/>
                <a:cs typeface="Times New Roman"/>
              </a:rPr>
              <a:t> </a:t>
            </a:r>
            <a:r>
              <a:rPr lang="fi-FI" sz="1500">
                <a:solidFill>
                  <a:prstClr val="black"/>
                </a:solidFill>
                <a:latin typeface="Times New Roman"/>
                <a:cs typeface="Times New Roman"/>
              </a:rPr>
              <a:t>N-letter</a:t>
            </a:r>
            <a:r>
              <a:rPr lang="fi-FI" sz="1500">
                <a:solidFill>
                  <a:prstClr val="black"/>
                </a:solidFill>
                <a:latin typeface="Times New Roman"/>
                <a:cs typeface="Times New Roman"/>
              </a:rPr>
              <a:t>). The  </a:t>
            </a:r>
            <a:r>
              <a:rPr lang="fi-FI" sz="1500">
                <a:solidFill>
                  <a:prstClr val="black"/>
                </a:solidFill>
                <a:latin typeface="Times New Roman"/>
                <a:cs typeface="Times New Roman"/>
              </a:rPr>
              <a:t>red</a:t>
            </a:r>
            <a:r>
              <a:rPr lang="fi-FI" sz="1500">
                <a:solidFill>
                  <a:prstClr val="black"/>
                </a:solidFill>
                <a:latin typeface="Times New Roman"/>
                <a:cs typeface="Times New Roman"/>
              </a:rPr>
              <a:t> </a:t>
            </a:r>
            <a:r>
              <a:rPr lang="fi-FI" sz="1500">
                <a:solidFill>
                  <a:prstClr val="black"/>
                </a:solidFill>
                <a:latin typeface="Times New Roman"/>
                <a:cs typeface="Times New Roman"/>
              </a:rPr>
              <a:t>distributions</a:t>
            </a:r>
            <a:r>
              <a:rPr lang="fi-FI" sz="1500">
                <a:solidFill>
                  <a:prstClr val="black"/>
                </a:solidFill>
                <a:latin typeface="Times New Roman"/>
                <a:cs typeface="Times New Roman"/>
              </a:rPr>
              <a:t> </a:t>
            </a:r>
            <a:r>
              <a:rPr lang="fi-FI" sz="1500">
                <a:solidFill>
                  <a:prstClr val="black"/>
                </a:solidFill>
                <a:latin typeface="Times New Roman"/>
                <a:cs typeface="Times New Roman"/>
              </a:rPr>
              <a:t>reveal</a:t>
            </a:r>
            <a:r>
              <a:rPr lang="fi-FI" sz="1500">
                <a:solidFill>
                  <a:prstClr val="black"/>
                </a:solidFill>
                <a:latin typeface="Times New Roman"/>
                <a:cs typeface="Times New Roman"/>
              </a:rPr>
              <a:t> </a:t>
            </a:r>
            <a:r>
              <a:rPr lang="fi-FI" sz="1500">
                <a:solidFill>
                  <a:prstClr val="black"/>
                </a:solidFill>
                <a:latin typeface="Times New Roman"/>
                <a:cs typeface="Times New Roman"/>
              </a:rPr>
              <a:t>that</a:t>
            </a:r>
            <a:r>
              <a:rPr lang="fi-FI" sz="1500">
                <a:solidFill>
                  <a:prstClr val="black"/>
                </a:solidFill>
                <a:latin typeface="Times New Roman"/>
                <a:cs typeface="Times New Roman"/>
              </a:rPr>
              <a:t> the </a:t>
            </a:r>
            <a:r>
              <a:rPr lang="fi-FI" sz="1500">
                <a:solidFill>
                  <a:prstClr val="black"/>
                </a:solidFill>
                <a:latin typeface="Times New Roman"/>
                <a:cs typeface="Times New Roman"/>
              </a:rPr>
              <a:t>learner</a:t>
            </a:r>
            <a:r>
              <a:rPr lang="fi-FI" sz="1500">
                <a:solidFill>
                  <a:prstClr val="black"/>
                </a:solidFill>
                <a:latin typeface="Times New Roman"/>
                <a:cs typeface="Times New Roman"/>
              </a:rPr>
              <a:t> </a:t>
            </a:r>
            <a:r>
              <a:rPr lang="fi-FI" sz="1500">
                <a:solidFill>
                  <a:prstClr val="black"/>
                </a:solidFill>
                <a:latin typeface="Times New Roman"/>
                <a:cs typeface="Times New Roman"/>
              </a:rPr>
              <a:t>has</a:t>
            </a:r>
            <a:r>
              <a:rPr lang="fi-FI" sz="1500">
                <a:solidFill>
                  <a:prstClr val="black"/>
                </a:solidFill>
                <a:latin typeface="Times New Roman"/>
                <a:cs typeface="Times New Roman"/>
              </a:rPr>
              <a:t> </a:t>
            </a:r>
            <a:r>
              <a:rPr lang="fi-FI" sz="1500">
                <a:solidFill>
                  <a:prstClr val="black"/>
                </a:solidFill>
                <a:latin typeface="Times New Roman"/>
                <a:cs typeface="Times New Roman"/>
              </a:rPr>
              <a:t>had</a:t>
            </a:r>
            <a:r>
              <a:rPr lang="fi-FI" sz="1500">
                <a:solidFill>
                  <a:prstClr val="black"/>
                </a:solidFill>
                <a:latin typeface="Times New Roman"/>
                <a:cs typeface="Times New Roman"/>
              </a:rPr>
              <a:t> </a:t>
            </a:r>
            <a:r>
              <a:rPr lang="fi-FI" sz="1500">
                <a:solidFill>
                  <a:prstClr val="black"/>
                </a:solidFill>
                <a:latin typeface="Times New Roman"/>
                <a:cs typeface="Times New Roman"/>
              </a:rPr>
              <a:t>difficulties</a:t>
            </a:r>
            <a:r>
              <a:rPr lang="fi-FI" sz="1500">
                <a:solidFill>
                  <a:prstClr val="black"/>
                </a:solidFill>
                <a:latin typeface="Times New Roman"/>
                <a:cs typeface="Times New Roman"/>
              </a:rPr>
              <a:t> in </a:t>
            </a:r>
            <a:r>
              <a:rPr lang="fi-FI" sz="1500" b="1">
                <a:solidFill>
                  <a:prstClr val="black"/>
                </a:solidFill>
                <a:latin typeface="Times New Roman"/>
                <a:cs typeface="Times New Roman"/>
              </a:rPr>
              <a:t>not</a:t>
            </a:r>
            <a:r>
              <a:rPr lang="fi-FI" sz="1500">
                <a:solidFill>
                  <a:prstClr val="black"/>
                </a:solidFill>
                <a:latin typeface="Times New Roman"/>
                <a:cs typeface="Times New Roman"/>
              </a:rPr>
              <a:t> to </a:t>
            </a:r>
            <a:r>
              <a:rPr lang="fi-FI" sz="1500">
                <a:solidFill>
                  <a:prstClr val="black"/>
                </a:solidFill>
                <a:latin typeface="Times New Roman"/>
                <a:cs typeface="Times New Roman"/>
              </a:rPr>
              <a:t>choose</a:t>
            </a:r>
            <a:r>
              <a:rPr lang="fi-FI" sz="1500">
                <a:solidFill>
                  <a:prstClr val="black"/>
                </a:solidFill>
                <a:latin typeface="Times New Roman"/>
                <a:cs typeface="Times New Roman"/>
              </a:rPr>
              <a:t> R and M </a:t>
            </a:r>
            <a:r>
              <a:rPr lang="fi-FI" sz="1500">
                <a:solidFill>
                  <a:prstClr val="black"/>
                </a:solidFill>
                <a:latin typeface="Times New Roman"/>
                <a:cs typeface="Times New Roman"/>
              </a:rPr>
              <a:t>during</a:t>
            </a:r>
            <a:r>
              <a:rPr lang="fi-FI" sz="1500">
                <a:solidFill>
                  <a:prstClr val="black"/>
                </a:solidFill>
                <a:latin typeface="Times New Roman"/>
                <a:cs typeface="Times New Roman"/>
              </a:rPr>
              <a:t> the </a:t>
            </a:r>
            <a:r>
              <a:rPr lang="fi-FI" sz="1500">
                <a:solidFill>
                  <a:prstClr val="black"/>
                </a:solidFill>
                <a:latin typeface="Times New Roman"/>
                <a:cs typeface="Times New Roman"/>
              </a:rPr>
              <a:t>first</a:t>
            </a:r>
            <a:r>
              <a:rPr lang="fi-FI" sz="1500">
                <a:solidFill>
                  <a:prstClr val="black"/>
                </a:solidFill>
                <a:latin typeface="Times New Roman"/>
                <a:cs typeface="Times New Roman"/>
              </a:rPr>
              <a:t> </a:t>
            </a:r>
            <a:r>
              <a:rPr lang="fi-FI" sz="1500">
                <a:solidFill>
                  <a:prstClr val="black"/>
                </a:solidFill>
                <a:latin typeface="Times New Roman"/>
                <a:cs typeface="Times New Roman"/>
              </a:rPr>
              <a:t>fourth</a:t>
            </a:r>
            <a:r>
              <a:rPr lang="fi-FI" sz="1500">
                <a:solidFill>
                  <a:prstClr val="black"/>
                </a:solidFill>
                <a:latin typeface="Times New Roman"/>
                <a:cs typeface="Times New Roman"/>
              </a:rPr>
              <a:t> of </a:t>
            </a:r>
            <a:r>
              <a:rPr lang="fi-FI" sz="1500">
                <a:solidFill>
                  <a:prstClr val="black"/>
                </a:solidFill>
                <a:latin typeface="Times New Roman"/>
                <a:cs typeface="Times New Roman"/>
              </a:rPr>
              <a:t>such</a:t>
            </a:r>
            <a:r>
              <a:rPr lang="fi-FI" sz="1500">
                <a:solidFill>
                  <a:prstClr val="black"/>
                </a:solidFill>
                <a:latin typeface="Times New Roman"/>
                <a:cs typeface="Times New Roman"/>
              </a:rPr>
              <a:t> </a:t>
            </a:r>
            <a:r>
              <a:rPr lang="fi-FI" sz="1500">
                <a:solidFill>
                  <a:prstClr val="black"/>
                </a:solidFill>
                <a:latin typeface="Times New Roman"/>
                <a:cs typeface="Times New Roman"/>
              </a:rPr>
              <a:t>trials</a:t>
            </a:r>
            <a:r>
              <a:rPr lang="fi-FI" sz="1500">
                <a:solidFill>
                  <a:prstClr val="black"/>
                </a:solidFill>
                <a:latin typeface="Times New Roman"/>
                <a:cs typeface="Times New Roman"/>
              </a:rPr>
              <a:t>, </a:t>
            </a:r>
            <a:r>
              <a:rPr lang="fi-FI" sz="1500">
                <a:solidFill>
                  <a:prstClr val="black"/>
                </a:solidFill>
                <a:latin typeface="Times New Roman"/>
                <a:cs typeface="Times New Roman"/>
              </a:rPr>
              <a:t>but</a:t>
            </a:r>
            <a:r>
              <a:rPr lang="fi-FI" sz="1500">
                <a:solidFill>
                  <a:prstClr val="black"/>
                </a:solidFill>
                <a:latin typeface="Times New Roman"/>
                <a:cs typeface="Times New Roman"/>
              </a:rPr>
              <a:t> </a:t>
            </a:r>
            <a:r>
              <a:rPr lang="fi-FI" sz="1500">
                <a:solidFill>
                  <a:prstClr val="black"/>
                </a:solidFill>
                <a:latin typeface="Times New Roman"/>
                <a:cs typeface="Times New Roman"/>
              </a:rPr>
              <a:t>became</a:t>
            </a:r>
            <a:r>
              <a:rPr lang="fi-FI" sz="1500">
                <a:solidFill>
                  <a:prstClr val="black"/>
                </a:solidFill>
                <a:latin typeface="Times New Roman"/>
                <a:cs typeface="Times New Roman"/>
              </a:rPr>
              <a:t> </a:t>
            </a:r>
            <a:r>
              <a:rPr lang="fi-FI" sz="1500">
                <a:solidFill>
                  <a:prstClr val="black"/>
                </a:solidFill>
                <a:latin typeface="Times New Roman"/>
                <a:cs typeface="Times New Roman"/>
              </a:rPr>
              <a:t>able</a:t>
            </a:r>
            <a:r>
              <a:rPr lang="fi-FI" sz="1500">
                <a:solidFill>
                  <a:prstClr val="black"/>
                </a:solidFill>
                <a:latin typeface="Times New Roman"/>
                <a:cs typeface="Times New Roman"/>
              </a:rPr>
              <a:t> to </a:t>
            </a:r>
            <a:r>
              <a:rPr lang="fi-FI" sz="1500">
                <a:solidFill>
                  <a:prstClr val="black"/>
                </a:solidFill>
                <a:latin typeface="Times New Roman"/>
                <a:cs typeface="Times New Roman"/>
              </a:rPr>
              <a:t>learn</a:t>
            </a:r>
            <a:r>
              <a:rPr lang="fi-FI" sz="1500">
                <a:solidFill>
                  <a:prstClr val="black"/>
                </a:solidFill>
                <a:latin typeface="Times New Roman"/>
                <a:cs typeface="Times New Roman"/>
              </a:rPr>
              <a:t> </a:t>
            </a:r>
            <a:r>
              <a:rPr lang="fi-FI" sz="1500">
                <a:solidFill>
                  <a:prstClr val="black"/>
                </a:solidFill>
                <a:latin typeface="Times New Roman"/>
                <a:cs typeface="Times New Roman"/>
              </a:rPr>
              <a:t>during</a:t>
            </a:r>
            <a:r>
              <a:rPr lang="fi-FI" sz="1500">
                <a:solidFill>
                  <a:prstClr val="black"/>
                </a:solidFill>
                <a:latin typeface="Times New Roman"/>
                <a:cs typeface="Times New Roman"/>
              </a:rPr>
              <a:t> the </a:t>
            </a:r>
            <a:r>
              <a:rPr lang="fi-FI" sz="1500">
                <a:solidFill>
                  <a:prstClr val="black"/>
                </a:solidFill>
                <a:latin typeface="Times New Roman"/>
                <a:cs typeface="Times New Roman"/>
              </a:rPr>
              <a:t>last</a:t>
            </a:r>
            <a:r>
              <a:rPr lang="fi-FI" sz="1500">
                <a:solidFill>
                  <a:prstClr val="black"/>
                </a:solidFill>
                <a:latin typeface="Times New Roman"/>
                <a:cs typeface="Times New Roman"/>
              </a:rPr>
              <a:t> </a:t>
            </a:r>
            <a:r>
              <a:rPr lang="fi-FI" sz="1500">
                <a:solidFill>
                  <a:prstClr val="black"/>
                </a:solidFill>
                <a:latin typeface="Times New Roman"/>
                <a:cs typeface="Times New Roman"/>
              </a:rPr>
              <a:t>fourth</a:t>
            </a:r>
            <a:r>
              <a:rPr lang="fi-FI" sz="1500">
                <a:solidFill>
                  <a:prstClr val="black"/>
                </a:solidFill>
                <a:latin typeface="Times New Roman"/>
                <a:cs typeface="Times New Roman"/>
              </a:rPr>
              <a:t> (</a:t>
            </a:r>
            <a:r>
              <a:rPr lang="fi-FI" sz="1500">
                <a:solidFill>
                  <a:prstClr val="black"/>
                </a:solidFill>
                <a:latin typeface="Times New Roman"/>
                <a:cs typeface="Times New Roman"/>
              </a:rPr>
              <a:t>with</a:t>
            </a:r>
            <a:r>
              <a:rPr lang="fi-FI" sz="1500">
                <a:solidFill>
                  <a:prstClr val="black"/>
                </a:solidFill>
                <a:latin typeface="Times New Roman"/>
                <a:cs typeface="Times New Roman"/>
              </a:rPr>
              <a:t> </a:t>
            </a:r>
            <a:r>
              <a:rPr lang="fi-FI" sz="1500">
                <a:solidFill>
                  <a:prstClr val="black"/>
                </a:solidFill>
                <a:latin typeface="Times New Roman"/>
                <a:cs typeface="Times New Roman"/>
              </a:rPr>
              <a:t>green</a:t>
            </a:r>
            <a:r>
              <a:rPr lang="fi-FI" sz="1500">
                <a:solidFill>
                  <a:prstClr val="black"/>
                </a:solidFill>
                <a:latin typeface="Times New Roman"/>
                <a:cs typeface="Times New Roman"/>
              </a:rPr>
              <a:t> </a:t>
            </a:r>
            <a:r>
              <a:rPr lang="fi-FI" sz="1500">
                <a:solidFill>
                  <a:prstClr val="black"/>
                </a:solidFill>
                <a:latin typeface="Times New Roman"/>
                <a:cs typeface="Times New Roman"/>
              </a:rPr>
              <a:t>distribution</a:t>
            </a:r>
            <a:r>
              <a:rPr lang="fi-FI" sz="1500">
                <a:solidFill>
                  <a:prstClr val="black"/>
                </a:solidFill>
                <a:latin typeface="Times New Roman"/>
                <a:cs typeface="Times New Roman"/>
              </a:rPr>
              <a:t>) </a:t>
            </a:r>
            <a:r>
              <a:rPr lang="fi-FI" sz="1500">
                <a:solidFill>
                  <a:prstClr val="black"/>
                </a:solidFill>
                <a:latin typeface="Times New Roman"/>
                <a:cs typeface="Times New Roman"/>
              </a:rPr>
              <a:t>that</a:t>
            </a:r>
            <a:r>
              <a:rPr lang="fi-FI" sz="1500">
                <a:solidFill>
                  <a:prstClr val="black"/>
                </a:solidFill>
                <a:latin typeface="Times New Roman"/>
                <a:cs typeface="Times New Roman"/>
              </a:rPr>
              <a:t> </a:t>
            </a:r>
            <a:r>
              <a:rPr lang="fi-FI" sz="1500">
                <a:solidFill>
                  <a:prstClr val="black"/>
                </a:solidFill>
                <a:latin typeface="Times New Roman"/>
                <a:cs typeface="Times New Roman"/>
              </a:rPr>
              <a:t>e.g.R</a:t>
            </a:r>
            <a:r>
              <a:rPr lang="fi-FI" sz="1500">
                <a:solidFill>
                  <a:prstClr val="black"/>
                </a:solidFill>
                <a:latin typeface="Times New Roman"/>
                <a:cs typeface="Times New Roman"/>
              </a:rPr>
              <a:t> </a:t>
            </a:r>
            <a:r>
              <a:rPr lang="fi-FI" sz="1500">
                <a:solidFill>
                  <a:prstClr val="black"/>
                </a:solidFill>
                <a:latin typeface="Times New Roman"/>
                <a:cs typeface="Times New Roman"/>
              </a:rPr>
              <a:t>does</a:t>
            </a:r>
            <a:r>
              <a:rPr lang="fi-FI" sz="1500">
                <a:solidFill>
                  <a:prstClr val="black"/>
                </a:solidFill>
                <a:latin typeface="Times New Roman"/>
                <a:cs typeface="Times New Roman"/>
              </a:rPr>
              <a:t> </a:t>
            </a:r>
            <a:r>
              <a:rPr lang="fi-FI" sz="1500">
                <a:solidFill>
                  <a:prstClr val="black"/>
                </a:solidFill>
                <a:latin typeface="Times New Roman"/>
                <a:cs typeface="Times New Roman"/>
              </a:rPr>
              <a:t>not</a:t>
            </a:r>
            <a:r>
              <a:rPr lang="fi-FI" sz="1500">
                <a:solidFill>
                  <a:prstClr val="black"/>
                </a:solidFill>
                <a:latin typeface="Times New Roman"/>
                <a:cs typeface="Times New Roman"/>
              </a:rPr>
              <a:t> </a:t>
            </a:r>
            <a:r>
              <a:rPr lang="fi-FI" sz="1500">
                <a:solidFill>
                  <a:prstClr val="black"/>
                </a:solidFill>
                <a:latin typeface="Times New Roman"/>
                <a:cs typeface="Times New Roman"/>
              </a:rPr>
              <a:t>represent</a:t>
            </a:r>
            <a:r>
              <a:rPr lang="fi-FI" sz="1500">
                <a:solidFill>
                  <a:prstClr val="black"/>
                </a:solidFill>
                <a:latin typeface="Times New Roman"/>
                <a:cs typeface="Times New Roman"/>
              </a:rPr>
              <a:t> the /N/ </a:t>
            </a:r>
            <a:r>
              <a:rPr lang="fi-FI" sz="1500">
                <a:solidFill>
                  <a:prstClr val="black"/>
                </a:solidFill>
                <a:latin typeface="Times New Roman"/>
                <a:cs typeface="Times New Roman"/>
              </a:rPr>
              <a:t>sound</a:t>
            </a:r>
            <a:r>
              <a:rPr lang="fi-FI" sz="1500">
                <a:solidFill>
                  <a:prstClr val="black"/>
                </a:solidFill>
                <a:latin typeface="Times New Roman"/>
                <a:cs typeface="Times New Roman"/>
              </a:rPr>
              <a:t>. For </a:t>
            </a:r>
            <a:r>
              <a:rPr lang="fi-FI" sz="1500">
                <a:solidFill>
                  <a:prstClr val="black"/>
                </a:solidFill>
                <a:latin typeface="Times New Roman"/>
                <a:cs typeface="Times New Roman"/>
              </a:rPr>
              <a:t>this</a:t>
            </a:r>
            <a:r>
              <a:rPr lang="fi-FI" sz="1500">
                <a:solidFill>
                  <a:prstClr val="black"/>
                </a:solidFill>
                <a:latin typeface="Times New Roman"/>
                <a:cs typeface="Times New Roman"/>
              </a:rPr>
              <a:t> </a:t>
            </a:r>
            <a:r>
              <a:rPr lang="fi-FI" sz="1500">
                <a:solidFill>
                  <a:prstClr val="black"/>
                </a:solidFill>
                <a:latin typeface="Times New Roman"/>
                <a:cs typeface="Times New Roman"/>
              </a:rPr>
              <a:t>learner</a:t>
            </a:r>
            <a:r>
              <a:rPr lang="fi-FI" sz="1500">
                <a:solidFill>
                  <a:prstClr val="black"/>
                </a:solidFill>
                <a:latin typeface="Times New Roman"/>
                <a:cs typeface="Times New Roman"/>
              </a:rPr>
              <a:t> </a:t>
            </a:r>
            <a:r>
              <a:rPr lang="fi-FI" sz="1500">
                <a:solidFill>
                  <a:prstClr val="black"/>
                </a:solidFill>
                <a:latin typeface="Times New Roman"/>
                <a:cs typeface="Times New Roman"/>
              </a:rPr>
              <a:t>acquiring</a:t>
            </a:r>
            <a:r>
              <a:rPr lang="fi-FI" sz="1500">
                <a:solidFill>
                  <a:prstClr val="black"/>
                </a:solidFill>
                <a:latin typeface="Times New Roman"/>
                <a:cs typeface="Times New Roman"/>
              </a:rPr>
              <a:t> </a:t>
            </a:r>
            <a:r>
              <a:rPr lang="fi-FI" sz="1500">
                <a:solidFill>
                  <a:prstClr val="black"/>
                </a:solidFill>
                <a:latin typeface="Times New Roman"/>
                <a:cs typeface="Times New Roman"/>
              </a:rPr>
              <a:t>that</a:t>
            </a:r>
            <a:r>
              <a:rPr lang="fi-FI" sz="1500">
                <a:solidFill>
                  <a:prstClr val="black"/>
                </a:solidFill>
                <a:latin typeface="Times New Roman"/>
                <a:cs typeface="Times New Roman"/>
              </a:rPr>
              <a:t> the /N/ </a:t>
            </a:r>
            <a:r>
              <a:rPr lang="fi-FI" sz="1500">
                <a:solidFill>
                  <a:prstClr val="black"/>
                </a:solidFill>
                <a:latin typeface="Times New Roman"/>
                <a:cs typeface="Times New Roman"/>
              </a:rPr>
              <a:t>sound</a:t>
            </a:r>
            <a:r>
              <a:rPr lang="fi-FI" sz="1500">
                <a:solidFill>
                  <a:prstClr val="black"/>
                </a:solidFill>
                <a:latin typeface="Times New Roman"/>
                <a:cs typeface="Times New Roman"/>
              </a:rPr>
              <a:t> is </a:t>
            </a:r>
            <a:r>
              <a:rPr lang="fi-FI" sz="1500" b="1">
                <a:solidFill>
                  <a:prstClr val="black"/>
                </a:solidFill>
                <a:latin typeface="Times New Roman"/>
                <a:cs typeface="Times New Roman"/>
              </a:rPr>
              <a:t>not</a:t>
            </a:r>
            <a:r>
              <a:rPr lang="fi-FI" sz="1500">
                <a:solidFill>
                  <a:prstClr val="black"/>
                </a:solidFill>
                <a:latin typeface="Times New Roman"/>
                <a:cs typeface="Times New Roman"/>
              </a:rPr>
              <a:t> </a:t>
            </a:r>
            <a:r>
              <a:rPr lang="fi-FI" sz="1500">
                <a:solidFill>
                  <a:prstClr val="black"/>
                </a:solidFill>
                <a:latin typeface="Times New Roman"/>
                <a:cs typeface="Times New Roman"/>
              </a:rPr>
              <a:t>represented</a:t>
            </a:r>
            <a:r>
              <a:rPr lang="fi-FI" sz="1500">
                <a:solidFill>
                  <a:prstClr val="black"/>
                </a:solidFill>
                <a:latin typeface="Times New Roman"/>
                <a:cs typeface="Times New Roman"/>
              </a:rPr>
              <a:t> </a:t>
            </a:r>
            <a:r>
              <a:rPr lang="fi-FI" sz="1500">
                <a:solidFill>
                  <a:prstClr val="black"/>
                </a:solidFill>
                <a:latin typeface="Times New Roman"/>
                <a:cs typeface="Times New Roman"/>
              </a:rPr>
              <a:t>by</a:t>
            </a:r>
            <a:r>
              <a:rPr lang="fi-FI" sz="1500">
                <a:solidFill>
                  <a:prstClr val="black"/>
                </a:solidFill>
                <a:latin typeface="Times New Roman"/>
                <a:cs typeface="Times New Roman"/>
              </a:rPr>
              <a:t> </a:t>
            </a:r>
            <a:r>
              <a:rPr lang="fi-FI" sz="1500">
                <a:solidFill>
                  <a:prstClr val="black"/>
                </a:solidFill>
                <a:latin typeface="Times New Roman"/>
                <a:cs typeface="Times New Roman"/>
              </a:rPr>
              <a:t>M-letter</a:t>
            </a:r>
            <a:r>
              <a:rPr lang="fi-FI" sz="1500">
                <a:solidFill>
                  <a:prstClr val="black"/>
                </a:solidFill>
                <a:latin typeface="Times New Roman"/>
                <a:cs typeface="Times New Roman"/>
              </a:rPr>
              <a:t> </a:t>
            </a:r>
            <a:r>
              <a:rPr lang="fi-FI" sz="1500">
                <a:solidFill>
                  <a:prstClr val="black"/>
                </a:solidFill>
                <a:latin typeface="Times New Roman"/>
                <a:cs typeface="Times New Roman"/>
              </a:rPr>
              <a:t>has</a:t>
            </a:r>
            <a:r>
              <a:rPr lang="fi-FI" sz="1500">
                <a:solidFill>
                  <a:prstClr val="black"/>
                </a:solidFill>
                <a:latin typeface="Times New Roman"/>
                <a:cs typeface="Times New Roman"/>
              </a:rPr>
              <a:t> </a:t>
            </a:r>
            <a:r>
              <a:rPr lang="fi-FI" sz="1500">
                <a:solidFill>
                  <a:prstClr val="black"/>
                </a:solidFill>
                <a:latin typeface="Times New Roman"/>
                <a:cs typeface="Times New Roman"/>
              </a:rPr>
              <a:t>been</a:t>
            </a:r>
            <a:r>
              <a:rPr lang="fi-FI" sz="1500">
                <a:solidFill>
                  <a:prstClr val="black"/>
                </a:solidFill>
                <a:latin typeface="Times New Roman"/>
                <a:cs typeface="Times New Roman"/>
              </a:rPr>
              <a:t> a </a:t>
            </a:r>
            <a:r>
              <a:rPr lang="fi-FI" sz="1500">
                <a:solidFill>
                  <a:prstClr val="black"/>
                </a:solidFill>
                <a:latin typeface="Times New Roman"/>
                <a:cs typeface="Times New Roman"/>
              </a:rPr>
              <a:t>real</a:t>
            </a:r>
            <a:r>
              <a:rPr lang="fi-FI" sz="1500">
                <a:solidFill>
                  <a:prstClr val="black"/>
                </a:solidFill>
                <a:latin typeface="Times New Roman"/>
                <a:cs typeface="Times New Roman"/>
              </a:rPr>
              <a:t> </a:t>
            </a:r>
            <a:r>
              <a:rPr lang="fi-FI" sz="1500">
                <a:solidFill>
                  <a:prstClr val="black"/>
                </a:solidFill>
                <a:latin typeface="Times New Roman"/>
                <a:cs typeface="Times New Roman"/>
              </a:rPr>
              <a:t>challenge</a:t>
            </a:r>
            <a:r>
              <a:rPr lang="fi-FI" sz="1500">
                <a:solidFill>
                  <a:prstClr val="black"/>
                </a:solidFill>
                <a:latin typeface="Times New Roman"/>
                <a:cs typeface="Times New Roman"/>
              </a:rPr>
              <a:t> as </a:t>
            </a:r>
            <a:r>
              <a:rPr lang="fi-FI" sz="1500">
                <a:solidFill>
                  <a:prstClr val="black"/>
                </a:solidFill>
                <a:latin typeface="Times New Roman"/>
                <a:cs typeface="Times New Roman"/>
              </a:rPr>
              <a:t>shown</a:t>
            </a:r>
            <a:r>
              <a:rPr lang="fi-FI" sz="1500">
                <a:solidFill>
                  <a:prstClr val="black"/>
                </a:solidFill>
                <a:latin typeface="Times New Roman"/>
                <a:cs typeface="Times New Roman"/>
              </a:rPr>
              <a:t> </a:t>
            </a:r>
            <a:r>
              <a:rPr lang="fi-FI" sz="1500">
                <a:solidFill>
                  <a:prstClr val="black"/>
                </a:solidFill>
                <a:latin typeface="Times New Roman"/>
                <a:cs typeface="Times New Roman"/>
              </a:rPr>
              <a:t>by</a:t>
            </a:r>
            <a:r>
              <a:rPr lang="fi-FI" sz="1500">
                <a:solidFill>
                  <a:prstClr val="black"/>
                </a:solidFill>
                <a:latin typeface="Times New Roman"/>
                <a:cs typeface="Times New Roman"/>
              </a:rPr>
              <a:t> the  </a:t>
            </a:r>
            <a:r>
              <a:rPr lang="fi-FI" sz="1500">
                <a:solidFill>
                  <a:prstClr val="black"/>
                </a:solidFill>
                <a:latin typeface="Times New Roman"/>
                <a:cs typeface="Times New Roman"/>
              </a:rPr>
              <a:t>red</a:t>
            </a:r>
            <a:r>
              <a:rPr lang="fi-FI" sz="1500">
                <a:solidFill>
                  <a:prstClr val="black"/>
                </a:solidFill>
                <a:latin typeface="Times New Roman"/>
                <a:cs typeface="Times New Roman"/>
              </a:rPr>
              <a:t> and  </a:t>
            </a:r>
            <a:r>
              <a:rPr lang="fi-FI" sz="1500">
                <a:solidFill>
                  <a:prstClr val="black"/>
                </a:solidFill>
                <a:latin typeface="Times New Roman"/>
                <a:cs typeface="Times New Roman"/>
              </a:rPr>
              <a:t>darker</a:t>
            </a:r>
            <a:r>
              <a:rPr lang="fi-FI" sz="1500">
                <a:solidFill>
                  <a:prstClr val="black"/>
                </a:solidFill>
                <a:latin typeface="Times New Roman"/>
                <a:cs typeface="Times New Roman"/>
              </a:rPr>
              <a:t> </a:t>
            </a:r>
            <a:r>
              <a:rPr lang="fi-FI" sz="1500">
                <a:solidFill>
                  <a:prstClr val="black"/>
                </a:solidFill>
                <a:latin typeface="Times New Roman"/>
                <a:cs typeface="Times New Roman"/>
              </a:rPr>
              <a:t>green</a:t>
            </a:r>
            <a:r>
              <a:rPr lang="fi-FI" sz="1500">
                <a:solidFill>
                  <a:prstClr val="black"/>
                </a:solidFill>
                <a:latin typeface="Times New Roman"/>
                <a:cs typeface="Times New Roman"/>
              </a:rPr>
              <a:t> </a:t>
            </a:r>
            <a:r>
              <a:rPr lang="fi-FI" sz="1500">
                <a:solidFill>
                  <a:prstClr val="black"/>
                </a:solidFill>
                <a:latin typeface="Times New Roman"/>
                <a:cs typeface="Times New Roman"/>
              </a:rPr>
              <a:t>distributions</a:t>
            </a:r>
            <a:r>
              <a:rPr lang="fi-FI" sz="1500">
                <a:solidFill>
                  <a:prstClr val="black"/>
                </a:solidFill>
                <a:latin typeface="Times New Roman"/>
                <a:cs typeface="Times New Roman"/>
              </a:rPr>
              <a:t>  </a:t>
            </a:r>
            <a:r>
              <a:rPr lang="fi-FI" sz="1500">
                <a:solidFill>
                  <a:prstClr val="black"/>
                </a:solidFill>
                <a:latin typeface="Times New Roman"/>
                <a:cs typeface="Times New Roman"/>
              </a:rPr>
              <a:t>which</a:t>
            </a:r>
            <a:r>
              <a:rPr lang="fi-FI" sz="1500">
                <a:solidFill>
                  <a:prstClr val="black"/>
                </a:solidFill>
                <a:latin typeface="Times New Roman"/>
                <a:cs typeface="Times New Roman"/>
              </a:rPr>
              <a:t> </a:t>
            </a:r>
            <a:r>
              <a:rPr lang="fi-FI" sz="1500">
                <a:solidFill>
                  <a:prstClr val="black"/>
                </a:solidFill>
                <a:latin typeface="Times New Roman"/>
                <a:cs typeface="Times New Roman"/>
              </a:rPr>
              <a:t>reveal</a:t>
            </a:r>
            <a:r>
              <a:rPr lang="fi-FI" sz="1500">
                <a:solidFill>
                  <a:prstClr val="black"/>
                </a:solidFill>
                <a:latin typeface="Times New Roman"/>
                <a:cs typeface="Times New Roman"/>
              </a:rPr>
              <a:t> </a:t>
            </a:r>
            <a:r>
              <a:rPr lang="fi-FI" sz="1500">
                <a:solidFill>
                  <a:prstClr val="black"/>
                </a:solidFill>
                <a:latin typeface="Times New Roman"/>
                <a:cs typeface="Times New Roman"/>
              </a:rPr>
              <a:t>that</a:t>
            </a:r>
            <a:r>
              <a:rPr lang="fi-FI" sz="1500">
                <a:solidFill>
                  <a:prstClr val="black"/>
                </a:solidFill>
                <a:latin typeface="Times New Roman"/>
                <a:cs typeface="Times New Roman"/>
              </a:rPr>
              <a:t> </a:t>
            </a:r>
            <a:r>
              <a:rPr lang="fi-FI" sz="1500">
                <a:solidFill>
                  <a:prstClr val="black"/>
                </a:solidFill>
                <a:latin typeface="Times New Roman"/>
                <a:cs typeface="Times New Roman"/>
              </a:rPr>
              <a:t>most</a:t>
            </a:r>
            <a:r>
              <a:rPr lang="fi-FI" sz="1500">
                <a:solidFill>
                  <a:prstClr val="black"/>
                </a:solidFill>
                <a:latin typeface="Times New Roman"/>
                <a:cs typeface="Times New Roman"/>
              </a:rPr>
              <a:t> of the  </a:t>
            </a:r>
            <a:r>
              <a:rPr lang="fi-FI" sz="1500">
                <a:solidFill>
                  <a:prstClr val="black"/>
                </a:solidFill>
                <a:latin typeface="Times New Roman"/>
                <a:cs typeface="Times New Roman"/>
              </a:rPr>
              <a:t>choices</a:t>
            </a:r>
            <a:r>
              <a:rPr lang="fi-FI" sz="1500">
                <a:solidFill>
                  <a:prstClr val="black"/>
                </a:solidFill>
                <a:latin typeface="Times New Roman"/>
                <a:cs typeface="Times New Roman"/>
              </a:rPr>
              <a:t> </a:t>
            </a:r>
            <a:r>
              <a:rPr lang="fi-FI" sz="1500">
                <a:solidFill>
                  <a:prstClr val="black"/>
                </a:solidFill>
                <a:latin typeface="Times New Roman"/>
                <a:cs typeface="Times New Roman"/>
              </a:rPr>
              <a:t>during</a:t>
            </a:r>
            <a:r>
              <a:rPr lang="fi-FI" sz="1500">
                <a:solidFill>
                  <a:prstClr val="black"/>
                </a:solidFill>
                <a:latin typeface="Times New Roman"/>
                <a:cs typeface="Times New Roman"/>
              </a:rPr>
              <a:t> the </a:t>
            </a:r>
            <a:r>
              <a:rPr lang="fi-FI" sz="1500">
                <a:solidFill>
                  <a:prstClr val="black"/>
                </a:solidFill>
                <a:latin typeface="Times New Roman"/>
                <a:cs typeface="Times New Roman"/>
              </a:rPr>
              <a:t>first</a:t>
            </a:r>
            <a:r>
              <a:rPr lang="fi-FI" sz="1500">
                <a:solidFill>
                  <a:prstClr val="black"/>
                </a:solidFill>
                <a:latin typeface="Times New Roman"/>
                <a:cs typeface="Times New Roman"/>
              </a:rPr>
              <a:t> and </a:t>
            </a:r>
            <a:r>
              <a:rPr lang="fi-FI" sz="1500">
                <a:solidFill>
                  <a:prstClr val="black"/>
                </a:solidFill>
                <a:latin typeface="Times New Roman"/>
                <a:cs typeface="Times New Roman"/>
              </a:rPr>
              <a:t>second</a:t>
            </a:r>
            <a:r>
              <a:rPr lang="fi-FI" sz="1500">
                <a:solidFill>
                  <a:prstClr val="black"/>
                </a:solidFill>
                <a:latin typeface="Times New Roman"/>
                <a:cs typeface="Times New Roman"/>
              </a:rPr>
              <a:t> </a:t>
            </a:r>
            <a:r>
              <a:rPr lang="fi-FI" sz="1500">
                <a:solidFill>
                  <a:prstClr val="black"/>
                </a:solidFill>
                <a:latin typeface="Times New Roman"/>
                <a:cs typeface="Times New Roman"/>
              </a:rPr>
              <a:t>fourths</a:t>
            </a:r>
            <a:r>
              <a:rPr lang="fi-FI" sz="1500">
                <a:solidFill>
                  <a:prstClr val="black"/>
                </a:solidFill>
                <a:latin typeface="Times New Roman"/>
                <a:cs typeface="Times New Roman"/>
              </a:rPr>
              <a:t> of </a:t>
            </a:r>
            <a:r>
              <a:rPr lang="fi-FI" sz="1500">
                <a:solidFill>
                  <a:prstClr val="black"/>
                </a:solidFill>
                <a:latin typeface="Times New Roman"/>
                <a:cs typeface="Times New Roman"/>
              </a:rPr>
              <a:t>trials</a:t>
            </a:r>
            <a:r>
              <a:rPr lang="fi-FI" sz="1500">
                <a:solidFill>
                  <a:prstClr val="black"/>
                </a:solidFill>
                <a:latin typeface="Times New Roman"/>
                <a:cs typeface="Times New Roman"/>
              </a:rPr>
              <a:t> (</a:t>
            </a:r>
            <a:r>
              <a:rPr lang="fi-FI" sz="1500">
                <a:solidFill>
                  <a:prstClr val="black"/>
                </a:solidFill>
                <a:latin typeface="Times New Roman"/>
                <a:cs typeface="Times New Roman"/>
              </a:rPr>
              <a:t>respectively</a:t>
            </a:r>
            <a:r>
              <a:rPr lang="fi-FI" sz="1500">
                <a:solidFill>
                  <a:prstClr val="black"/>
                </a:solidFill>
                <a:latin typeface="Times New Roman"/>
                <a:cs typeface="Times New Roman"/>
              </a:rPr>
              <a:t>) </a:t>
            </a:r>
            <a:r>
              <a:rPr lang="fi-FI" sz="1500">
                <a:solidFill>
                  <a:prstClr val="black"/>
                </a:solidFill>
                <a:latin typeface="Times New Roman"/>
                <a:cs typeface="Times New Roman"/>
              </a:rPr>
              <a:t>have</a:t>
            </a:r>
            <a:r>
              <a:rPr lang="fi-FI" sz="1500">
                <a:solidFill>
                  <a:prstClr val="black"/>
                </a:solidFill>
                <a:latin typeface="Times New Roman"/>
                <a:cs typeface="Times New Roman"/>
              </a:rPr>
              <a:t> </a:t>
            </a:r>
            <a:r>
              <a:rPr lang="fi-FI" sz="1500">
                <a:solidFill>
                  <a:prstClr val="black"/>
                </a:solidFill>
                <a:latin typeface="Times New Roman"/>
                <a:cs typeface="Times New Roman"/>
              </a:rPr>
              <a:t>ended</a:t>
            </a:r>
            <a:r>
              <a:rPr lang="fi-FI" sz="1500">
                <a:solidFill>
                  <a:prstClr val="black"/>
                </a:solidFill>
                <a:latin typeface="Times New Roman"/>
                <a:cs typeface="Times New Roman"/>
              </a:rPr>
              <a:t> </a:t>
            </a:r>
            <a:r>
              <a:rPr lang="fi-FI" sz="1500">
                <a:solidFill>
                  <a:prstClr val="black"/>
                </a:solidFill>
                <a:latin typeface="Times New Roman"/>
                <a:cs typeface="Times New Roman"/>
              </a:rPr>
              <a:t>up</a:t>
            </a:r>
            <a:r>
              <a:rPr lang="fi-FI" sz="1500">
                <a:solidFill>
                  <a:prstClr val="black"/>
                </a:solidFill>
                <a:latin typeface="Times New Roman"/>
                <a:cs typeface="Times New Roman"/>
              </a:rPr>
              <a:t> to </a:t>
            </a:r>
            <a:r>
              <a:rPr lang="fi-FI" sz="1500">
                <a:solidFill>
                  <a:prstClr val="black"/>
                </a:solidFill>
                <a:latin typeface="Times New Roman"/>
                <a:cs typeface="Times New Roman"/>
              </a:rPr>
              <a:t>this</a:t>
            </a:r>
            <a:r>
              <a:rPr lang="fi-FI" sz="1500">
                <a:solidFill>
                  <a:prstClr val="black"/>
                </a:solidFill>
                <a:latin typeface="Times New Roman"/>
                <a:cs typeface="Times New Roman"/>
              </a:rPr>
              <a:t> </a:t>
            </a:r>
            <a:r>
              <a:rPr lang="fi-FI" sz="1500">
                <a:solidFill>
                  <a:prstClr val="black"/>
                </a:solidFill>
                <a:latin typeface="Times New Roman"/>
                <a:cs typeface="Times New Roman"/>
              </a:rPr>
              <a:t>mistake</a:t>
            </a:r>
            <a:r>
              <a:rPr lang="fi-FI" sz="1500">
                <a:solidFill>
                  <a:prstClr val="black"/>
                </a:solidFill>
                <a:latin typeface="Times New Roman"/>
                <a:cs typeface="Times New Roman"/>
              </a:rPr>
              <a:t>. The </a:t>
            </a:r>
            <a:r>
              <a:rPr lang="fi-FI" sz="1500">
                <a:solidFill>
                  <a:prstClr val="black"/>
                </a:solidFill>
                <a:latin typeface="Times New Roman"/>
                <a:cs typeface="Times New Roman"/>
              </a:rPr>
              <a:t>learner</a:t>
            </a:r>
            <a:r>
              <a:rPr lang="fi-FI" sz="1500">
                <a:solidFill>
                  <a:prstClr val="black"/>
                </a:solidFill>
                <a:latin typeface="Times New Roman"/>
                <a:cs typeface="Times New Roman"/>
              </a:rPr>
              <a:t> </a:t>
            </a:r>
            <a:r>
              <a:rPr lang="fi-FI" sz="1500">
                <a:solidFill>
                  <a:prstClr val="black"/>
                </a:solidFill>
                <a:latin typeface="Times New Roman"/>
                <a:cs typeface="Times New Roman"/>
              </a:rPr>
              <a:t>has</a:t>
            </a:r>
            <a:r>
              <a:rPr lang="fi-FI" sz="1500">
                <a:solidFill>
                  <a:prstClr val="black"/>
                </a:solidFill>
                <a:latin typeface="Times New Roman"/>
                <a:cs typeface="Times New Roman"/>
              </a:rPr>
              <a:t> </a:t>
            </a:r>
            <a:r>
              <a:rPr lang="fi-FI" sz="1500">
                <a:solidFill>
                  <a:prstClr val="black"/>
                </a:solidFill>
                <a:latin typeface="Times New Roman"/>
                <a:cs typeface="Times New Roman"/>
              </a:rPr>
              <a:t>failed</a:t>
            </a:r>
            <a:r>
              <a:rPr lang="fi-FI" sz="1500">
                <a:solidFill>
                  <a:prstClr val="black"/>
                </a:solidFill>
                <a:latin typeface="Times New Roman"/>
                <a:cs typeface="Times New Roman"/>
              </a:rPr>
              <a:t> to </a:t>
            </a:r>
            <a:r>
              <a:rPr lang="fi-FI" sz="1500">
                <a:solidFill>
                  <a:prstClr val="black"/>
                </a:solidFill>
                <a:latin typeface="Times New Roman"/>
                <a:cs typeface="Times New Roman"/>
              </a:rPr>
              <a:t>learn</a:t>
            </a:r>
            <a:r>
              <a:rPr lang="fi-FI" sz="1500">
                <a:solidFill>
                  <a:prstClr val="black"/>
                </a:solidFill>
                <a:latin typeface="Times New Roman"/>
                <a:cs typeface="Times New Roman"/>
              </a:rPr>
              <a:t> to </a:t>
            </a:r>
            <a:r>
              <a:rPr lang="fi-FI" sz="1500">
                <a:solidFill>
                  <a:prstClr val="black"/>
                </a:solidFill>
                <a:latin typeface="Times New Roman"/>
                <a:cs typeface="Times New Roman"/>
              </a:rPr>
              <a:t>identify</a:t>
            </a:r>
            <a:r>
              <a:rPr lang="fi-FI" sz="1500">
                <a:solidFill>
                  <a:prstClr val="black"/>
                </a:solidFill>
                <a:latin typeface="Times New Roman"/>
                <a:cs typeface="Times New Roman"/>
              </a:rPr>
              <a:t> the </a:t>
            </a:r>
            <a:r>
              <a:rPr lang="fi-FI" sz="1500">
                <a:solidFill>
                  <a:prstClr val="black"/>
                </a:solidFill>
                <a:latin typeface="Times New Roman"/>
                <a:cs typeface="Times New Roman"/>
              </a:rPr>
              <a:t>correspondence</a:t>
            </a:r>
            <a:r>
              <a:rPr lang="fi-FI" sz="1500">
                <a:solidFill>
                  <a:prstClr val="black"/>
                </a:solidFill>
                <a:latin typeface="Times New Roman"/>
                <a:cs typeface="Times New Roman"/>
              </a:rPr>
              <a:t> of the /N/ </a:t>
            </a:r>
            <a:r>
              <a:rPr lang="fi-FI" sz="1500">
                <a:solidFill>
                  <a:prstClr val="black"/>
                </a:solidFill>
                <a:latin typeface="Times New Roman"/>
                <a:cs typeface="Times New Roman"/>
              </a:rPr>
              <a:t>sound</a:t>
            </a:r>
            <a:r>
              <a:rPr lang="fi-FI" sz="1500">
                <a:solidFill>
                  <a:prstClr val="black"/>
                </a:solidFill>
                <a:latin typeface="Times New Roman"/>
                <a:cs typeface="Times New Roman"/>
              </a:rPr>
              <a:t> </a:t>
            </a:r>
            <a:r>
              <a:rPr lang="fi-FI" sz="1500">
                <a:solidFill>
                  <a:prstClr val="black"/>
                </a:solidFill>
                <a:latin typeface="Times New Roman"/>
                <a:cs typeface="Times New Roman"/>
              </a:rPr>
              <a:t>during</a:t>
            </a:r>
            <a:r>
              <a:rPr lang="fi-FI" sz="1500">
                <a:solidFill>
                  <a:prstClr val="black"/>
                </a:solidFill>
                <a:latin typeface="Times New Roman"/>
                <a:cs typeface="Times New Roman"/>
              </a:rPr>
              <a:t> the </a:t>
            </a:r>
            <a:r>
              <a:rPr lang="fi-FI" sz="1500">
                <a:solidFill>
                  <a:prstClr val="black"/>
                </a:solidFill>
                <a:latin typeface="Times New Roman"/>
                <a:cs typeface="Times New Roman"/>
              </a:rPr>
              <a:t>whole</a:t>
            </a:r>
            <a:r>
              <a:rPr lang="fi-FI" sz="1500">
                <a:solidFill>
                  <a:prstClr val="black"/>
                </a:solidFill>
                <a:latin typeface="Times New Roman"/>
                <a:cs typeface="Times New Roman"/>
              </a:rPr>
              <a:t> session in </a:t>
            </a:r>
            <a:r>
              <a:rPr lang="fi-FI" sz="1500">
                <a:solidFill>
                  <a:prstClr val="black"/>
                </a:solidFill>
                <a:latin typeface="Times New Roman"/>
                <a:cs typeface="Times New Roman"/>
              </a:rPr>
              <a:t>trials</a:t>
            </a:r>
            <a:r>
              <a:rPr lang="fi-FI" sz="1500">
                <a:solidFill>
                  <a:prstClr val="black"/>
                </a:solidFill>
                <a:latin typeface="Times New Roman"/>
                <a:cs typeface="Times New Roman"/>
              </a:rPr>
              <a:t> </a:t>
            </a:r>
            <a:r>
              <a:rPr lang="fi-FI" sz="1500">
                <a:solidFill>
                  <a:prstClr val="black"/>
                </a:solidFill>
                <a:latin typeface="Times New Roman"/>
                <a:cs typeface="Times New Roman"/>
              </a:rPr>
              <a:t>where</a:t>
            </a:r>
            <a:r>
              <a:rPr lang="fi-FI" sz="1500">
                <a:solidFill>
                  <a:prstClr val="black"/>
                </a:solidFill>
                <a:latin typeface="Times New Roman"/>
                <a:cs typeface="Times New Roman"/>
              </a:rPr>
              <a:t> M </a:t>
            </a:r>
            <a:r>
              <a:rPr lang="fi-FI" sz="1500">
                <a:solidFill>
                  <a:prstClr val="black"/>
                </a:solidFill>
                <a:latin typeface="Times New Roman"/>
                <a:cs typeface="Times New Roman"/>
              </a:rPr>
              <a:t>has</a:t>
            </a:r>
            <a:r>
              <a:rPr lang="fi-FI" sz="1500">
                <a:solidFill>
                  <a:prstClr val="black"/>
                </a:solidFill>
                <a:latin typeface="Times New Roman"/>
                <a:cs typeface="Times New Roman"/>
              </a:rPr>
              <a:t> </a:t>
            </a:r>
            <a:r>
              <a:rPr lang="fi-FI" sz="1500">
                <a:solidFill>
                  <a:prstClr val="black"/>
                </a:solidFill>
                <a:latin typeface="Times New Roman"/>
                <a:cs typeface="Times New Roman"/>
              </a:rPr>
              <a:t>occurred</a:t>
            </a:r>
            <a:r>
              <a:rPr lang="fi-FI" sz="1500">
                <a:solidFill>
                  <a:prstClr val="black"/>
                </a:solidFill>
                <a:latin typeface="Times New Roman"/>
                <a:cs typeface="Times New Roman"/>
              </a:rPr>
              <a:t>  (7 </a:t>
            </a:r>
            <a:r>
              <a:rPr lang="fi-FI" sz="1500">
                <a:solidFill>
                  <a:prstClr val="black"/>
                </a:solidFill>
                <a:latin typeface="Times New Roman"/>
                <a:cs typeface="Times New Roman"/>
              </a:rPr>
              <a:t>times</a:t>
            </a:r>
            <a:r>
              <a:rPr lang="fi-FI" sz="1500">
                <a:solidFill>
                  <a:prstClr val="black"/>
                </a:solidFill>
                <a:latin typeface="Times New Roman"/>
                <a:cs typeface="Times New Roman"/>
              </a:rPr>
              <a:t>) as an </a:t>
            </a:r>
            <a:r>
              <a:rPr lang="fi-FI" sz="1500">
                <a:solidFill>
                  <a:prstClr val="black"/>
                </a:solidFill>
                <a:latin typeface="Times New Roman"/>
                <a:cs typeface="Times New Roman"/>
              </a:rPr>
              <a:t>alternative</a:t>
            </a:r>
            <a:r>
              <a:rPr lang="fi-FI" sz="1500">
                <a:solidFill>
                  <a:prstClr val="black"/>
                </a:solidFill>
                <a:latin typeface="Times New Roman"/>
                <a:cs typeface="Times New Roman"/>
              </a:rPr>
              <a:t>. On the </a:t>
            </a:r>
            <a:r>
              <a:rPr lang="fi-FI" sz="1500">
                <a:solidFill>
                  <a:prstClr val="black"/>
                </a:solidFill>
                <a:latin typeface="Times New Roman"/>
                <a:cs typeface="Times New Roman"/>
              </a:rPr>
              <a:t>other</a:t>
            </a:r>
            <a:r>
              <a:rPr lang="fi-FI" sz="1500">
                <a:solidFill>
                  <a:prstClr val="black"/>
                </a:solidFill>
                <a:latin typeface="Times New Roman"/>
                <a:cs typeface="Times New Roman"/>
              </a:rPr>
              <a:t> </a:t>
            </a:r>
            <a:r>
              <a:rPr lang="fi-FI" sz="1500">
                <a:solidFill>
                  <a:prstClr val="black"/>
                </a:solidFill>
                <a:latin typeface="Times New Roman"/>
                <a:cs typeface="Times New Roman"/>
              </a:rPr>
              <a:t>hand</a:t>
            </a:r>
            <a:r>
              <a:rPr lang="fi-FI" sz="1500">
                <a:solidFill>
                  <a:prstClr val="black"/>
                </a:solidFill>
                <a:latin typeface="Times New Roman"/>
                <a:cs typeface="Times New Roman"/>
              </a:rPr>
              <a:t> s/he </a:t>
            </a:r>
            <a:r>
              <a:rPr lang="fi-FI" sz="1500">
                <a:solidFill>
                  <a:prstClr val="black"/>
                </a:solidFill>
                <a:latin typeface="Times New Roman"/>
                <a:cs typeface="Times New Roman"/>
              </a:rPr>
              <a:t>has</a:t>
            </a:r>
            <a:r>
              <a:rPr lang="fi-FI" sz="1500">
                <a:solidFill>
                  <a:prstClr val="black"/>
                </a:solidFill>
                <a:latin typeface="Times New Roman"/>
                <a:cs typeface="Times New Roman"/>
              </a:rPr>
              <a:t> </a:t>
            </a:r>
            <a:r>
              <a:rPr lang="fi-FI" sz="1500">
                <a:solidFill>
                  <a:prstClr val="black"/>
                </a:solidFill>
                <a:latin typeface="Times New Roman"/>
                <a:cs typeface="Times New Roman"/>
              </a:rPr>
              <a:t>not</a:t>
            </a:r>
            <a:r>
              <a:rPr lang="fi-FI" sz="1500">
                <a:solidFill>
                  <a:prstClr val="black"/>
                </a:solidFill>
                <a:latin typeface="Times New Roman"/>
                <a:cs typeface="Times New Roman"/>
              </a:rPr>
              <a:t> </a:t>
            </a:r>
            <a:r>
              <a:rPr lang="fi-FI" sz="1500">
                <a:solidFill>
                  <a:prstClr val="black"/>
                </a:solidFill>
                <a:latin typeface="Times New Roman"/>
                <a:cs typeface="Times New Roman"/>
              </a:rPr>
              <a:t>chosen</a:t>
            </a:r>
            <a:r>
              <a:rPr lang="fi-FI" sz="1500">
                <a:solidFill>
                  <a:prstClr val="black"/>
                </a:solidFill>
                <a:latin typeface="Times New Roman"/>
                <a:cs typeface="Times New Roman"/>
              </a:rPr>
              <a:t> </a:t>
            </a:r>
            <a:r>
              <a:rPr lang="fi-FI" sz="1500">
                <a:solidFill>
                  <a:prstClr val="black"/>
                </a:solidFill>
                <a:latin typeface="Times New Roman"/>
                <a:cs typeface="Times New Roman"/>
              </a:rPr>
              <a:t>e.g</a:t>
            </a:r>
            <a:r>
              <a:rPr lang="fi-FI" sz="1500">
                <a:solidFill>
                  <a:prstClr val="black"/>
                </a:solidFill>
                <a:latin typeface="Times New Roman"/>
                <a:cs typeface="Times New Roman"/>
              </a:rPr>
              <a:t>. S to </a:t>
            </a:r>
            <a:r>
              <a:rPr lang="fi-FI" sz="1500">
                <a:solidFill>
                  <a:prstClr val="black"/>
                </a:solidFill>
                <a:latin typeface="Times New Roman"/>
                <a:cs typeface="Times New Roman"/>
              </a:rPr>
              <a:t>represent</a:t>
            </a:r>
            <a:r>
              <a:rPr lang="fi-FI" sz="1500">
                <a:solidFill>
                  <a:prstClr val="black"/>
                </a:solidFill>
                <a:latin typeface="Times New Roman"/>
                <a:cs typeface="Times New Roman"/>
              </a:rPr>
              <a:t> the /N/ </a:t>
            </a:r>
            <a:r>
              <a:rPr lang="fi-FI" sz="1500">
                <a:solidFill>
                  <a:prstClr val="black"/>
                </a:solidFill>
                <a:latin typeface="Times New Roman"/>
                <a:cs typeface="Times New Roman"/>
              </a:rPr>
              <a:t>sound</a:t>
            </a:r>
            <a:r>
              <a:rPr lang="fi-FI" sz="1500">
                <a:solidFill>
                  <a:prstClr val="black"/>
                </a:solidFill>
                <a:latin typeface="Times New Roman"/>
                <a:cs typeface="Times New Roman"/>
              </a:rPr>
              <a:t> </a:t>
            </a:r>
            <a:r>
              <a:rPr lang="fi-FI" sz="1500">
                <a:solidFill>
                  <a:prstClr val="black"/>
                </a:solidFill>
                <a:latin typeface="Times New Roman"/>
                <a:cs typeface="Times New Roman"/>
              </a:rPr>
              <a:t>any</a:t>
            </a:r>
            <a:r>
              <a:rPr lang="fi-FI" sz="1500">
                <a:solidFill>
                  <a:prstClr val="black"/>
                </a:solidFill>
                <a:latin typeface="Times New Roman"/>
                <a:cs typeface="Times New Roman"/>
              </a:rPr>
              <a:t> </a:t>
            </a:r>
            <a:r>
              <a:rPr lang="fi-FI" sz="1500">
                <a:solidFill>
                  <a:prstClr val="black"/>
                </a:solidFill>
                <a:latin typeface="Times New Roman"/>
                <a:cs typeface="Times New Roman"/>
              </a:rPr>
              <a:t>more</a:t>
            </a:r>
            <a:r>
              <a:rPr lang="fi-FI" sz="1500">
                <a:solidFill>
                  <a:prstClr val="black"/>
                </a:solidFill>
                <a:latin typeface="Times New Roman"/>
                <a:cs typeface="Times New Roman"/>
              </a:rPr>
              <a:t> </a:t>
            </a:r>
            <a:r>
              <a:rPr lang="fi-FI" sz="1500">
                <a:solidFill>
                  <a:prstClr val="black"/>
                </a:solidFill>
                <a:latin typeface="Times New Roman"/>
                <a:cs typeface="Times New Roman"/>
              </a:rPr>
              <a:t>during</a:t>
            </a:r>
            <a:r>
              <a:rPr lang="fi-FI" sz="1500">
                <a:solidFill>
                  <a:prstClr val="black"/>
                </a:solidFill>
                <a:latin typeface="Times New Roman"/>
                <a:cs typeface="Times New Roman"/>
              </a:rPr>
              <a:t> the </a:t>
            </a:r>
            <a:r>
              <a:rPr lang="fi-FI" sz="1500">
                <a:solidFill>
                  <a:prstClr val="black"/>
                </a:solidFill>
                <a:latin typeface="Times New Roman"/>
                <a:cs typeface="Times New Roman"/>
              </a:rPr>
              <a:t>last</a:t>
            </a:r>
            <a:r>
              <a:rPr lang="fi-FI" sz="1500">
                <a:solidFill>
                  <a:prstClr val="black"/>
                </a:solidFill>
                <a:latin typeface="Times New Roman"/>
                <a:cs typeface="Times New Roman"/>
              </a:rPr>
              <a:t> </a:t>
            </a:r>
            <a:r>
              <a:rPr lang="fi-FI" sz="1500">
                <a:solidFill>
                  <a:prstClr val="black"/>
                </a:solidFill>
                <a:latin typeface="Times New Roman"/>
                <a:cs typeface="Times New Roman"/>
              </a:rPr>
              <a:t>fourth</a:t>
            </a:r>
            <a:r>
              <a:rPr lang="fi-FI" sz="1500">
                <a:solidFill>
                  <a:prstClr val="black"/>
                </a:solidFill>
                <a:latin typeface="Times New Roman"/>
                <a:cs typeface="Times New Roman"/>
              </a:rPr>
              <a:t> of the </a:t>
            </a:r>
            <a:r>
              <a:rPr lang="fi-FI" sz="1500">
                <a:solidFill>
                  <a:prstClr val="black"/>
                </a:solidFill>
                <a:latin typeface="Times New Roman"/>
                <a:cs typeface="Times New Roman"/>
              </a:rPr>
              <a:t>trials</a:t>
            </a:r>
            <a:r>
              <a:rPr lang="fi-FI" sz="1500">
                <a:solidFill>
                  <a:prstClr val="black"/>
                </a:solidFill>
                <a:latin typeface="Times New Roman"/>
                <a:cs typeface="Times New Roman"/>
              </a:rPr>
              <a:t> (no </a:t>
            </a:r>
            <a:r>
              <a:rPr lang="fi-FI" sz="1500">
                <a:solidFill>
                  <a:prstClr val="black"/>
                </a:solidFill>
                <a:latin typeface="Times New Roman"/>
                <a:cs typeface="Times New Roman"/>
              </a:rPr>
              <a:t>misidentifications</a:t>
            </a:r>
            <a:r>
              <a:rPr lang="fi-FI" sz="1500">
                <a:solidFill>
                  <a:prstClr val="black"/>
                </a:solidFill>
                <a:latin typeface="Times New Roman"/>
                <a:cs typeface="Times New Roman"/>
              </a:rPr>
              <a:t> </a:t>
            </a:r>
            <a:r>
              <a:rPr lang="fi-FI" sz="1500">
                <a:solidFill>
                  <a:prstClr val="black"/>
                </a:solidFill>
                <a:latin typeface="Times New Roman"/>
                <a:cs typeface="Times New Roman"/>
              </a:rPr>
              <a:t>during</a:t>
            </a:r>
            <a:r>
              <a:rPr lang="fi-FI" sz="1500">
                <a:solidFill>
                  <a:prstClr val="black"/>
                </a:solidFill>
                <a:latin typeface="Times New Roman"/>
                <a:cs typeface="Times New Roman"/>
              </a:rPr>
              <a:t> the 9 </a:t>
            </a:r>
            <a:r>
              <a:rPr lang="fi-FI" sz="1500">
                <a:solidFill>
                  <a:prstClr val="black"/>
                </a:solidFill>
                <a:latin typeface="Times New Roman"/>
                <a:cs typeface="Times New Roman"/>
              </a:rPr>
              <a:t>last</a:t>
            </a:r>
            <a:r>
              <a:rPr lang="fi-FI" sz="1500">
                <a:solidFill>
                  <a:prstClr val="black"/>
                </a:solidFill>
                <a:latin typeface="Times New Roman"/>
                <a:cs typeface="Times New Roman"/>
              </a:rPr>
              <a:t> of the 34 </a:t>
            </a:r>
            <a:r>
              <a:rPr lang="fi-FI" sz="1500">
                <a:solidFill>
                  <a:prstClr val="black"/>
                </a:solidFill>
                <a:latin typeface="Times New Roman"/>
                <a:cs typeface="Times New Roman"/>
              </a:rPr>
              <a:t>trials</a:t>
            </a:r>
            <a:r>
              <a:rPr lang="fi-FI" sz="1500">
                <a:solidFill>
                  <a:prstClr val="black"/>
                </a:solidFill>
                <a:latin typeface="Times New Roman"/>
                <a:cs typeface="Times New Roman"/>
              </a:rPr>
              <a:t> </a:t>
            </a:r>
            <a:r>
              <a:rPr lang="fi-FI" sz="1500">
                <a:solidFill>
                  <a:prstClr val="black"/>
                </a:solidFill>
                <a:latin typeface="Times New Roman"/>
                <a:cs typeface="Times New Roman"/>
              </a:rPr>
              <a:t>with</a:t>
            </a:r>
            <a:r>
              <a:rPr lang="fi-FI" sz="1500">
                <a:solidFill>
                  <a:prstClr val="black"/>
                </a:solidFill>
                <a:latin typeface="Times New Roman"/>
                <a:cs typeface="Times New Roman"/>
              </a:rPr>
              <a:t> S as an </a:t>
            </a:r>
            <a:r>
              <a:rPr lang="fi-FI" sz="1500">
                <a:solidFill>
                  <a:prstClr val="black"/>
                </a:solidFill>
                <a:latin typeface="Times New Roman"/>
                <a:cs typeface="Times New Roman"/>
              </a:rPr>
              <a:t>alternative</a:t>
            </a:r>
            <a:r>
              <a:rPr lang="fi-FI" sz="1500">
                <a:solidFill>
                  <a:prstClr val="black"/>
                </a:solidFill>
                <a:latin typeface="Times New Roman"/>
                <a:cs typeface="Times New Roman"/>
              </a:rPr>
              <a:t>).  For </a:t>
            </a:r>
            <a:r>
              <a:rPr lang="fi-FI" sz="1500">
                <a:solidFill>
                  <a:prstClr val="black"/>
                </a:solidFill>
                <a:latin typeface="Times New Roman"/>
                <a:cs typeface="Times New Roman"/>
              </a:rPr>
              <a:t>more</a:t>
            </a:r>
            <a:r>
              <a:rPr lang="fi-FI" sz="1500">
                <a:solidFill>
                  <a:prstClr val="black"/>
                </a:solidFill>
                <a:latin typeface="Times New Roman"/>
                <a:cs typeface="Times New Roman"/>
              </a:rPr>
              <a:t> </a:t>
            </a:r>
            <a:r>
              <a:rPr lang="fi-FI" sz="1500">
                <a:solidFill>
                  <a:prstClr val="black"/>
                </a:solidFill>
                <a:latin typeface="Times New Roman"/>
                <a:cs typeface="Times New Roman"/>
              </a:rPr>
              <a:t>details</a:t>
            </a:r>
            <a:r>
              <a:rPr lang="fi-FI" sz="1500">
                <a:solidFill>
                  <a:prstClr val="black"/>
                </a:solidFill>
                <a:latin typeface="Times New Roman"/>
                <a:cs typeface="Times New Roman"/>
              </a:rPr>
              <a:t>, </a:t>
            </a:r>
            <a:r>
              <a:rPr lang="fi-FI" sz="1500">
                <a:solidFill>
                  <a:prstClr val="black"/>
                </a:solidFill>
                <a:latin typeface="Times New Roman"/>
                <a:cs typeface="Times New Roman"/>
              </a:rPr>
              <a:t>see</a:t>
            </a:r>
            <a:r>
              <a:rPr lang="fi-FI" sz="1500">
                <a:solidFill>
                  <a:prstClr val="black"/>
                </a:solidFill>
                <a:latin typeface="Times New Roman"/>
                <a:cs typeface="Times New Roman"/>
              </a:rPr>
              <a:t> Lyytinen et al., </a:t>
            </a:r>
            <a:r>
              <a:rPr lang="fi-FI" sz="1500">
                <a:solidFill>
                  <a:prstClr val="black"/>
                </a:solidFill>
                <a:latin typeface="Times New Roman"/>
                <a:cs typeface="Times New Roman"/>
              </a:rPr>
              <a:t>Scand.J.Psychol</a:t>
            </a:r>
            <a:r>
              <a:rPr lang="fi-FI" sz="1500">
                <a:solidFill>
                  <a:prstClr val="black"/>
                </a:solidFill>
                <a:latin typeface="Times New Roman"/>
                <a:cs typeface="Times New Roman"/>
              </a:rPr>
              <a:t>., 2009, 50, 668-675 and for </a:t>
            </a:r>
            <a:r>
              <a:rPr lang="fi-FI" sz="1500">
                <a:solidFill>
                  <a:prstClr val="black"/>
                </a:solidFill>
                <a:latin typeface="Times New Roman"/>
                <a:cs typeface="Times New Roman"/>
              </a:rPr>
              <a:t>documentation</a:t>
            </a:r>
            <a:r>
              <a:rPr lang="fi-FI" sz="1500">
                <a:solidFill>
                  <a:prstClr val="black"/>
                </a:solidFill>
                <a:latin typeface="Times New Roman"/>
                <a:cs typeface="Times New Roman"/>
              </a:rPr>
              <a:t> of the </a:t>
            </a:r>
            <a:r>
              <a:rPr lang="fi-FI" sz="1500">
                <a:solidFill>
                  <a:prstClr val="black"/>
                </a:solidFill>
                <a:latin typeface="Times New Roman"/>
                <a:cs typeface="Times New Roman"/>
              </a:rPr>
              <a:t>efficiency</a:t>
            </a:r>
            <a:r>
              <a:rPr lang="fi-FI" sz="1500">
                <a:solidFill>
                  <a:prstClr val="black"/>
                </a:solidFill>
                <a:latin typeface="Times New Roman"/>
                <a:cs typeface="Times New Roman"/>
              </a:rPr>
              <a:t>  of the </a:t>
            </a:r>
            <a:r>
              <a:rPr lang="fi-FI" sz="1500">
                <a:solidFill>
                  <a:prstClr val="black"/>
                </a:solidFill>
                <a:latin typeface="Times New Roman"/>
                <a:cs typeface="Times New Roman"/>
              </a:rPr>
              <a:t>game</a:t>
            </a:r>
            <a:r>
              <a:rPr lang="fi-FI" sz="1500">
                <a:solidFill>
                  <a:prstClr val="black"/>
                </a:solidFill>
                <a:latin typeface="Times New Roman"/>
                <a:cs typeface="Times New Roman"/>
              </a:rPr>
              <a:t> in </a:t>
            </a:r>
            <a:r>
              <a:rPr lang="fi-FI" sz="1500">
                <a:solidFill>
                  <a:prstClr val="black"/>
                </a:solidFill>
                <a:latin typeface="Times New Roman"/>
                <a:cs typeface="Times New Roman"/>
              </a:rPr>
              <a:t>supporting</a:t>
            </a:r>
            <a:r>
              <a:rPr lang="fi-FI" sz="1500">
                <a:solidFill>
                  <a:prstClr val="black"/>
                </a:solidFill>
                <a:latin typeface="Times New Roman"/>
                <a:cs typeface="Times New Roman"/>
              </a:rPr>
              <a:t> </a:t>
            </a:r>
            <a:r>
              <a:rPr lang="fi-FI" sz="1500">
                <a:solidFill>
                  <a:prstClr val="black"/>
                </a:solidFill>
                <a:latin typeface="Times New Roman"/>
                <a:cs typeface="Times New Roman"/>
              </a:rPr>
              <a:t>learning</a:t>
            </a:r>
            <a:r>
              <a:rPr lang="fi-FI" sz="1500">
                <a:solidFill>
                  <a:prstClr val="black"/>
                </a:solidFill>
                <a:latin typeface="Times New Roman"/>
                <a:cs typeface="Times New Roman"/>
              </a:rPr>
              <a:t> </a:t>
            </a:r>
            <a:r>
              <a:rPr lang="fi-FI" sz="1500">
                <a:solidFill>
                  <a:prstClr val="black"/>
                </a:solidFill>
                <a:latin typeface="Times New Roman"/>
                <a:cs typeface="Times New Roman"/>
              </a:rPr>
              <a:t>among</a:t>
            </a:r>
            <a:r>
              <a:rPr lang="fi-FI" sz="1500">
                <a:solidFill>
                  <a:prstClr val="black"/>
                </a:solidFill>
                <a:latin typeface="Times New Roman"/>
                <a:cs typeface="Times New Roman"/>
              </a:rPr>
              <a:t> at </a:t>
            </a:r>
            <a:r>
              <a:rPr lang="fi-FI" sz="1500">
                <a:solidFill>
                  <a:prstClr val="black"/>
                </a:solidFill>
                <a:latin typeface="Times New Roman"/>
                <a:cs typeface="Times New Roman"/>
              </a:rPr>
              <a:t>risk</a:t>
            </a:r>
            <a:r>
              <a:rPr lang="fi-FI" sz="1500">
                <a:solidFill>
                  <a:prstClr val="black"/>
                </a:solidFill>
                <a:latin typeface="Times New Roman"/>
                <a:cs typeface="Times New Roman"/>
              </a:rPr>
              <a:t> </a:t>
            </a:r>
            <a:r>
              <a:rPr lang="fi-FI" sz="1500">
                <a:solidFill>
                  <a:prstClr val="black"/>
                </a:solidFill>
                <a:latin typeface="Times New Roman"/>
                <a:cs typeface="Times New Roman"/>
              </a:rPr>
              <a:t>children</a:t>
            </a:r>
            <a:r>
              <a:rPr lang="fi-FI" sz="1500">
                <a:solidFill>
                  <a:prstClr val="black"/>
                </a:solidFill>
                <a:latin typeface="Times New Roman"/>
                <a:cs typeface="Times New Roman"/>
              </a:rPr>
              <a:t>, </a:t>
            </a:r>
            <a:r>
              <a:rPr lang="fi-FI" sz="1500">
                <a:solidFill>
                  <a:prstClr val="black"/>
                </a:solidFill>
                <a:latin typeface="Times New Roman"/>
                <a:cs typeface="Times New Roman"/>
              </a:rPr>
              <a:t>see</a:t>
            </a:r>
            <a:r>
              <a:rPr lang="fi-FI" sz="1500">
                <a:solidFill>
                  <a:prstClr val="black"/>
                </a:solidFill>
                <a:latin typeface="Times New Roman"/>
                <a:cs typeface="Times New Roman"/>
              </a:rPr>
              <a:t> </a:t>
            </a:r>
            <a:r>
              <a:rPr lang="fi-FI" sz="1500">
                <a:solidFill>
                  <a:prstClr val="black"/>
                </a:solidFill>
                <a:latin typeface="Times New Roman"/>
                <a:cs typeface="Times New Roman"/>
              </a:rPr>
              <a:t>eg</a:t>
            </a:r>
            <a:r>
              <a:rPr lang="fi-FI" sz="1500">
                <a:solidFill>
                  <a:prstClr val="black"/>
                </a:solidFill>
                <a:latin typeface="Times New Roman"/>
                <a:cs typeface="Times New Roman"/>
              </a:rPr>
              <a:t>. Saine </a:t>
            </a:r>
            <a:r>
              <a:rPr lang="fi-FI" sz="1500">
                <a:solidFill>
                  <a:prstClr val="black"/>
                </a:solidFill>
                <a:latin typeface="Times New Roman"/>
                <a:cs typeface="Times New Roman"/>
              </a:rPr>
              <a:t>et.al</a:t>
            </a:r>
            <a:r>
              <a:rPr lang="fi-FI" sz="1500">
                <a:solidFill>
                  <a:prstClr val="black"/>
                </a:solidFill>
                <a:latin typeface="Times New Roman"/>
                <a:cs typeface="Times New Roman"/>
              </a:rPr>
              <a:t>., </a:t>
            </a:r>
            <a:r>
              <a:rPr lang="fi-FI" sz="1500">
                <a:solidFill>
                  <a:prstClr val="black"/>
                </a:solidFill>
                <a:latin typeface="Times New Roman"/>
                <a:cs typeface="Times New Roman"/>
              </a:rPr>
              <a:t>Child</a:t>
            </a:r>
            <a:r>
              <a:rPr lang="fi-FI" sz="1500">
                <a:solidFill>
                  <a:prstClr val="black"/>
                </a:solidFill>
                <a:latin typeface="Times New Roman"/>
                <a:cs typeface="Times New Roman"/>
              </a:rPr>
              <a:t> </a:t>
            </a:r>
            <a:r>
              <a:rPr lang="fi-FI" sz="1500">
                <a:solidFill>
                  <a:prstClr val="black"/>
                </a:solidFill>
                <a:latin typeface="Times New Roman"/>
                <a:cs typeface="Times New Roman"/>
              </a:rPr>
              <a:t>Development</a:t>
            </a:r>
            <a:r>
              <a:rPr lang="fi-FI" sz="1500">
                <a:solidFill>
                  <a:prstClr val="black"/>
                </a:solidFill>
                <a:latin typeface="Times New Roman"/>
                <a:cs typeface="Times New Roman"/>
              </a:rPr>
              <a:t> , 82,3,1013-1028.</a:t>
            </a:r>
            <a:endParaRPr/>
          </a:p>
          <a:p>
            <a:pPr defTabSz="685800">
              <a:defRPr/>
            </a:pPr>
            <a:r>
              <a:rPr lang="fi-FI" sz="1600">
                <a:solidFill>
                  <a:prstClr val="black"/>
                </a:solidFill>
                <a:latin typeface="Times New Roman"/>
                <a:cs typeface="Times New Roman"/>
              </a:rPr>
              <a:t>.</a:t>
            </a:r>
            <a:endParaRPr/>
          </a:p>
          <a:p>
            <a:pPr defTabSz="685800">
              <a:defRPr/>
            </a:pPr>
            <a:endParaRPr lang="fi-FI" sz="600">
              <a:solidFill>
                <a:prstClr val="black"/>
              </a:solidFill>
              <a:latin typeface="Calibri"/>
            </a:endParaRPr>
          </a:p>
          <a:p>
            <a:pPr defTabSz="685800">
              <a:defRPr/>
            </a:pPr>
            <a:endParaRPr lang="en-GB" sz="600">
              <a:solidFill>
                <a:prstClr val="black"/>
              </a:solidFill>
              <a:latin typeface="Calibri"/>
            </a:endParaRPr>
          </a:p>
        </p:txBody>
      </p:sp>
      <p:graphicFrame>
        <p:nvGraphicFramePr>
          <p:cNvPr id="0" name=""/>
          <p:cNvGraphicFramePr>
            <a:graphicFrameLocks xmlns:a="http://schemas.openxmlformats.org/drawingml/2006/main" noChangeAspect="1"/>
          </p:cNvGraphicFramePr>
          <p:nvPr>
            <p:extLst>
              <p:ext uri="{D42A27DB-BD31-4B8C-83A1-F6EECF244321}">
                <p14:modId xmlns:p14="http://schemas.microsoft.com/office/powerpoint/2010/main" val="2157879785"/>
              </p:ext>
            </p:extLst>
          </p:nvPr>
        </p:nvGraphicFramePr>
        <p:xfrm>
          <a:off x="1277635" y="1592797"/>
          <a:ext cx="3078342" cy="1707812"/>
        </p:xfrm>
        <a:graphic>
          <a:graphicData uri="http://schemas.openxmlformats.org/presentationml/2006/ole">
            <p:oleObj name="oleObj" r:id="rId5" imgW="4271010" imgH="3193415" progId="PowerPoint.Show.8">
              <p:embed/>
              <p:pic>
                <p:nvPicPr>
                  <p:cNvPr id="5" name="Objekti 4"/>
                  <p:cNvPicPr/>
                  <p:nvPr/>
                </p:nvPicPr>
                <p:blipFill>
                  <a:blip r:embed="rId4"/>
                  <a:stretch/>
                </p:blipFill>
                <p:spPr bwMode="auto">
                  <a:xfrm>
                    <a:off x="1277635" y="1592797"/>
                    <a:ext cx="3078342" cy="1707812"/>
                  </a:xfrm>
                  <a:prstGeom prst="rect">
                    <a:avLst/>
                  </a:prstGeom>
                  <a:noFill/>
                </p:spPr>
              </p:pic>
            </p:oleObj>
          </a:graphicData>
        </a:graphic>
      </p:graphicFrame>
      <p:grpSp>
        <p:nvGrpSpPr>
          <p:cNvPr id="2" name="Group 3"/>
          <p:cNvGrpSpPr/>
          <p:nvPr/>
        </p:nvGrpSpPr>
        <p:grpSpPr bwMode="auto">
          <a:xfrm>
            <a:off x="948691" y="906212"/>
            <a:ext cx="4133672" cy="2430269"/>
            <a:chOff x="930" y="655"/>
            <a:chExt cx="4082" cy="3184"/>
          </a:xfrm>
        </p:grpSpPr>
        <p:sp>
          <p:nvSpPr>
            <p:cNvPr id="8" name="Rectangle 4"/>
            <p:cNvSpPr>
              <a:spLocks noChangeArrowheads="1"/>
            </p:cNvSpPr>
            <p:nvPr/>
          </p:nvSpPr>
          <p:spPr bwMode="auto">
            <a:xfrm>
              <a:off x="930" y="655"/>
              <a:ext cx="4082" cy="3184"/>
            </a:xfrm>
            <a:prstGeom prst="rect">
              <a:avLst/>
            </a:prstGeom>
            <a:gradFill>
              <a:gsLst>
                <a:gs pos="0">
                  <a:srgbClr val="FFFFFF"/>
                </a:gs>
                <a:gs pos="100000">
                  <a:srgbClr val="0066FF"/>
                </a:gs>
              </a:gsLst>
              <a:lin ang="5400000" scaled="1"/>
            </a:gradFill>
            <a:ln w="9525" algn="ctr">
              <a:solidFill>
                <a:schemeClr val="tx1"/>
              </a:solidFill>
              <a:miter lim="800000"/>
            </a:ln>
          </p:spPr>
          <p:txBody>
            <a:bodyPr wrap="none" anchor="ctr"/>
            <a:lstStyle/>
            <a:p>
              <a:pPr defTabSz="685800">
                <a:defRPr/>
              </a:pPr>
              <a:endParaRPr lang="en-GB" sz="1350">
                <a:solidFill>
                  <a:prstClr val="black"/>
                </a:solidFill>
                <a:latin typeface="Calibri"/>
              </a:endParaRPr>
            </a:p>
          </p:txBody>
        </p:sp>
        <p:sp>
          <p:nvSpPr>
            <p:cNvPr id="9" name="Line 5"/>
            <p:cNvSpPr>
              <a:spLocks noChangeShapeType="1"/>
            </p:cNvSpPr>
            <p:nvPr/>
          </p:nvSpPr>
          <p:spPr bwMode="auto">
            <a:xfrm>
              <a:off x="1023" y="3340"/>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0" name="Line 6"/>
            <p:cNvSpPr>
              <a:spLocks noChangeShapeType="1"/>
            </p:cNvSpPr>
            <p:nvPr/>
          </p:nvSpPr>
          <p:spPr bwMode="auto">
            <a:xfrm flipV="1">
              <a:off x="1569" y="1208"/>
              <a:ext cx="0" cy="2132"/>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1" name="Line 7"/>
            <p:cNvSpPr>
              <a:spLocks noChangeShapeType="1"/>
            </p:cNvSpPr>
            <p:nvPr/>
          </p:nvSpPr>
          <p:spPr bwMode="auto">
            <a:xfrm>
              <a:off x="1023" y="2931"/>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2" name="Line 8"/>
            <p:cNvSpPr>
              <a:spLocks noChangeShapeType="1"/>
            </p:cNvSpPr>
            <p:nvPr/>
          </p:nvSpPr>
          <p:spPr bwMode="auto">
            <a:xfrm>
              <a:off x="1023" y="2523"/>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3" name="Line 9"/>
            <p:cNvSpPr>
              <a:spLocks noChangeShapeType="1"/>
            </p:cNvSpPr>
            <p:nvPr/>
          </p:nvSpPr>
          <p:spPr bwMode="auto">
            <a:xfrm>
              <a:off x="1023" y="2115"/>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4" name="Line 10"/>
            <p:cNvSpPr>
              <a:spLocks noChangeShapeType="1"/>
            </p:cNvSpPr>
            <p:nvPr/>
          </p:nvSpPr>
          <p:spPr bwMode="auto">
            <a:xfrm>
              <a:off x="1023" y="1752"/>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5" name="Line 11"/>
            <p:cNvSpPr>
              <a:spLocks noChangeShapeType="1"/>
            </p:cNvSpPr>
            <p:nvPr/>
          </p:nvSpPr>
          <p:spPr bwMode="auto">
            <a:xfrm>
              <a:off x="1023" y="1389"/>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6" name="Oval 12"/>
            <p:cNvSpPr>
              <a:spLocks noChangeArrowheads="1"/>
            </p:cNvSpPr>
            <p:nvPr/>
          </p:nvSpPr>
          <p:spPr bwMode="auto">
            <a:xfrm>
              <a:off x="1023" y="981"/>
              <a:ext cx="580" cy="317"/>
            </a:xfrm>
            <a:prstGeom prst="ellipse">
              <a:avLst/>
            </a:prstGeom>
            <a:gradFill>
              <a:gsLst>
                <a:gs pos="0">
                  <a:srgbClr val="FF1717"/>
                </a:gs>
                <a:gs pos="100000">
                  <a:srgbClr val="760B0B"/>
                </a:gs>
              </a:gsLst>
              <a:path path="rect"/>
            </a:gradFill>
            <a:ln w="9525" algn="ctr">
              <a:solidFill>
                <a:schemeClr val="tx1"/>
              </a:solidFill>
              <a:round/>
            </a:ln>
          </p:spPr>
          <p:txBody>
            <a:bodyPr wrap="none" anchor="ctr"/>
            <a:lstStyle/>
            <a:p>
              <a:pPr defTabSz="685800">
                <a:defRPr/>
              </a:pPr>
              <a:endParaRPr lang="en-GB" sz="1350">
                <a:solidFill>
                  <a:prstClr val="black"/>
                </a:solidFill>
                <a:latin typeface="Calibri"/>
              </a:endParaRPr>
            </a:p>
          </p:txBody>
        </p:sp>
        <p:sp>
          <p:nvSpPr>
            <p:cNvPr id="17" name="Line 13"/>
            <p:cNvSpPr>
              <a:spLocks noChangeShapeType="1"/>
            </p:cNvSpPr>
            <p:nvPr/>
          </p:nvSpPr>
          <p:spPr bwMode="auto">
            <a:xfrm>
              <a:off x="4379" y="3340"/>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8" name="Line 14"/>
            <p:cNvSpPr>
              <a:spLocks noChangeShapeType="1"/>
            </p:cNvSpPr>
            <p:nvPr/>
          </p:nvSpPr>
          <p:spPr bwMode="auto">
            <a:xfrm flipV="1">
              <a:off x="4925" y="1208"/>
              <a:ext cx="0" cy="2132"/>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19" name="Line 15"/>
            <p:cNvSpPr>
              <a:spLocks noChangeShapeType="1"/>
            </p:cNvSpPr>
            <p:nvPr/>
          </p:nvSpPr>
          <p:spPr bwMode="auto">
            <a:xfrm>
              <a:off x="4379" y="2931"/>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20" name="Line 16"/>
            <p:cNvSpPr>
              <a:spLocks noChangeShapeType="1"/>
            </p:cNvSpPr>
            <p:nvPr/>
          </p:nvSpPr>
          <p:spPr bwMode="auto">
            <a:xfrm>
              <a:off x="4379" y="2523"/>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21" name="Line 17"/>
            <p:cNvSpPr>
              <a:spLocks noChangeShapeType="1"/>
            </p:cNvSpPr>
            <p:nvPr/>
          </p:nvSpPr>
          <p:spPr bwMode="auto">
            <a:xfrm>
              <a:off x="4379" y="2115"/>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22" name="Line 18"/>
            <p:cNvSpPr>
              <a:spLocks noChangeShapeType="1"/>
            </p:cNvSpPr>
            <p:nvPr/>
          </p:nvSpPr>
          <p:spPr bwMode="auto">
            <a:xfrm>
              <a:off x="4379" y="1752"/>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23" name="Line 19"/>
            <p:cNvSpPr>
              <a:spLocks noChangeShapeType="1"/>
            </p:cNvSpPr>
            <p:nvPr/>
          </p:nvSpPr>
          <p:spPr bwMode="auto">
            <a:xfrm>
              <a:off x="4379" y="1389"/>
              <a:ext cx="580" cy="1"/>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24" name="Oval 20"/>
            <p:cNvSpPr>
              <a:spLocks noChangeArrowheads="1"/>
            </p:cNvSpPr>
            <p:nvPr/>
          </p:nvSpPr>
          <p:spPr bwMode="auto">
            <a:xfrm>
              <a:off x="4379" y="981"/>
              <a:ext cx="580" cy="317"/>
            </a:xfrm>
            <a:prstGeom prst="ellipse">
              <a:avLst/>
            </a:prstGeom>
            <a:gradFill>
              <a:gsLst>
                <a:gs pos="0">
                  <a:srgbClr val="FF1717"/>
                </a:gs>
                <a:gs pos="100000">
                  <a:srgbClr val="760B0B"/>
                </a:gs>
              </a:gsLst>
              <a:path path="rect"/>
            </a:gradFill>
            <a:ln w="9525" algn="ctr">
              <a:solidFill>
                <a:schemeClr val="tx1"/>
              </a:solidFill>
              <a:round/>
            </a:ln>
          </p:spPr>
          <p:txBody>
            <a:bodyPr wrap="none" anchor="ctr"/>
            <a:lstStyle/>
            <a:p>
              <a:pPr defTabSz="685800">
                <a:defRPr/>
              </a:pPr>
              <a:endParaRPr lang="en-GB" sz="1350">
                <a:solidFill>
                  <a:prstClr val="black"/>
                </a:solidFill>
                <a:latin typeface="Calibri"/>
              </a:endParaRPr>
            </a:p>
          </p:txBody>
        </p:sp>
        <p:sp>
          <p:nvSpPr>
            <p:cNvPr id="25" name="Line 21"/>
            <p:cNvSpPr>
              <a:spLocks noChangeShapeType="1"/>
            </p:cNvSpPr>
            <p:nvPr/>
          </p:nvSpPr>
          <p:spPr bwMode="auto">
            <a:xfrm flipV="1">
              <a:off x="4380" y="1208"/>
              <a:ext cx="0" cy="2132"/>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sp>
          <p:nvSpPr>
            <p:cNvPr id="26" name="Line 22"/>
            <p:cNvSpPr>
              <a:spLocks noChangeShapeType="1"/>
            </p:cNvSpPr>
            <p:nvPr/>
          </p:nvSpPr>
          <p:spPr bwMode="auto">
            <a:xfrm flipV="1">
              <a:off x="1024" y="1208"/>
              <a:ext cx="0" cy="2132"/>
            </a:xfrm>
            <a:prstGeom prst="line">
              <a:avLst/>
            </a:prstGeom>
            <a:noFill/>
            <a:ln w="38100">
              <a:solidFill>
                <a:srgbClr val="FF0000"/>
              </a:solidFill>
              <a:round/>
            </a:ln>
          </p:spPr>
          <p:txBody>
            <a:bodyPr/>
            <a:lstStyle/>
            <a:p>
              <a:pPr defTabSz="685800">
                <a:defRPr/>
              </a:pPr>
              <a:endParaRPr lang="fi-FI" sz="1350">
                <a:solidFill>
                  <a:prstClr val="black"/>
                </a:solidFill>
                <a:latin typeface="Calibri"/>
              </a:endParaRPr>
            </a:p>
          </p:txBody>
        </p:sp>
        <p:pic>
          <p:nvPicPr>
            <p:cNvPr id="27" name="Picture 23" descr="vhaavi"/>
            <p:cNvPicPr>
              <a:picLocks noChangeAspect="1" noChangeArrowheads="1"/>
            </p:cNvPicPr>
            <p:nvPr/>
          </p:nvPicPr>
          <p:blipFill>
            <a:blip r:embed="rId6"/>
            <a:stretch/>
          </p:blipFill>
          <p:spPr bwMode="auto">
            <a:xfrm>
              <a:off x="2839" y="3340"/>
              <a:ext cx="445" cy="390"/>
            </a:xfrm>
            <a:prstGeom prst="rect">
              <a:avLst/>
            </a:prstGeom>
            <a:noFill/>
            <a:ln w="9525">
              <a:noFill/>
              <a:miter lim="800000"/>
              <a:headEnd/>
              <a:tailEnd/>
            </a:ln>
          </p:spPr>
        </p:pic>
        <p:pic>
          <p:nvPicPr>
            <p:cNvPr id="28" name="Picture 24" descr="haavi"/>
            <p:cNvPicPr>
              <a:picLocks noChangeAspect="1" noChangeArrowheads="1"/>
            </p:cNvPicPr>
            <p:nvPr/>
          </p:nvPicPr>
          <p:blipFill>
            <a:blip r:embed="rId7"/>
            <a:stretch/>
          </p:blipFill>
          <p:spPr bwMode="auto">
            <a:xfrm>
              <a:off x="2839" y="2977"/>
              <a:ext cx="445" cy="390"/>
            </a:xfrm>
            <a:prstGeom prst="rect">
              <a:avLst/>
            </a:prstGeom>
            <a:noFill/>
            <a:ln w="9525">
              <a:noFill/>
              <a:miter lim="800000"/>
              <a:headEnd/>
              <a:tailEnd/>
            </a:ln>
          </p:spPr>
        </p:pic>
        <p:sp>
          <p:nvSpPr>
            <p:cNvPr id="29" name="Oval 25"/>
            <p:cNvSpPr>
              <a:spLocks noChangeArrowheads="1"/>
            </p:cNvSpPr>
            <p:nvPr/>
          </p:nvSpPr>
          <p:spPr bwMode="auto">
            <a:xfrm>
              <a:off x="2385" y="1616"/>
              <a:ext cx="337" cy="317"/>
            </a:xfrm>
            <a:prstGeom prst="ellipse">
              <a:avLst/>
            </a:prstGeom>
            <a:gradFill>
              <a:gsLst>
                <a:gs pos="0">
                  <a:srgbClr val="FF1717"/>
                </a:gs>
                <a:gs pos="100000">
                  <a:srgbClr val="760B0B"/>
                </a:gs>
              </a:gsLst>
              <a:path path="rect"/>
            </a:gradFill>
            <a:ln w="9525" algn="ctr">
              <a:solidFill>
                <a:schemeClr val="tx1"/>
              </a:solidFill>
              <a:round/>
            </a:ln>
          </p:spPr>
          <p:txBody>
            <a:bodyPr wrap="none" anchor="ctr"/>
            <a:lstStyle/>
            <a:p>
              <a:pPr defTabSz="685800">
                <a:defRPr/>
              </a:pPr>
              <a:endParaRPr lang="en-GB" sz="1350">
                <a:solidFill>
                  <a:prstClr val="black"/>
                </a:solidFill>
                <a:latin typeface="Calibri"/>
              </a:endParaRPr>
            </a:p>
          </p:txBody>
        </p:sp>
        <p:sp>
          <p:nvSpPr>
            <p:cNvPr id="30" name="Oval 26"/>
            <p:cNvSpPr>
              <a:spLocks noChangeArrowheads="1"/>
            </p:cNvSpPr>
            <p:nvPr/>
          </p:nvSpPr>
          <p:spPr bwMode="auto">
            <a:xfrm>
              <a:off x="3246" y="1616"/>
              <a:ext cx="337" cy="317"/>
            </a:xfrm>
            <a:prstGeom prst="ellipse">
              <a:avLst/>
            </a:prstGeom>
            <a:gradFill>
              <a:gsLst>
                <a:gs pos="0">
                  <a:srgbClr val="FF1717"/>
                </a:gs>
                <a:gs pos="100000">
                  <a:srgbClr val="760B0B"/>
                </a:gs>
              </a:gsLst>
              <a:path path="rect"/>
            </a:gradFill>
            <a:ln w="9525" algn="ctr">
              <a:solidFill>
                <a:schemeClr val="tx1"/>
              </a:solidFill>
              <a:round/>
            </a:ln>
          </p:spPr>
          <p:txBody>
            <a:bodyPr wrap="none" anchor="ctr"/>
            <a:lstStyle/>
            <a:p>
              <a:pPr defTabSz="685800">
                <a:defRPr/>
              </a:pPr>
              <a:endParaRPr lang="en-GB" sz="1350">
                <a:solidFill>
                  <a:prstClr val="black"/>
                </a:solidFill>
                <a:latin typeface="Calibri"/>
              </a:endParaRPr>
            </a:p>
          </p:txBody>
        </p:sp>
        <p:sp>
          <p:nvSpPr>
            <p:cNvPr id="31" name="WordArt 27"/>
            <p:cNvSpPr>
              <a:spLocks noChangeArrowheads="1" noChangeShapeType="1" noTextEdit="1"/>
            </p:cNvSpPr>
            <p:nvPr/>
          </p:nvSpPr>
          <p:spPr bwMode="auto">
            <a:xfrm>
              <a:off x="2439" y="1707"/>
              <a:ext cx="241" cy="163"/>
            </a:xfrm>
            <a:prstGeom prst="rect">
              <a:avLst/>
            </a:prstGeom>
            <a:grpFill/>
          </p:spPr>
          <p:txBody>
            <a:bodyPr wrap="none" fromWordArt="1">
              <a:prstTxWarp prst="textPlain">
                <a:avLst>
                  <a:gd name="adj" fmla="val 50000"/>
                </a:avLst>
              </a:prstTxWarp>
            </a:bodyPr>
            <a:lstStyle/>
            <a:p>
              <a:pPr algn="ctr" defTabSz="685800">
                <a:defRPr/>
              </a:pPr>
              <a:r>
                <a:rPr lang="fi-FI" sz="2700" b="1">
                  <a:ln w="9525">
                    <a:solidFill>
                      <a:srgbClr val="000000"/>
                    </a:solidFill>
                    <a:round/>
                  </a:ln>
                  <a:solidFill>
                    <a:srgbClr val="FFFFFF"/>
                  </a:solidFill>
                  <a:latin typeface="Arial"/>
                  <a:cs typeface="Arial"/>
                </a:rPr>
                <a:t>U</a:t>
              </a:r>
              <a:endParaRPr/>
            </a:p>
          </p:txBody>
        </p:sp>
        <p:sp>
          <p:nvSpPr>
            <p:cNvPr id="32" name="WordArt 28"/>
            <p:cNvSpPr>
              <a:spLocks noChangeArrowheads="1" noChangeShapeType="1" noTextEdit="1"/>
            </p:cNvSpPr>
            <p:nvPr/>
          </p:nvSpPr>
          <p:spPr bwMode="auto">
            <a:xfrm>
              <a:off x="3318" y="1688"/>
              <a:ext cx="193" cy="182"/>
            </a:xfrm>
            <a:prstGeom prst="rect">
              <a:avLst/>
            </a:prstGeom>
            <a:grpFill/>
          </p:spPr>
          <p:txBody>
            <a:bodyPr wrap="none" fromWordArt="1">
              <a:prstTxWarp prst="textPlain">
                <a:avLst>
                  <a:gd name="adj" fmla="val 50000"/>
                </a:avLst>
              </a:prstTxWarp>
            </a:bodyPr>
            <a:lstStyle/>
            <a:p>
              <a:pPr algn="ctr" defTabSz="685800">
                <a:defRPr/>
              </a:pPr>
              <a:r>
                <a:rPr lang="fi-FI" sz="2700" b="1">
                  <a:ln w="9525">
                    <a:solidFill>
                      <a:srgbClr val="000000"/>
                    </a:solidFill>
                    <a:round/>
                  </a:ln>
                  <a:solidFill>
                    <a:srgbClr val="FFFFFF"/>
                  </a:solidFill>
                  <a:latin typeface="Arial"/>
                  <a:cs typeface="Arial"/>
                </a:rPr>
                <a:t>E</a:t>
              </a:r>
              <a:endParaRPr/>
            </a:p>
          </p:txBody>
        </p:sp>
        <p:sp>
          <p:nvSpPr>
            <p:cNvPr id="33" name="WordArt 29"/>
            <p:cNvSpPr>
              <a:spLocks noChangeArrowheads="1" noChangeShapeType="1" noTextEdit="1"/>
            </p:cNvSpPr>
            <p:nvPr/>
          </p:nvSpPr>
          <p:spPr bwMode="auto">
            <a:xfrm>
              <a:off x="4570" y="1054"/>
              <a:ext cx="193" cy="182"/>
            </a:xfrm>
            <a:prstGeom prst="rect">
              <a:avLst/>
            </a:prstGeom>
            <a:grpFill/>
          </p:spPr>
          <p:txBody>
            <a:bodyPr wrap="none" fromWordArt="1">
              <a:prstTxWarp prst="textPlain">
                <a:avLst>
                  <a:gd name="adj" fmla="val 50000"/>
                </a:avLst>
              </a:prstTxWarp>
            </a:bodyPr>
            <a:lstStyle/>
            <a:p>
              <a:pPr algn="ctr" defTabSz="685800">
                <a:defRPr/>
              </a:pPr>
              <a:r>
                <a:rPr lang="fi-FI" sz="2700" b="1">
                  <a:ln w="9525">
                    <a:solidFill>
                      <a:srgbClr val="000000"/>
                    </a:solidFill>
                    <a:round/>
                  </a:ln>
                  <a:solidFill>
                    <a:srgbClr val="FFFFFF"/>
                  </a:solidFill>
                  <a:latin typeface="Times New Roman"/>
                  <a:cs typeface="Times New Roman"/>
                </a:rPr>
                <a:t>9</a:t>
              </a:r>
              <a:endParaRPr/>
            </a:p>
          </p:txBody>
        </p:sp>
        <p:sp>
          <p:nvSpPr>
            <p:cNvPr id="34" name="WordArt 30"/>
            <p:cNvSpPr>
              <a:spLocks noChangeArrowheads="1" noChangeShapeType="1" noTextEdit="1"/>
            </p:cNvSpPr>
            <p:nvPr/>
          </p:nvSpPr>
          <p:spPr bwMode="auto">
            <a:xfrm>
              <a:off x="1206" y="1072"/>
              <a:ext cx="193" cy="182"/>
            </a:xfrm>
            <a:prstGeom prst="rect">
              <a:avLst/>
            </a:prstGeom>
            <a:grpFill/>
          </p:spPr>
          <p:txBody>
            <a:bodyPr wrap="none" fromWordArt="1">
              <a:prstTxWarp prst="textPlain">
                <a:avLst>
                  <a:gd name="adj" fmla="val 50000"/>
                </a:avLst>
              </a:prstTxWarp>
            </a:bodyPr>
            <a:lstStyle/>
            <a:p>
              <a:pPr algn="ctr" defTabSz="685800">
                <a:defRPr/>
              </a:pPr>
              <a:r>
                <a:rPr lang="fi-FI" sz="2700" b="1">
                  <a:ln w="9525">
                    <a:solidFill>
                      <a:srgbClr val="000000"/>
                    </a:solidFill>
                    <a:round/>
                  </a:ln>
                  <a:solidFill>
                    <a:srgbClr val="FFFFFF"/>
                  </a:solidFill>
                  <a:latin typeface="Times New Roman"/>
                  <a:cs typeface="Times New Roman"/>
                </a:rPr>
                <a:t>0</a:t>
              </a:r>
              <a:endParaRPr/>
            </a:p>
          </p:txBody>
        </p:sp>
        <p:sp>
          <p:nvSpPr>
            <p:cNvPr id="35" name="Oval 31"/>
            <p:cNvSpPr>
              <a:spLocks noChangeArrowheads="1"/>
            </p:cNvSpPr>
            <p:nvPr/>
          </p:nvSpPr>
          <p:spPr bwMode="auto">
            <a:xfrm>
              <a:off x="4489" y="1408"/>
              <a:ext cx="337" cy="317"/>
            </a:xfrm>
            <a:prstGeom prst="ellipse">
              <a:avLst/>
            </a:prstGeom>
            <a:gradFill>
              <a:gsLst>
                <a:gs pos="0">
                  <a:srgbClr val="FF1717"/>
                </a:gs>
                <a:gs pos="100000">
                  <a:srgbClr val="760B0B"/>
                </a:gs>
              </a:gsLst>
              <a:path path="rect"/>
            </a:gradFill>
            <a:ln w="9525" algn="ctr">
              <a:solidFill>
                <a:schemeClr val="tx1"/>
              </a:solidFill>
              <a:round/>
            </a:ln>
          </p:spPr>
          <p:txBody>
            <a:bodyPr wrap="none" anchor="ctr"/>
            <a:lstStyle/>
            <a:p>
              <a:pPr defTabSz="685800">
                <a:defRPr/>
              </a:pPr>
              <a:endParaRPr lang="en-GB" sz="1350">
                <a:solidFill>
                  <a:prstClr val="black"/>
                </a:solidFill>
                <a:latin typeface="Calibri"/>
              </a:endParaRPr>
            </a:p>
          </p:txBody>
        </p:sp>
        <p:sp>
          <p:nvSpPr>
            <p:cNvPr id="36" name="WordArt 32"/>
            <p:cNvSpPr>
              <a:spLocks noChangeArrowheads="1" noChangeShapeType="1" noTextEdit="1"/>
            </p:cNvSpPr>
            <p:nvPr/>
          </p:nvSpPr>
          <p:spPr bwMode="auto">
            <a:xfrm>
              <a:off x="4561" y="1480"/>
              <a:ext cx="193" cy="182"/>
            </a:xfrm>
            <a:prstGeom prst="rect">
              <a:avLst/>
            </a:prstGeom>
            <a:grpFill/>
          </p:spPr>
          <p:txBody>
            <a:bodyPr wrap="none" fromWordArt="1">
              <a:prstTxWarp prst="textPlain">
                <a:avLst>
                  <a:gd name="adj" fmla="val 50000"/>
                </a:avLst>
              </a:prstTxWarp>
            </a:bodyPr>
            <a:lstStyle/>
            <a:p>
              <a:pPr algn="ctr" defTabSz="685800">
                <a:defRPr/>
              </a:pPr>
              <a:r>
                <a:rPr lang="fi-FI" sz="2700" b="1">
                  <a:ln w="9525">
                    <a:solidFill>
                      <a:srgbClr val="000000"/>
                    </a:solidFill>
                    <a:round/>
                  </a:ln>
                  <a:solidFill>
                    <a:srgbClr val="FFFFFF"/>
                  </a:solidFill>
                  <a:latin typeface="Arial"/>
                  <a:cs typeface="Arial"/>
                </a:rPr>
                <a:t>A</a:t>
              </a:r>
              <a:endParaRPr/>
            </a:p>
          </p:txBody>
        </p:sp>
        <p:sp>
          <p:nvSpPr>
            <p:cNvPr id="37" name="Line 33"/>
            <p:cNvSpPr>
              <a:spLocks noChangeShapeType="1"/>
            </p:cNvSpPr>
            <p:nvPr/>
          </p:nvSpPr>
          <p:spPr bwMode="auto">
            <a:xfrm>
              <a:off x="3290" y="3113"/>
              <a:ext cx="1061" cy="1"/>
            </a:xfrm>
            <a:prstGeom prst="line">
              <a:avLst/>
            </a:prstGeom>
            <a:noFill/>
            <a:ln w="9525">
              <a:solidFill>
                <a:schemeClr val="tx1"/>
              </a:solidFill>
              <a:prstDash val="dash"/>
              <a:round/>
              <a:tailEnd type="stealth" w="lg" len="lg"/>
            </a:ln>
          </p:spPr>
          <p:txBody>
            <a:bodyPr/>
            <a:lstStyle/>
            <a:p>
              <a:pPr defTabSz="685800">
                <a:defRPr/>
              </a:pPr>
              <a:endParaRPr lang="fi-FI" sz="1350">
                <a:solidFill>
                  <a:prstClr val="black"/>
                </a:solidFill>
                <a:latin typeface="Calibri"/>
              </a:endParaRPr>
            </a:p>
          </p:txBody>
        </p:sp>
        <p:sp>
          <p:nvSpPr>
            <p:cNvPr id="38" name="Line 34"/>
            <p:cNvSpPr>
              <a:spLocks noChangeShapeType="1"/>
            </p:cNvSpPr>
            <p:nvPr/>
          </p:nvSpPr>
          <p:spPr bwMode="auto">
            <a:xfrm flipH="1">
              <a:off x="1658" y="3113"/>
              <a:ext cx="1205" cy="1"/>
            </a:xfrm>
            <a:prstGeom prst="line">
              <a:avLst/>
            </a:prstGeom>
            <a:noFill/>
            <a:ln w="9525">
              <a:solidFill>
                <a:schemeClr val="tx1"/>
              </a:solidFill>
              <a:prstDash val="dash"/>
              <a:round/>
              <a:tailEnd type="stealth" w="lg" len="lg"/>
            </a:ln>
          </p:spPr>
          <p:txBody>
            <a:bodyPr/>
            <a:lstStyle/>
            <a:p>
              <a:pPr defTabSz="685800">
                <a:defRPr/>
              </a:pPr>
              <a:endParaRPr lang="fi-FI" sz="1350">
                <a:solidFill>
                  <a:prstClr val="black"/>
                </a:solidFill>
                <a:latin typeface="Calibri"/>
              </a:endParaRPr>
            </a:p>
          </p:txBody>
        </p:sp>
        <p:sp>
          <p:nvSpPr>
            <p:cNvPr id="39" name="Text Box 35"/>
            <p:cNvSpPr txBox="1">
              <a:spLocks noChangeArrowheads="1"/>
            </p:cNvSpPr>
            <p:nvPr/>
          </p:nvSpPr>
          <p:spPr bwMode="auto">
            <a:xfrm>
              <a:off x="3423" y="3430"/>
              <a:ext cx="1450" cy="309"/>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900">
                  <a:solidFill>
                    <a:prstClr val="black"/>
                  </a:solidFill>
                  <a:latin typeface="Calibri"/>
                </a:rPr>
                <a:t>Competitor’ </a:t>
              </a:r>
              <a:r>
                <a:rPr lang="zh-CN" sz="900">
                  <a:solidFill>
                    <a:prstClr val="black"/>
                  </a:solidFill>
                  <a:latin typeface="Calibri"/>
                  <a:ea typeface="宋体"/>
                </a:rPr>
                <a:t>对手的</a:t>
              </a:r>
              <a:endParaRPr lang="fi-FI" sz="900">
                <a:solidFill>
                  <a:prstClr val="black"/>
                </a:solidFill>
                <a:latin typeface="Calibri"/>
              </a:endParaRPr>
            </a:p>
          </p:txBody>
        </p:sp>
        <p:sp>
          <p:nvSpPr>
            <p:cNvPr id="40" name="Line 36"/>
            <p:cNvSpPr>
              <a:spLocks noChangeShapeType="1"/>
            </p:cNvSpPr>
            <p:nvPr/>
          </p:nvSpPr>
          <p:spPr bwMode="auto">
            <a:xfrm flipH="1">
              <a:off x="3290" y="3521"/>
              <a:ext cx="144" cy="45"/>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sp>
          <p:nvSpPr>
            <p:cNvPr id="41" name="Text Box 37"/>
            <p:cNvSpPr txBox="1">
              <a:spLocks noChangeArrowheads="1"/>
            </p:cNvSpPr>
            <p:nvPr/>
          </p:nvSpPr>
          <p:spPr bwMode="auto">
            <a:xfrm>
              <a:off x="3439" y="2679"/>
              <a:ext cx="1458" cy="302"/>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900">
                  <a:solidFill>
                    <a:prstClr val="black"/>
                  </a:solidFill>
                  <a:latin typeface="Calibri"/>
                </a:rPr>
                <a:t>Player’s</a:t>
              </a:r>
              <a:r>
                <a:rPr lang="fi-FI" sz="900">
                  <a:solidFill>
                    <a:prstClr val="black"/>
                  </a:solidFill>
                  <a:latin typeface="Calibri"/>
                </a:rPr>
                <a:t> </a:t>
              </a:r>
              <a:r>
                <a:rPr lang="fi-FI" sz="900">
                  <a:solidFill>
                    <a:prstClr val="black"/>
                  </a:solidFill>
                  <a:latin typeface="Calibri"/>
                </a:rPr>
                <a:t>catcher</a:t>
              </a:r>
              <a:endParaRPr lang="fi-FI" sz="900">
                <a:solidFill>
                  <a:prstClr val="black"/>
                </a:solidFill>
                <a:latin typeface="Calibri"/>
              </a:endParaRPr>
            </a:p>
          </p:txBody>
        </p:sp>
        <p:sp>
          <p:nvSpPr>
            <p:cNvPr id="42" name="Line 38"/>
            <p:cNvSpPr>
              <a:spLocks noChangeShapeType="1"/>
            </p:cNvSpPr>
            <p:nvPr/>
          </p:nvSpPr>
          <p:spPr bwMode="auto">
            <a:xfrm flipH="1" flipV="1">
              <a:off x="3290" y="3203"/>
              <a:ext cx="97" cy="46"/>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sp>
          <p:nvSpPr>
            <p:cNvPr id="43" name="Text Box 39"/>
            <p:cNvSpPr txBox="1">
              <a:spLocks noChangeArrowheads="1"/>
            </p:cNvSpPr>
            <p:nvPr/>
          </p:nvSpPr>
          <p:spPr bwMode="auto">
            <a:xfrm>
              <a:off x="2534" y="727"/>
              <a:ext cx="901" cy="544"/>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1050">
                  <a:solidFill>
                    <a:prstClr val="black"/>
                  </a:solidFill>
                  <a:latin typeface="Calibri"/>
                </a:rPr>
                <a:t>Falling </a:t>
              </a:r>
              <a:r>
                <a:rPr lang="fi-FI" sz="1050">
                  <a:solidFill>
                    <a:prstClr val="black"/>
                  </a:solidFill>
                  <a:latin typeface="Calibri"/>
                </a:rPr>
                <a:t>letters</a:t>
              </a:r>
              <a:r>
                <a:rPr lang="zh-CN" sz="1050">
                  <a:solidFill>
                    <a:prstClr val="black"/>
                  </a:solidFill>
                  <a:latin typeface="Calibri"/>
                  <a:ea typeface="宋体"/>
                </a:rPr>
                <a:t>下</a:t>
              </a:r>
              <a:r>
                <a:rPr lang="fi-FI" sz="1050">
                  <a:solidFill>
                    <a:prstClr val="black"/>
                  </a:solidFill>
                  <a:latin typeface="Calibri"/>
                </a:rPr>
                <a:t> </a:t>
              </a:r>
              <a:endParaRPr/>
            </a:p>
          </p:txBody>
        </p:sp>
        <p:sp>
          <p:nvSpPr>
            <p:cNvPr id="44" name="Line 40"/>
            <p:cNvSpPr>
              <a:spLocks noChangeShapeType="1"/>
            </p:cNvSpPr>
            <p:nvPr/>
          </p:nvSpPr>
          <p:spPr bwMode="auto">
            <a:xfrm>
              <a:off x="3064" y="1480"/>
              <a:ext cx="144" cy="181"/>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sp>
          <p:nvSpPr>
            <p:cNvPr id="45" name="Line 41"/>
            <p:cNvSpPr>
              <a:spLocks noChangeShapeType="1"/>
            </p:cNvSpPr>
            <p:nvPr/>
          </p:nvSpPr>
          <p:spPr bwMode="auto">
            <a:xfrm flipH="1">
              <a:off x="2702" y="1480"/>
              <a:ext cx="145" cy="136"/>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sp>
          <p:nvSpPr>
            <p:cNvPr id="46" name="Text Box 42"/>
            <p:cNvSpPr txBox="1">
              <a:spLocks noChangeArrowheads="1"/>
            </p:cNvSpPr>
            <p:nvPr/>
          </p:nvSpPr>
          <p:spPr bwMode="auto">
            <a:xfrm>
              <a:off x="3221" y="2102"/>
              <a:ext cx="1593" cy="302"/>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900">
                  <a:solidFill>
                    <a:prstClr val="black"/>
                  </a:solidFill>
                  <a:latin typeface="Calibri"/>
                </a:rPr>
                <a:t>Correctly </a:t>
              </a:r>
              <a:r>
                <a:rPr lang="fi-FI" sz="900">
                  <a:solidFill>
                    <a:prstClr val="black"/>
                  </a:solidFill>
                  <a:latin typeface="Calibri"/>
                </a:rPr>
                <a:t>chosen</a:t>
              </a:r>
              <a:r>
                <a:rPr lang="fi-FI" sz="900">
                  <a:solidFill>
                    <a:prstClr val="black"/>
                  </a:solidFill>
                  <a:latin typeface="Calibri"/>
                </a:rPr>
                <a:t> </a:t>
              </a:r>
              <a:r>
                <a:rPr lang="fi-FI" sz="900">
                  <a:solidFill>
                    <a:prstClr val="black"/>
                  </a:solidFill>
                  <a:latin typeface="Calibri"/>
                </a:rPr>
                <a:t>letter</a:t>
              </a:r>
              <a:endParaRPr lang="fi-FI" sz="900">
                <a:solidFill>
                  <a:prstClr val="black"/>
                </a:solidFill>
                <a:latin typeface="Calibri"/>
              </a:endParaRPr>
            </a:p>
          </p:txBody>
        </p:sp>
        <p:sp>
          <p:nvSpPr>
            <p:cNvPr id="47" name="Line 43"/>
            <p:cNvSpPr>
              <a:spLocks noChangeShapeType="1"/>
            </p:cNvSpPr>
            <p:nvPr/>
          </p:nvSpPr>
          <p:spPr bwMode="auto">
            <a:xfrm flipV="1">
              <a:off x="4198" y="1661"/>
              <a:ext cx="290" cy="227"/>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sp>
          <p:nvSpPr>
            <p:cNvPr id="48" name="Text Box 44"/>
            <p:cNvSpPr txBox="1">
              <a:spLocks noChangeArrowheads="1"/>
            </p:cNvSpPr>
            <p:nvPr/>
          </p:nvSpPr>
          <p:spPr bwMode="auto">
            <a:xfrm>
              <a:off x="3551" y="935"/>
              <a:ext cx="769" cy="1051"/>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900">
                  <a:solidFill>
                    <a:prstClr val="black"/>
                  </a:solidFill>
                  <a:latin typeface="Calibri"/>
                </a:rPr>
                <a:t>Player’s </a:t>
              </a:r>
              <a:r>
                <a:rPr lang="fi-FI" sz="900">
                  <a:solidFill>
                    <a:prstClr val="black"/>
                  </a:solidFill>
                  <a:latin typeface="Calibri"/>
                </a:rPr>
                <a:t>results</a:t>
              </a:r>
              <a:r>
                <a:rPr lang="zh-CN" sz="900">
                  <a:solidFill>
                    <a:prstClr val="black"/>
                  </a:solidFill>
                  <a:latin typeface="Calibri"/>
                  <a:ea typeface="宋体"/>
                </a:rPr>
                <a:t>游戏玩家的结果</a:t>
              </a:r>
              <a:endParaRPr lang="fi-FI" sz="900">
                <a:solidFill>
                  <a:prstClr val="black"/>
                </a:solidFill>
                <a:latin typeface="Calibri"/>
              </a:endParaRPr>
            </a:p>
          </p:txBody>
        </p:sp>
        <p:sp>
          <p:nvSpPr>
            <p:cNvPr id="49" name="Line 45"/>
            <p:cNvSpPr>
              <a:spLocks noChangeShapeType="1"/>
            </p:cNvSpPr>
            <p:nvPr/>
          </p:nvSpPr>
          <p:spPr bwMode="auto">
            <a:xfrm>
              <a:off x="4198" y="1026"/>
              <a:ext cx="144" cy="46"/>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sp>
          <p:nvSpPr>
            <p:cNvPr id="50" name="Text Box 46"/>
            <p:cNvSpPr txBox="1">
              <a:spLocks noChangeArrowheads="1"/>
            </p:cNvSpPr>
            <p:nvPr/>
          </p:nvSpPr>
          <p:spPr bwMode="auto">
            <a:xfrm>
              <a:off x="1613" y="890"/>
              <a:ext cx="982" cy="484"/>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900">
                  <a:solidFill>
                    <a:prstClr val="black"/>
                  </a:solidFill>
                  <a:latin typeface="Calibri"/>
                </a:rPr>
                <a:t>Competitor’s</a:t>
              </a:r>
              <a:r>
                <a:rPr lang="fi-FI" sz="900">
                  <a:solidFill>
                    <a:prstClr val="black"/>
                  </a:solidFill>
                  <a:latin typeface="Calibri"/>
                </a:rPr>
                <a:t> </a:t>
              </a:r>
              <a:r>
                <a:rPr lang="fi-FI" sz="900">
                  <a:solidFill>
                    <a:prstClr val="black"/>
                  </a:solidFill>
                  <a:latin typeface="Calibri"/>
                </a:rPr>
                <a:t>result</a:t>
              </a:r>
              <a:endParaRPr lang="fi-FI" sz="900">
                <a:solidFill>
                  <a:prstClr val="black"/>
                </a:solidFill>
                <a:latin typeface="Calibri"/>
              </a:endParaRPr>
            </a:p>
          </p:txBody>
        </p:sp>
        <p:sp>
          <p:nvSpPr>
            <p:cNvPr id="51" name="Line 47"/>
            <p:cNvSpPr>
              <a:spLocks noChangeShapeType="1"/>
            </p:cNvSpPr>
            <p:nvPr/>
          </p:nvSpPr>
          <p:spPr bwMode="auto">
            <a:xfrm flipH="1">
              <a:off x="1614" y="1072"/>
              <a:ext cx="385" cy="90"/>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grpSp>
          <p:nvGrpSpPr>
            <p:cNvPr id="3" name="Group 48"/>
            <p:cNvGrpSpPr/>
            <p:nvPr/>
          </p:nvGrpSpPr>
          <p:grpSpPr bwMode="auto">
            <a:xfrm>
              <a:off x="2021" y="2069"/>
              <a:ext cx="241" cy="227"/>
              <a:chOff x="2021" y="2069"/>
              <a:chExt cx="241" cy="227"/>
            </a:xfrm>
          </p:grpSpPr>
          <p:sp>
            <p:nvSpPr>
              <p:cNvPr id="55" name="Oval 49"/>
              <p:cNvSpPr>
                <a:spLocks noChangeArrowheads="1"/>
              </p:cNvSpPr>
              <p:nvPr/>
            </p:nvSpPr>
            <p:spPr bwMode="auto">
              <a:xfrm>
                <a:off x="2021" y="2069"/>
                <a:ext cx="241" cy="227"/>
              </a:xfrm>
              <a:prstGeom prst="ellipse">
                <a:avLst/>
              </a:prstGeom>
              <a:noFill/>
              <a:ln w="9525" algn="ctr">
                <a:solidFill>
                  <a:schemeClr val="tx1"/>
                </a:solidFill>
                <a:round/>
              </a:ln>
            </p:spPr>
            <p:txBody>
              <a:bodyPr wrap="none" anchor="ctr"/>
              <a:lstStyle/>
              <a:p>
                <a:pPr defTabSz="685800">
                  <a:defRPr/>
                </a:pPr>
                <a:endParaRPr lang="en-GB" sz="1350">
                  <a:solidFill>
                    <a:prstClr val="black"/>
                  </a:solidFill>
                  <a:latin typeface="Calibri"/>
                </a:endParaRPr>
              </a:p>
            </p:txBody>
          </p:sp>
          <p:sp>
            <p:nvSpPr>
              <p:cNvPr id="56" name="Line 50"/>
              <p:cNvSpPr>
                <a:spLocks noChangeShapeType="1"/>
              </p:cNvSpPr>
              <p:nvPr/>
            </p:nvSpPr>
            <p:spPr bwMode="auto">
              <a:xfrm flipH="1">
                <a:off x="2155" y="2183"/>
                <a:ext cx="108" cy="0"/>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57" name="Line 51"/>
              <p:cNvSpPr>
                <a:spLocks noChangeShapeType="1"/>
              </p:cNvSpPr>
              <p:nvPr/>
            </p:nvSpPr>
            <p:spPr bwMode="auto">
              <a:xfrm flipH="1">
                <a:off x="2021" y="2183"/>
                <a:ext cx="108" cy="0"/>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58" name="Line 52"/>
              <p:cNvSpPr>
                <a:spLocks noChangeShapeType="1"/>
              </p:cNvSpPr>
              <p:nvPr/>
            </p:nvSpPr>
            <p:spPr bwMode="auto">
              <a:xfrm flipH="1" flipV="1">
                <a:off x="2142" y="2069"/>
                <a:ext cx="0" cy="102"/>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59" name="Line 53"/>
              <p:cNvSpPr>
                <a:spLocks noChangeShapeType="1"/>
              </p:cNvSpPr>
              <p:nvPr/>
            </p:nvSpPr>
            <p:spPr bwMode="auto">
              <a:xfrm flipH="1" flipV="1">
                <a:off x="2142" y="2194"/>
                <a:ext cx="0" cy="102"/>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60" name="Line 54"/>
              <p:cNvSpPr>
                <a:spLocks noChangeShapeType="1"/>
              </p:cNvSpPr>
              <p:nvPr/>
            </p:nvSpPr>
            <p:spPr bwMode="auto">
              <a:xfrm>
                <a:off x="2100" y="2171"/>
                <a:ext cx="0" cy="23"/>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61" name="Line 55"/>
              <p:cNvSpPr>
                <a:spLocks noChangeShapeType="1"/>
              </p:cNvSpPr>
              <p:nvPr/>
            </p:nvSpPr>
            <p:spPr bwMode="auto">
              <a:xfrm>
                <a:off x="2185" y="2171"/>
                <a:ext cx="0" cy="23"/>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62" name="Line 56"/>
              <p:cNvSpPr>
                <a:spLocks noChangeShapeType="1"/>
              </p:cNvSpPr>
              <p:nvPr/>
            </p:nvSpPr>
            <p:spPr bwMode="auto">
              <a:xfrm>
                <a:off x="2124" y="2149"/>
                <a:ext cx="36" cy="0"/>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sp>
            <p:nvSpPr>
              <p:cNvPr id="63" name="Line 57"/>
              <p:cNvSpPr>
                <a:spLocks noChangeShapeType="1"/>
              </p:cNvSpPr>
              <p:nvPr/>
            </p:nvSpPr>
            <p:spPr bwMode="auto">
              <a:xfrm>
                <a:off x="2124" y="2217"/>
                <a:ext cx="37" cy="0"/>
              </a:xfrm>
              <a:prstGeom prst="line">
                <a:avLst/>
              </a:prstGeom>
              <a:noFill/>
              <a:ln w="9525">
                <a:solidFill>
                  <a:schemeClr val="tx1"/>
                </a:solidFill>
                <a:round/>
              </a:ln>
            </p:spPr>
            <p:txBody>
              <a:bodyPr/>
              <a:lstStyle/>
              <a:p>
                <a:pPr defTabSz="685800">
                  <a:defRPr/>
                </a:pPr>
                <a:endParaRPr lang="fi-FI" sz="1350">
                  <a:solidFill>
                    <a:prstClr val="black"/>
                  </a:solidFill>
                  <a:latin typeface="Calibri"/>
                </a:endParaRPr>
              </a:p>
            </p:txBody>
          </p:sp>
        </p:grpSp>
        <p:sp>
          <p:nvSpPr>
            <p:cNvPr id="53" name="Text Box 58"/>
            <p:cNvSpPr txBox="1">
              <a:spLocks noChangeArrowheads="1"/>
            </p:cNvSpPr>
            <p:nvPr/>
          </p:nvSpPr>
          <p:spPr bwMode="auto">
            <a:xfrm>
              <a:off x="1613" y="2477"/>
              <a:ext cx="868" cy="544"/>
            </a:xfrm>
            <a:prstGeom prst="rect">
              <a:avLst/>
            </a:prstGeom>
            <a:solidFill>
              <a:srgbClr val="FFFF99"/>
            </a:solidFill>
            <a:ln w="9525" algn="ctr">
              <a:solidFill>
                <a:schemeClr val="bg1"/>
              </a:solidFill>
              <a:miter lim="800000"/>
            </a:ln>
          </p:spPr>
          <p:txBody>
            <a:bodyPr wrap="square">
              <a:spAutoFit/>
            </a:bodyPr>
            <a:lstStyle/>
            <a:p>
              <a:pPr algn="ctr" defTabSz="685800">
                <a:spcBef>
                  <a:spcPts val="0"/>
                </a:spcBef>
                <a:defRPr/>
              </a:pPr>
              <a:r>
                <a:rPr lang="fi-FI" sz="1050">
                  <a:solidFill>
                    <a:prstClr val="black"/>
                  </a:solidFill>
                  <a:latin typeface="Calibri"/>
                </a:rPr>
                <a:t>Mouse </a:t>
              </a:r>
              <a:r>
                <a:rPr lang="fi-FI" sz="1050">
                  <a:solidFill>
                    <a:prstClr val="black"/>
                  </a:solidFill>
                  <a:latin typeface="Calibri"/>
                </a:rPr>
                <a:t>pointer</a:t>
              </a:r>
              <a:endParaRPr lang="fi-FI" sz="1050">
                <a:solidFill>
                  <a:prstClr val="black"/>
                </a:solidFill>
                <a:latin typeface="Calibri"/>
              </a:endParaRPr>
            </a:p>
          </p:txBody>
        </p:sp>
        <p:sp>
          <p:nvSpPr>
            <p:cNvPr id="54" name="Line 59"/>
            <p:cNvSpPr>
              <a:spLocks noChangeShapeType="1"/>
            </p:cNvSpPr>
            <p:nvPr/>
          </p:nvSpPr>
          <p:spPr bwMode="auto">
            <a:xfrm flipV="1">
              <a:off x="2021" y="2341"/>
              <a:ext cx="48" cy="136"/>
            </a:xfrm>
            <a:prstGeom prst="line">
              <a:avLst/>
            </a:prstGeom>
            <a:noFill/>
            <a:ln w="9525">
              <a:solidFill>
                <a:schemeClr val="tx1"/>
              </a:solidFill>
              <a:round/>
              <a:tailEnd type="triangle" w="med" len="med"/>
            </a:ln>
          </p:spPr>
          <p:txBody>
            <a:bodyPr/>
            <a:lstStyle/>
            <a:p>
              <a:pPr defTabSz="685800">
                <a:defRPr/>
              </a:pPr>
              <a:endParaRPr lang="fi-FI" sz="1350">
                <a:solidFill>
                  <a:prstClr val="black"/>
                </a:solidFill>
                <a:latin typeface="Calibri"/>
              </a:endParaRPr>
            </a:p>
          </p:txBody>
        </p: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2" name="Shape 192"/>
          <p:cNvSpPr>
            <a:spLocks noGrp="1"/>
          </p:cNvSpPr>
          <p:nvPr>
            <p:ph type="body" idx="1"/>
          </p:nvPr>
        </p:nvSpPr>
        <p:spPr bwMode="auto">
          <a:xfrm>
            <a:off x="148590" y="428603"/>
            <a:ext cx="9304019" cy="6772297"/>
          </a:xfrm>
          <a:prstGeom prst="rect">
            <a:avLst/>
          </a:prstGeom>
        </p:spPr>
        <p:txBody>
          <a:bodyPr>
            <a:noAutofit/>
          </a:bodyPr>
          <a:lstStyle/>
          <a:p>
            <a:pPr marL="332740" indent="-332740" defTabSz="886460">
              <a:lnSpc>
                <a:spcPct val="72000"/>
              </a:lnSpc>
              <a:spcBef>
                <a:spcPts val="400"/>
              </a:spcBef>
              <a:buSzTx/>
              <a:buNone/>
              <a:defRPr sz="1950" b="1">
                <a:solidFill>
                  <a:srgbClr val="A6A6A6"/>
                </a:solidFill>
              </a:defRPr>
            </a:pPr>
            <a:r>
              <a:rPr lang="fi-FI" sz="3200">
                <a:solidFill>
                  <a:schemeClr val="tx1"/>
                </a:solidFill>
                <a:latin typeface="Times New Roman"/>
                <a:cs typeface="Times New Roman"/>
              </a:rPr>
              <a:t>    </a:t>
            </a:r>
            <a:r>
              <a:rPr sz="3200">
                <a:solidFill>
                  <a:schemeClr val="tx1"/>
                </a:solidFill>
                <a:latin typeface="Times New Roman"/>
                <a:cs typeface="Times New Roman"/>
              </a:rPr>
              <a:t>Finnish writing system </a:t>
            </a:r>
            <a:endParaRPr lang="fi-FI" sz="3200">
              <a:solidFill>
                <a:schemeClr val="tx1"/>
              </a:solidFill>
              <a:latin typeface="Times New Roman"/>
              <a:cs typeface="Times New Roman"/>
            </a:endParaRPr>
          </a:p>
          <a:p>
            <a:pPr marL="332740" indent="-332740" defTabSz="886460">
              <a:lnSpc>
                <a:spcPct val="72000"/>
              </a:lnSpc>
              <a:spcBef>
                <a:spcPts val="400"/>
              </a:spcBef>
              <a:buSzTx/>
              <a:buNone/>
              <a:defRPr sz="1950" b="1">
                <a:solidFill>
                  <a:srgbClr val="A6A6A6"/>
                </a:solidFill>
              </a:defRPr>
            </a:pPr>
            <a:r>
              <a:rPr lang="fi-FI" sz="2600">
                <a:solidFill>
                  <a:schemeClr val="tx1"/>
                </a:solidFill>
                <a:latin typeface="Times New Roman"/>
                <a:cs typeface="Times New Roman"/>
              </a:rPr>
              <a:t>      </a:t>
            </a:r>
            <a:r>
              <a:rPr sz="2600">
                <a:solidFill>
                  <a:schemeClr val="tx1"/>
                </a:solidFill>
                <a:latin typeface="Times New Roman"/>
                <a:cs typeface="Times New Roman"/>
              </a:rPr>
              <a:t>(</a:t>
            </a:r>
            <a:r>
              <a:rPr lang="fi-FI" sz="2600">
                <a:solidFill>
                  <a:schemeClr val="tx1"/>
                </a:solidFill>
                <a:latin typeface="Times New Roman"/>
                <a:cs typeface="Times New Roman"/>
              </a:rPr>
              <a:t>based</a:t>
            </a:r>
            <a:r>
              <a:rPr lang="fi-FI" sz="2600">
                <a:solidFill>
                  <a:schemeClr val="tx1"/>
                </a:solidFill>
                <a:latin typeface="Times New Roman"/>
                <a:cs typeface="Times New Roman"/>
              </a:rPr>
              <a:t> on</a:t>
            </a:r>
            <a:r>
              <a:rPr sz="2600">
                <a:solidFill>
                  <a:schemeClr val="tx1"/>
                </a:solidFill>
                <a:latin typeface="Times New Roman"/>
                <a:cs typeface="Times New Roman"/>
              </a:rPr>
              <a:t> Latin, as most new</a:t>
            </a:r>
            <a:r>
              <a:rPr lang="fi-FI" sz="2600">
                <a:solidFill>
                  <a:schemeClr val="tx1"/>
                </a:solidFill>
                <a:latin typeface="Times New Roman"/>
                <a:cs typeface="Times New Roman"/>
              </a:rPr>
              <a:t> </a:t>
            </a:r>
            <a:r>
              <a:rPr lang="fi-FI" sz="2600">
                <a:solidFill>
                  <a:schemeClr val="tx1"/>
                </a:solidFill>
                <a:latin typeface="Times New Roman"/>
                <a:cs typeface="Times New Roman"/>
              </a:rPr>
              <a:t>orthographies</a:t>
            </a:r>
            <a:r>
              <a:rPr lang="fi-FI" sz="2600">
                <a:solidFill>
                  <a:schemeClr val="tx1"/>
                </a:solidFill>
                <a:latin typeface="Times New Roman"/>
                <a:cs typeface="Times New Roman"/>
              </a:rPr>
              <a:t> </a:t>
            </a:r>
            <a:endParaRPr/>
          </a:p>
          <a:p>
            <a:pPr marL="332740" indent="-332740" defTabSz="886460">
              <a:lnSpc>
                <a:spcPct val="72000"/>
              </a:lnSpc>
              <a:spcBef>
                <a:spcPts val="400"/>
              </a:spcBef>
              <a:buSzTx/>
              <a:buNone/>
              <a:defRPr sz="1950" b="1">
                <a:solidFill>
                  <a:srgbClr val="A6A6A6"/>
                </a:solidFill>
              </a:defRPr>
            </a:pPr>
            <a:r>
              <a:rPr lang="fi-FI" sz="2600">
                <a:solidFill>
                  <a:schemeClr val="tx1"/>
                </a:solidFill>
                <a:latin typeface="Times New Roman"/>
                <a:cs typeface="Times New Roman"/>
              </a:rPr>
              <a:t>       </a:t>
            </a:r>
            <a:r>
              <a:rPr lang="fi-FI" sz="2600">
                <a:solidFill>
                  <a:schemeClr val="tx1"/>
                </a:solidFill>
                <a:latin typeface="Times New Roman"/>
                <a:cs typeface="Times New Roman"/>
              </a:rPr>
              <a:t>such</a:t>
            </a:r>
            <a:r>
              <a:rPr lang="fi-FI" sz="2600">
                <a:solidFill>
                  <a:schemeClr val="tx1"/>
                </a:solidFill>
                <a:latin typeface="Times New Roman"/>
                <a:cs typeface="Times New Roman"/>
              </a:rPr>
              <a:t> as </a:t>
            </a:r>
            <a:r>
              <a:rPr lang="fi-FI" sz="2600">
                <a:solidFill>
                  <a:schemeClr val="tx1"/>
                </a:solidFill>
                <a:latin typeface="Times New Roman"/>
                <a:cs typeface="Times New Roman"/>
              </a:rPr>
              <a:t>those</a:t>
            </a:r>
            <a:r>
              <a:rPr lang="fi-FI" sz="2600">
                <a:solidFill>
                  <a:schemeClr val="tx1"/>
                </a:solidFill>
                <a:latin typeface="Times New Roman"/>
                <a:cs typeface="Times New Roman"/>
              </a:rPr>
              <a:t> of Sub-Saharan African </a:t>
            </a:r>
            <a:r>
              <a:rPr lang="fi-FI" sz="2600">
                <a:solidFill>
                  <a:schemeClr val="tx1"/>
                </a:solidFill>
                <a:latin typeface="Times New Roman"/>
                <a:cs typeface="Times New Roman"/>
              </a:rPr>
              <a:t>local</a:t>
            </a:r>
            <a:r>
              <a:rPr lang="fi-FI" sz="2600">
                <a:solidFill>
                  <a:schemeClr val="tx1"/>
                </a:solidFill>
                <a:latin typeface="Times New Roman"/>
                <a:cs typeface="Times New Roman"/>
              </a:rPr>
              <a:t> </a:t>
            </a:r>
            <a:r>
              <a:rPr lang="fi-FI" sz="2600">
                <a:solidFill>
                  <a:schemeClr val="tx1"/>
                </a:solidFill>
                <a:latin typeface="Times New Roman"/>
                <a:cs typeface="Times New Roman"/>
              </a:rPr>
              <a:t>languages</a:t>
            </a:r>
            <a:r>
              <a:rPr sz="2600">
                <a:solidFill>
                  <a:schemeClr val="tx1"/>
                </a:solidFill>
                <a:latin typeface="Times New Roman"/>
                <a:cs typeface="Times New Roman"/>
              </a:rPr>
              <a:t>)</a:t>
            </a:r>
            <a:endParaRPr lang="fi-FI" sz="2400">
              <a:solidFill>
                <a:schemeClr val="tx1"/>
              </a:solidFill>
              <a:latin typeface="Times New Roman"/>
              <a:cs typeface="Times New Roman"/>
            </a:endParaRPr>
          </a:p>
          <a:p>
            <a:pPr marL="720724" lvl="1" indent="-276860" defTabSz="886460">
              <a:lnSpc>
                <a:spcPct val="100000"/>
              </a:lnSpc>
              <a:spcBef>
                <a:spcPts val="300"/>
              </a:spcBef>
              <a:defRPr sz="1550">
                <a:solidFill>
                  <a:srgbClr val="A6A6A6"/>
                </a:solidFill>
              </a:defRPr>
            </a:pPr>
            <a:r>
              <a:rPr lang="fi-FI" sz="2300">
                <a:solidFill>
                  <a:schemeClr val="tx1"/>
                </a:solidFill>
                <a:latin typeface="Times New Roman"/>
                <a:cs typeface="Times New Roman"/>
              </a:rPr>
              <a:t>21 </a:t>
            </a:r>
            <a:r>
              <a:rPr lang="fi-FI" sz="2300">
                <a:solidFill>
                  <a:schemeClr val="tx1"/>
                </a:solidFill>
                <a:latin typeface="Times New Roman"/>
                <a:cs typeface="Times New Roman"/>
              </a:rPr>
              <a:t>phonemes</a:t>
            </a:r>
            <a:r>
              <a:rPr lang="fi-FI" sz="2300">
                <a:solidFill>
                  <a:schemeClr val="tx1"/>
                </a:solidFill>
                <a:latin typeface="Times New Roman"/>
                <a:cs typeface="Times New Roman"/>
              </a:rPr>
              <a:t>/</a:t>
            </a:r>
            <a:r>
              <a:rPr lang="fi-FI" sz="2300">
                <a:solidFill>
                  <a:schemeClr val="tx1"/>
                </a:solidFill>
                <a:latin typeface="Times New Roman"/>
                <a:cs typeface="Times New Roman"/>
              </a:rPr>
              <a:t>letters</a:t>
            </a:r>
            <a:r>
              <a:rPr lang="fi-FI" sz="2300">
                <a:solidFill>
                  <a:schemeClr val="tx1"/>
                </a:solidFill>
                <a:latin typeface="Times New Roman"/>
                <a:cs typeface="Times New Roman"/>
              </a:rPr>
              <a:t>(</a:t>
            </a:r>
            <a:r>
              <a:rPr lang="fi-FI" sz="2300">
                <a:solidFill>
                  <a:schemeClr val="tx1"/>
                </a:solidFill>
                <a:latin typeface="Times New Roman"/>
                <a:cs typeface="Times New Roman"/>
              </a:rPr>
              <a:t>a,d,e,g,h,i,j,k,l,m,n,ng</a:t>
            </a:r>
            <a:r>
              <a:rPr lang="fi-FI" sz="2300">
                <a:solidFill>
                  <a:schemeClr val="tx1"/>
                </a:solidFill>
                <a:latin typeface="Times New Roman"/>
                <a:cs typeface="Times New Roman"/>
              </a:rPr>
              <a:t>, </a:t>
            </a:r>
            <a:r>
              <a:rPr lang="fi-FI" sz="2300">
                <a:solidFill>
                  <a:schemeClr val="tx1"/>
                </a:solidFill>
                <a:latin typeface="Times New Roman"/>
                <a:cs typeface="Times New Roman"/>
              </a:rPr>
              <a:t>o,p,r,s,t,u,v,y,ä,ö</a:t>
            </a:r>
            <a:r>
              <a:rPr lang="fi-FI" sz="2300">
                <a:solidFill>
                  <a:schemeClr val="tx1"/>
                </a:solidFill>
                <a:latin typeface="Times New Roman"/>
                <a:cs typeface="Times New Roman"/>
              </a:rPr>
              <a:t>)</a:t>
            </a:r>
            <a:endParaRPr/>
          </a:p>
          <a:p>
            <a:pPr marL="1231264" lvl="2" indent="-276860" defTabSz="886460">
              <a:lnSpc>
                <a:spcPct val="100000"/>
              </a:lnSpc>
              <a:spcBef>
                <a:spcPts val="300"/>
              </a:spcBef>
              <a:defRPr sz="1550">
                <a:solidFill>
                  <a:srgbClr val="A6A6A6"/>
                </a:solidFill>
              </a:defRPr>
            </a:pPr>
            <a:r>
              <a:rPr lang="fi-FI" sz="2300">
                <a:solidFill>
                  <a:schemeClr val="tx1"/>
                </a:solidFill>
                <a:latin typeface="Times New Roman"/>
                <a:cs typeface="Times New Roman"/>
              </a:rPr>
              <a:t>+”long phonemes”</a:t>
            </a:r>
            <a:r>
              <a:rPr lang="fi-FI" sz="2300" baseline="30000">
                <a:solidFill>
                  <a:schemeClr val="tx1"/>
                </a:solidFill>
                <a:latin typeface="Times New Roman"/>
                <a:cs typeface="Times New Roman"/>
              </a:rPr>
              <a:t>1</a:t>
            </a:r>
            <a:endParaRPr lang="fi-FI" sz="2300" baseline="30000">
              <a:solidFill>
                <a:srgbClr val="FF0000"/>
              </a:solidFill>
              <a:latin typeface="Times New Roman"/>
              <a:cs typeface="Times New Roman"/>
            </a:endParaRPr>
          </a:p>
          <a:p>
            <a:pPr marL="720724" lvl="1" indent="-276860" defTabSz="886460">
              <a:lnSpc>
                <a:spcPct val="100000"/>
              </a:lnSpc>
              <a:spcBef>
                <a:spcPts val="300"/>
              </a:spcBef>
              <a:defRPr sz="1550">
                <a:solidFill>
                  <a:srgbClr val="A6A6A6"/>
                </a:solidFill>
              </a:defRPr>
            </a:pPr>
            <a:r>
              <a:rPr lang="fi-FI" sz="2300">
                <a:solidFill>
                  <a:schemeClr val="tx1"/>
                </a:solidFill>
                <a:latin typeface="Times New Roman"/>
                <a:cs typeface="Times New Roman"/>
              </a:rPr>
              <a:t>a </a:t>
            </a:r>
            <a:r>
              <a:rPr lang="fi-FI" sz="2300">
                <a:solidFill>
                  <a:schemeClr val="tx1"/>
                </a:solidFill>
                <a:latin typeface="Times New Roman"/>
                <a:cs typeface="Times New Roman"/>
              </a:rPr>
              <a:t>Swedish</a:t>
            </a:r>
            <a:r>
              <a:rPr lang="fi-FI" sz="2300">
                <a:solidFill>
                  <a:schemeClr val="tx1"/>
                </a:solidFill>
                <a:latin typeface="Times New Roman"/>
                <a:cs typeface="Times New Roman"/>
              </a:rPr>
              <a:t> </a:t>
            </a:r>
            <a:r>
              <a:rPr lang="fi-FI" sz="2300">
                <a:solidFill>
                  <a:schemeClr val="tx1"/>
                </a:solidFill>
                <a:latin typeface="Times New Roman"/>
                <a:cs typeface="Times New Roman"/>
              </a:rPr>
              <a:t>letter</a:t>
            </a:r>
            <a:r>
              <a:rPr lang="fi-FI" sz="2300">
                <a:solidFill>
                  <a:schemeClr val="tx1"/>
                </a:solidFill>
                <a:latin typeface="Times New Roman"/>
                <a:cs typeface="Times New Roman"/>
              </a:rPr>
              <a:t> (å) </a:t>
            </a:r>
            <a:r>
              <a:rPr lang="fi-FI" sz="2300">
                <a:solidFill>
                  <a:schemeClr val="tx1"/>
                </a:solidFill>
                <a:latin typeface="Times New Roman"/>
                <a:cs typeface="Times New Roman"/>
              </a:rPr>
              <a:t>occurring</a:t>
            </a:r>
            <a:r>
              <a:rPr lang="fi-FI" sz="2300">
                <a:solidFill>
                  <a:schemeClr val="tx1"/>
                </a:solidFill>
                <a:latin typeface="Times New Roman"/>
                <a:cs typeface="Times New Roman"/>
              </a:rPr>
              <a:t> in </a:t>
            </a:r>
            <a:r>
              <a:rPr lang="fi-FI" sz="2300">
                <a:solidFill>
                  <a:schemeClr val="tx1"/>
                </a:solidFill>
                <a:latin typeface="Times New Roman"/>
                <a:cs typeface="Times New Roman"/>
              </a:rPr>
              <a:t>our</a:t>
            </a:r>
            <a:r>
              <a:rPr lang="fi-FI" sz="2300">
                <a:solidFill>
                  <a:schemeClr val="tx1"/>
                </a:solidFill>
                <a:latin typeface="Times New Roman"/>
                <a:cs typeface="Times New Roman"/>
              </a:rPr>
              <a:t> 2.official </a:t>
            </a:r>
            <a:r>
              <a:rPr lang="fi-FI" sz="2300">
                <a:solidFill>
                  <a:schemeClr val="tx1"/>
                </a:solidFill>
                <a:latin typeface="Times New Roman"/>
                <a:cs typeface="Times New Roman"/>
              </a:rPr>
              <a:t>language</a:t>
            </a:r>
            <a:r>
              <a:rPr lang="fi-FI" sz="2300">
                <a:solidFill>
                  <a:schemeClr val="tx1"/>
                </a:solidFill>
                <a:latin typeface="Times New Roman"/>
                <a:cs typeface="Times New Roman"/>
              </a:rPr>
              <a:t>     </a:t>
            </a:r>
            <a:endParaRPr lang="fi-FI" sz="2300">
              <a:solidFill>
                <a:srgbClr val="FF0000"/>
              </a:solidFill>
              <a:latin typeface="Times New Roman"/>
              <a:cs typeface="Times New Roman"/>
            </a:endParaRPr>
          </a:p>
          <a:p>
            <a:pPr marL="720724" lvl="1" indent="-276860" defTabSz="886460">
              <a:lnSpc>
                <a:spcPct val="100000"/>
              </a:lnSpc>
              <a:spcBef>
                <a:spcPts val="300"/>
              </a:spcBef>
              <a:defRPr sz="1550">
                <a:solidFill>
                  <a:srgbClr val="A6A6A6"/>
                </a:solidFill>
              </a:defRPr>
            </a:pPr>
            <a:r>
              <a:rPr lang="fi-FI" sz="2300">
                <a:solidFill>
                  <a:schemeClr val="tx1"/>
                </a:solidFill>
                <a:latin typeface="Times New Roman"/>
                <a:cs typeface="Times New Roman"/>
              </a:rPr>
              <a:t>6 </a:t>
            </a:r>
            <a:r>
              <a:rPr lang="fi-FI" sz="2300">
                <a:solidFill>
                  <a:schemeClr val="tx1"/>
                </a:solidFill>
                <a:latin typeface="Times New Roman"/>
                <a:cs typeface="Times New Roman"/>
              </a:rPr>
              <a:t>phonemes</a:t>
            </a:r>
            <a:r>
              <a:rPr lang="fi-FI" sz="2300">
                <a:solidFill>
                  <a:schemeClr val="tx1"/>
                </a:solidFill>
                <a:latin typeface="Times New Roman"/>
                <a:cs typeface="Times New Roman"/>
              </a:rPr>
              <a:t>/</a:t>
            </a:r>
            <a:r>
              <a:rPr lang="fi-FI" sz="2300">
                <a:solidFill>
                  <a:schemeClr val="tx1"/>
                </a:solidFill>
                <a:latin typeface="Times New Roman"/>
                <a:cs typeface="Times New Roman"/>
              </a:rPr>
              <a:t>letters</a:t>
            </a:r>
            <a:r>
              <a:rPr lang="fi-FI" sz="2300">
                <a:solidFill>
                  <a:schemeClr val="tx1"/>
                </a:solidFill>
                <a:latin typeface="Times New Roman"/>
                <a:cs typeface="Times New Roman"/>
              </a:rPr>
              <a:t> (</a:t>
            </a:r>
            <a:r>
              <a:rPr lang="fi-FI" sz="2300">
                <a:solidFill>
                  <a:schemeClr val="tx1"/>
                </a:solidFill>
                <a:latin typeface="Times New Roman"/>
                <a:cs typeface="Times New Roman"/>
              </a:rPr>
              <a:t>b,c,f,q,x,z</a:t>
            </a:r>
            <a:r>
              <a:rPr lang="fi-FI" sz="2300">
                <a:solidFill>
                  <a:schemeClr val="tx1"/>
                </a:solidFill>
                <a:latin typeface="Times New Roman"/>
                <a:cs typeface="Times New Roman"/>
              </a:rPr>
              <a:t>) </a:t>
            </a:r>
            <a:r>
              <a:rPr lang="fi-FI" sz="2300">
                <a:solidFill>
                  <a:schemeClr val="tx1"/>
                </a:solidFill>
                <a:latin typeface="Times New Roman"/>
                <a:cs typeface="Times New Roman"/>
              </a:rPr>
              <a:t>used</a:t>
            </a:r>
            <a:r>
              <a:rPr lang="fi-FI" sz="2300">
                <a:solidFill>
                  <a:schemeClr val="tx1"/>
                </a:solidFill>
                <a:latin typeface="Times New Roman"/>
                <a:cs typeface="Times New Roman"/>
              </a:rPr>
              <a:t> in the loan </a:t>
            </a:r>
            <a:r>
              <a:rPr lang="fi-FI" sz="2300">
                <a:solidFill>
                  <a:schemeClr val="tx1"/>
                </a:solidFill>
                <a:latin typeface="Times New Roman"/>
                <a:cs typeface="Times New Roman"/>
              </a:rPr>
              <a:t>words</a:t>
            </a:r>
            <a:r>
              <a:rPr lang="fi-FI" sz="2300">
                <a:solidFill>
                  <a:schemeClr val="tx1"/>
                </a:solidFill>
                <a:latin typeface="Times New Roman"/>
                <a:cs typeface="Times New Roman"/>
              </a:rPr>
              <a:t> </a:t>
            </a:r>
            <a:r>
              <a:rPr lang="fi-FI" sz="2300">
                <a:solidFill>
                  <a:schemeClr val="tx1"/>
                </a:solidFill>
                <a:latin typeface="Times New Roman"/>
                <a:cs typeface="Times New Roman"/>
              </a:rPr>
              <a:t>only</a:t>
            </a:r>
            <a:endParaRPr lang="fi-FI" sz="2300">
              <a:solidFill>
                <a:srgbClr val="FF0000"/>
              </a:solidFill>
              <a:latin typeface="Times New Roman"/>
              <a:cs typeface="Times New Roman"/>
            </a:endParaRPr>
          </a:p>
          <a:p>
            <a:pPr marL="720724" lvl="1" indent="-276860" defTabSz="886460">
              <a:lnSpc>
                <a:spcPct val="100000"/>
              </a:lnSpc>
              <a:spcBef>
                <a:spcPts val="300"/>
              </a:spcBef>
              <a:defRPr sz="1550">
                <a:solidFill>
                  <a:srgbClr val="A6A6A6"/>
                </a:solidFill>
              </a:defRPr>
            </a:pPr>
            <a:r>
              <a:rPr lang="fi-FI" sz="2300">
                <a:solidFill>
                  <a:schemeClr val="tx1"/>
                </a:solidFill>
                <a:latin typeface="Times New Roman"/>
                <a:cs typeface="Times New Roman"/>
              </a:rPr>
              <a:t>one</a:t>
            </a:r>
            <a:r>
              <a:rPr lang="fi-FI" sz="2300">
                <a:solidFill>
                  <a:schemeClr val="tx1"/>
                </a:solidFill>
                <a:latin typeface="Times New Roman"/>
                <a:cs typeface="Times New Roman"/>
              </a:rPr>
              <a:t> 2-letter </a:t>
            </a:r>
            <a:r>
              <a:rPr lang="fi-FI" sz="2300">
                <a:solidFill>
                  <a:schemeClr val="tx1"/>
                </a:solidFill>
                <a:latin typeface="Times New Roman"/>
                <a:cs typeface="Times New Roman"/>
              </a:rPr>
              <a:t>grapheme</a:t>
            </a:r>
            <a:r>
              <a:rPr lang="fi-FI" sz="2300">
                <a:solidFill>
                  <a:schemeClr val="tx1"/>
                </a:solidFill>
                <a:latin typeface="Times New Roman"/>
                <a:cs typeface="Times New Roman"/>
              </a:rPr>
              <a:t> (+</a:t>
            </a:r>
            <a:r>
              <a:rPr lang="fi-FI" sz="2300" i="1">
                <a:solidFill>
                  <a:schemeClr val="tx1"/>
                </a:solidFill>
                <a:latin typeface="Times New Roman"/>
                <a:cs typeface="Times New Roman"/>
              </a:rPr>
              <a:t>ng</a:t>
            </a:r>
            <a:r>
              <a:rPr lang="fi-FI" sz="2300" i="1">
                <a:solidFill>
                  <a:schemeClr val="tx1"/>
                </a:solidFill>
                <a:latin typeface="Times New Roman"/>
                <a:cs typeface="Times New Roman"/>
              </a:rPr>
              <a:t> </a:t>
            </a:r>
            <a:r>
              <a:rPr lang="fi-FI" sz="2300">
                <a:solidFill>
                  <a:schemeClr val="tx1"/>
                </a:solidFill>
                <a:latin typeface="Times New Roman"/>
                <a:cs typeface="Times New Roman"/>
              </a:rPr>
              <a:t>for /ŋ:/)</a:t>
            </a:r>
            <a:endParaRPr lang="fi-FI" sz="2300">
              <a:solidFill>
                <a:srgbClr val="FF0000"/>
              </a:solidFill>
              <a:latin typeface="Times New Roman"/>
              <a:cs typeface="Times New Roman"/>
            </a:endParaRPr>
          </a:p>
          <a:p>
            <a:pPr marL="720724" lvl="1" indent="-276860" defTabSz="886460">
              <a:lnSpc>
                <a:spcPct val="100000"/>
              </a:lnSpc>
              <a:spcBef>
                <a:spcPts val="300"/>
              </a:spcBef>
              <a:defRPr sz="1550" b="1">
                <a:solidFill>
                  <a:srgbClr val="A6A6A6"/>
                </a:solidFill>
              </a:defRPr>
            </a:pPr>
            <a:r>
              <a:rPr lang="fi-FI" sz="2300">
                <a:solidFill>
                  <a:schemeClr val="tx1"/>
                </a:solidFill>
                <a:latin typeface="Times New Roman"/>
                <a:cs typeface="Times New Roman"/>
              </a:rPr>
              <a:t>bidirectionally</a:t>
            </a:r>
            <a:r>
              <a:rPr lang="fi-FI" sz="2300">
                <a:solidFill>
                  <a:schemeClr val="tx1"/>
                </a:solidFill>
                <a:latin typeface="Times New Roman"/>
                <a:cs typeface="Times New Roman"/>
              </a:rPr>
              <a:t> 100% </a:t>
            </a:r>
            <a:r>
              <a:rPr lang="fi-FI" sz="2300">
                <a:solidFill>
                  <a:schemeClr val="tx1"/>
                </a:solidFill>
                <a:latin typeface="Times New Roman"/>
                <a:cs typeface="Times New Roman"/>
              </a:rPr>
              <a:t>consistent</a:t>
            </a:r>
            <a:r>
              <a:rPr lang="fi-FI" sz="2300">
                <a:solidFill>
                  <a:schemeClr val="tx1"/>
                </a:solidFill>
                <a:latin typeface="Times New Roman"/>
                <a:cs typeface="Times New Roman"/>
              </a:rPr>
              <a:t> G-P </a:t>
            </a:r>
            <a:r>
              <a:rPr lang="fi-FI" sz="2300">
                <a:solidFill>
                  <a:schemeClr val="tx1"/>
                </a:solidFill>
                <a:latin typeface="Times New Roman"/>
                <a:cs typeface="Times New Roman"/>
              </a:rPr>
              <a:t>correspondences</a:t>
            </a:r>
            <a:r>
              <a:rPr lang="fi-FI" sz="2300">
                <a:solidFill>
                  <a:schemeClr val="tx1"/>
                </a:solidFill>
                <a:latin typeface="Times New Roman"/>
                <a:cs typeface="Times New Roman"/>
              </a:rPr>
              <a:t> </a:t>
            </a:r>
            <a:r>
              <a:rPr lang="fi-FI" sz="2300" b="0">
                <a:solidFill>
                  <a:schemeClr val="tx1"/>
                </a:solidFill>
                <a:latin typeface="Times New Roman"/>
                <a:cs typeface="Times New Roman"/>
              </a:rPr>
              <a:t>= </a:t>
            </a:r>
            <a:endParaRPr/>
          </a:p>
          <a:p>
            <a:pPr marL="443865" lvl="1" indent="0" defTabSz="886460">
              <a:lnSpc>
                <a:spcPct val="100000"/>
              </a:lnSpc>
              <a:spcBef>
                <a:spcPts val="300"/>
              </a:spcBef>
              <a:buNone/>
              <a:defRPr sz="1550" b="1">
                <a:solidFill>
                  <a:srgbClr val="A6A6A6"/>
                </a:solidFill>
              </a:defRPr>
            </a:pPr>
            <a:r>
              <a:rPr lang="fi-FI" sz="2300">
                <a:solidFill>
                  <a:schemeClr val="tx1"/>
                </a:solidFill>
                <a:latin typeface="Times New Roman"/>
                <a:cs typeface="Times New Roman"/>
              </a:rPr>
              <a:t>       </a:t>
            </a:r>
            <a:r>
              <a:rPr lang="fi-FI" sz="2300">
                <a:solidFill>
                  <a:schemeClr val="tx1"/>
                </a:solidFill>
                <a:latin typeface="Times New Roman"/>
                <a:cs typeface="Times New Roman"/>
              </a:rPr>
              <a:t>storing</a:t>
            </a:r>
            <a:r>
              <a:rPr lang="fi-FI" sz="2300">
                <a:solidFill>
                  <a:schemeClr val="tx1"/>
                </a:solidFill>
                <a:latin typeface="Times New Roman"/>
                <a:cs typeface="Times New Roman"/>
              </a:rPr>
              <a:t> </a:t>
            </a:r>
            <a:r>
              <a:rPr lang="fi-FI" sz="2300">
                <a:solidFill>
                  <a:schemeClr val="tx1"/>
                </a:solidFill>
                <a:latin typeface="Times New Roman"/>
                <a:cs typeface="Times New Roman"/>
              </a:rPr>
              <a:t>about</a:t>
            </a:r>
            <a:r>
              <a:rPr lang="fi-FI" sz="2300">
                <a:solidFill>
                  <a:schemeClr val="tx1"/>
                </a:solidFill>
                <a:latin typeface="Times New Roman"/>
                <a:cs typeface="Times New Roman"/>
              </a:rPr>
              <a:t> 30</a:t>
            </a:r>
            <a:r>
              <a:rPr lang="fi-FI" sz="2300" b="0">
                <a:solidFill>
                  <a:schemeClr val="tx1"/>
                </a:solidFill>
                <a:latin typeface="Times New Roman"/>
                <a:cs typeface="Times New Roman"/>
              </a:rPr>
              <a:t> </a:t>
            </a:r>
            <a:r>
              <a:rPr lang="fi-FI" sz="2300" b="0">
                <a:solidFill>
                  <a:schemeClr val="tx1"/>
                </a:solidFill>
                <a:latin typeface="Times New Roman"/>
                <a:cs typeface="Times New Roman"/>
              </a:rPr>
              <a:t>correspondences</a:t>
            </a:r>
            <a:r>
              <a:rPr lang="fi-FI" sz="2300" b="0">
                <a:solidFill>
                  <a:schemeClr val="tx1"/>
                </a:solidFill>
                <a:latin typeface="Times New Roman"/>
                <a:cs typeface="Times New Roman"/>
              </a:rPr>
              <a:t> </a:t>
            </a:r>
            <a:r>
              <a:rPr lang="fi-FI" sz="2300" b="0">
                <a:solidFill>
                  <a:schemeClr val="tx1"/>
                </a:solidFill>
                <a:latin typeface="Times New Roman"/>
                <a:cs typeface="Times New Roman"/>
              </a:rPr>
              <a:t>enough</a:t>
            </a:r>
            <a:r>
              <a:rPr lang="fi-FI" sz="2300" b="0">
                <a:solidFill>
                  <a:schemeClr val="tx1"/>
                </a:solidFill>
                <a:latin typeface="Times New Roman"/>
                <a:cs typeface="Times New Roman"/>
              </a:rPr>
              <a:t> for </a:t>
            </a:r>
            <a:r>
              <a:rPr lang="fi-FI" sz="2300" b="0">
                <a:solidFill>
                  <a:schemeClr val="tx1"/>
                </a:solidFill>
                <a:latin typeface="Times New Roman"/>
                <a:cs typeface="Times New Roman"/>
              </a:rPr>
              <a:t>sounding</a:t>
            </a:r>
            <a:r>
              <a:rPr lang="fi-FI" sz="2300" b="0">
                <a:solidFill>
                  <a:schemeClr val="tx1"/>
                </a:solidFill>
                <a:latin typeface="Times New Roman"/>
                <a:cs typeface="Times New Roman"/>
              </a:rPr>
              <a:t> </a:t>
            </a:r>
            <a:r>
              <a:rPr lang="fi-FI" sz="2300" b="0">
                <a:solidFill>
                  <a:schemeClr val="tx1"/>
                </a:solidFill>
                <a:latin typeface="Times New Roman"/>
                <a:cs typeface="Times New Roman"/>
              </a:rPr>
              <a:t>any</a:t>
            </a:r>
            <a:r>
              <a:rPr lang="fi-FI" sz="2300" b="0">
                <a:solidFill>
                  <a:schemeClr val="tx1"/>
                </a:solidFill>
                <a:latin typeface="Times New Roman"/>
                <a:cs typeface="Times New Roman"/>
              </a:rPr>
              <a:t> </a:t>
            </a:r>
            <a:r>
              <a:rPr lang="fi-FI" sz="2300" b="0">
                <a:solidFill>
                  <a:schemeClr val="tx1"/>
                </a:solidFill>
                <a:latin typeface="Times New Roman"/>
                <a:cs typeface="Times New Roman"/>
              </a:rPr>
              <a:t>word</a:t>
            </a:r>
            <a:r>
              <a:rPr lang="fi-FI" sz="2300" b="0">
                <a:solidFill>
                  <a:schemeClr val="tx1"/>
                </a:solidFill>
                <a:latin typeface="Times New Roman"/>
                <a:cs typeface="Times New Roman"/>
              </a:rPr>
              <a:t> </a:t>
            </a:r>
            <a:endParaRPr/>
          </a:p>
          <a:p>
            <a:pPr marL="443865" lvl="1" indent="0" defTabSz="886460">
              <a:lnSpc>
                <a:spcPct val="100000"/>
              </a:lnSpc>
              <a:spcBef>
                <a:spcPts val="300"/>
              </a:spcBef>
              <a:buNone/>
              <a:defRPr sz="1550" b="1">
                <a:solidFill>
                  <a:srgbClr val="A6A6A6"/>
                </a:solidFill>
              </a:defRPr>
            </a:pPr>
            <a:r>
              <a:rPr lang="fi-FI" sz="2300">
                <a:solidFill>
                  <a:schemeClr val="tx1"/>
                </a:solidFill>
                <a:latin typeface="Times New Roman"/>
                <a:cs typeface="Times New Roman"/>
              </a:rPr>
              <a:t>      </a:t>
            </a:r>
            <a:r>
              <a:rPr lang="fi-FI" sz="2300" b="0">
                <a:solidFill>
                  <a:schemeClr val="tx1"/>
                </a:solidFill>
                <a:latin typeface="Times New Roman"/>
                <a:cs typeface="Times New Roman"/>
              </a:rPr>
              <a:t> </a:t>
            </a:r>
            <a:r>
              <a:rPr lang="fi-FI" sz="2300" b="1">
                <a:solidFill>
                  <a:schemeClr val="tx1"/>
                </a:solidFill>
                <a:latin typeface="Times New Roman"/>
                <a:cs typeface="Times New Roman"/>
              </a:rPr>
              <a:t>after</a:t>
            </a:r>
            <a:r>
              <a:rPr lang="fi-FI" sz="2300" b="1">
                <a:solidFill>
                  <a:schemeClr val="tx1"/>
                </a:solidFill>
                <a:latin typeface="Times New Roman"/>
                <a:cs typeface="Times New Roman"/>
              </a:rPr>
              <a:t> </a:t>
            </a:r>
            <a:r>
              <a:rPr lang="fi-FI" sz="2300" b="1">
                <a:solidFill>
                  <a:schemeClr val="tx1"/>
                </a:solidFill>
                <a:latin typeface="Times New Roman"/>
                <a:cs typeface="Times New Roman"/>
              </a:rPr>
              <a:t>inventing</a:t>
            </a:r>
            <a:r>
              <a:rPr lang="fi-FI" sz="2300" b="1">
                <a:solidFill>
                  <a:schemeClr val="tx1"/>
                </a:solidFill>
                <a:latin typeface="Times New Roman"/>
                <a:cs typeface="Times New Roman"/>
              </a:rPr>
              <a:t>  the </a:t>
            </a:r>
            <a:r>
              <a:rPr lang="fi-FI" sz="2300" b="1">
                <a:solidFill>
                  <a:schemeClr val="tx1"/>
                </a:solidFill>
                <a:latin typeface="Times New Roman"/>
                <a:cs typeface="Times New Roman"/>
              </a:rPr>
              <a:t>assembly</a:t>
            </a:r>
            <a:r>
              <a:rPr lang="fi-FI" sz="2300" b="0">
                <a:solidFill>
                  <a:schemeClr val="tx1"/>
                </a:solidFill>
                <a:latin typeface="Times New Roman"/>
                <a:cs typeface="Times New Roman"/>
              </a:rPr>
              <a:t> of </a:t>
            </a:r>
            <a:r>
              <a:rPr lang="fi-FI" sz="2300" b="0">
                <a:solidFill>
                  <a:schemeClr val="tx1"/>
                </a:solidFill>
                <a:latin typeface="Times New Roman"/>
                <a:cs typeface="Times New Roman"/>
              </a:rPr>
              <a:t>these</a:t>
            </a:r>
            <a:r>
              <a:rPr lang="fi-FI" sz="2300" b="0">
                <a:solidFill>
                  <a:schemeClr val="tx1"/>
                </a:solidFill>
                <a:latin typeface="Times New Roman"/>
                <a:cs typeface="Times New Roman"/>
              </a:rPr>
              <a:t> </a:t>
            </a:r>
            <a:r>
              <a:rPr lang="fi-FI" sz="2300" b="0">
                <a:solidFill>
                  <a:schemeClr val="tx1"/>
                </a:solidFill>
                <a:latin typeface="Times New Roman"/>
                <a:cs typeface="Times New Roman"/>
              </a:rPr>
              <a:t>sounds</a:t>
            </a:r>
            <a:r>
              <a:rPr lang="fi-FI" sz="2300" b="0">
                <a:solidFill>
                  <a:schemeClr val="tx1"/>
                </a:solidFill>
                <a:latin typeface="Times New Roman"/>
                <a:cs typeface="Times New Roman"/>
              </a:rPr>
              <a:t> =&gt;</a:t>
            </a:r>
            <a:r>
              <a:rPr lang="fi-FI" sz="2300" b="0">
                <a:solidFill>
                  <a:schemeClr val="tx1"/>
                </a:solidFill>
                <a:latin typeface="Times New Roman"/>
                <a:cs typeface="Times New Roman"/>
              </a:rPr>
              <a:t>reading</a:t>
            </a:r>
            <a:endParaRPr lang="fi-FI" sz="2300">
              <a:solidFill>
                <a:srgbClr val="FF0000"/>
              </a:solidFill>
              <a:latin typeface="Times New Roman"/>
              <a:cs typeface="Times New Roman"/>
            </a:endParaRPr>
          </a:p>
          <a:p>
            <a:pPr marL="276860" lvl="1" indent="166370" defTabSz="886460">
              <a:lnSpc>
                <a:spcPct val="100000"/>
              </a:lnSpc>
              <a:spcBef>
                <a:spcPts val="300"/>
              </a:spcBef>
              <a:buSzTx/>
              <a:buNone/>
              <a:defRPr sz="1550">
                <a:solidFill>
                  <a:srgbClr val="A6A6A6"/>
                </a:solidFill>
              </a:defRPr>
            </a:pPr>
            <a:r>
              <a:rPr lang="fi-FI" sz="2300">
                <a:solidFill>
                  <a:schemeClr val="tx1"/>
                </a:solidFill>
                <a:latin typeface="Times New Roman"/>
                <a:cs typeface="Times New Roman"/>
              </a:rPr>
              <a:t>     no </a:t>
            </a:r>
            <a:r>
              <a:rPr lang="fi-FI" sz="2300">
                <a:solidFill>
                  <a:schemeClr val="tx1"/>
                </a:solidFill>
                <a:latin typeface="Times New Roman"/>
                <a:cs typeface="Times New Roman"/>
              </a:rPr>
              <a:t>serous</a:t>
            </a:r>
            <a:r>
              <a:rPr lang="fi-FI" sz="2300">
                <a:solidFill>
                  <a:schemeClr val="tx1"/>
                </a:solidFill>
                <a:latin typeface="Times New Roman"/>
                <a:cs typeface="Times New Roman"/>
              </a:rPr>
              <a:t> </a:t>
            </a:r>
            <a:r>
              <a:rPr lang="fi-FI" sz="2300">
                <a:solidFill>
                  <a:schemeClr val="tx1"/>
                </a:solidFill>
                <a:latin typeface="Times New Roman"/>
                <a:cs typeface="Times New Roman"/>
              </a:rPr>
              <a:t>complications</a:t>
            </a:r>
            <a:r>
              <a:rPr lang="fi-FI" sz="2300">
                <a:solidFill>
                  <a:schemeClr val="tx1"/>
                </a:solidFill>
                <a:latin typeface="Times New Roman"/>
                <a:cs typeface="Times New Roman"/>
              </a:rPr>
              <a:t> in </a:t>
            </a:r>
            <a:r>
              <a:rPr lang="fi-FI" sz="2300">
                <a:solidFill>
                  <a:schemeClr val="tx1"/>
                </a:solidFill>
                <a:latin typeface="Times New Roman"/>
                <a:cs typeface="Times New Roman"/>
              </a:rPr>
              <a:t>sounding</a:t>
            </a:r>
            <a:r>
              <a:rPr lang="fi-FI" sz="2300">
                <a:solidFill>
                  <a:schemeClr val="tx1"/>
                </a:solidFill>
                <a:latin typeface="Times New Roman"/>
                <a:cs typeface="Times New Roman"/>
              </a:rPr>
              <a:t> </a:t>
            </a:r>
            <a:r>
              <a:rPr lang="fi-FI" sz="2300">
                <a:solidFill>
                  <a:schemeClr val="tx1"/>
                </a:solidFill>
                <a:latin typeface="Times New Roman"/>
                <a:cs typeface="Times New Roman"/>
              </a:rPr>
              <a:t>or</a:t>
            </a:r>
            <a:r>
              <a:rPr lang="fi-FI" sz="2300">
                <a:solidFill>
                  <a:schemeClr val="tx1"/>
                </a:solidFill>
                <a:latin typeface="Times New Roman"/>
                <a:cs typeface="Times New Roman"/>
              </a:rPr>
              <a:t> </a:t>
            </a:r>
            <a:r>
              <a:rPr lang="fi-FI" sz="2300">
                <a:solidFill>
                  <a:schemeClr val="tx1"/>
                </a:solidFill>
                <a:latin typeface="Times New Roman"/>
                <a:cs typeface="Times New Roman"/>
              </a:rPr>
              <a:t>assembling</a:t>
            </a:r>
            <a:r>
              <a:rPr lang="fi-FI" sz="2300">
                <a:solidFill>
                  <a:schemeClr val="tx1"/>
                </a:solidFill>
                <a:latin typeface="Times New Roman"/>
                <a:cs typeface="Times New Roman"/>
              </a:rPr>
              <a:t>...</a:t>
            </a:r>
            <a:endParaRPr lang="fi-FI" sz="2300">
              <a:solidFill>
                <a:srgbClr val="FF0000"/>
              </a:solidFill>
              <a:latin typeface="Times New Roman"/>
              <a:cs typeface="Times New Roman"/>
            </a:endParaRPr>
          </a:p>
          <a:p>
            <a:pPr marL="720724" lvl="1" indent="-276860" defTabSz="886460">
              <a:lnSpc>
                <a:spcPct val="100000"/>
              </a:lnSpc>
              <a:spcBef>
                <a:spcPts val="300"/>
              </a:spcBef>
              <a:defRPr sz="1550">
                <a:solidFill>
                  <a:srgbClr val="A6A6A6"/>
                </a:solidFill>
              </a:defRPr>
            </a:pPr>
            <a:r>
              <a:rPr lang="fi-FI" sz="2300">
                <a:solidFill>
                  <a:schemeClr val="tx1"/>
                </a:solidFill>
                <a:latin typeface="Times New Roman"/>
                <a:cs typeface="Times New Roman"/>
              </a:rPr>
              <a:t>simple</a:t>
            </a:r>
            <a:r>
              <a:rPr lang="fi-FI" sz="2300">
                <a:solidFill>
                  <a:schemeClr val="tx1"/>
                </a:solidFill>
                <a:latin typeface="Times New Roman"/>
                <a:cs typeface="Times New Roman"/>
              </a:rPr>
              <a:t> </a:t>
            </a:r>
            <a:r>
              <a:rPr lang="fi-FI" sz="2300">
                <a:solidFill>
                  <a:schemeClr val="tx1"/>
                </a:solidFill>
                <a:latin typeface="Times New Roman"/>
                <a:cs typeface="Times New Roman"/>
              </a:rPr>
              <a:t>syllable</a:t>
            </a:r>
            <a:r>
              <a:rPr lang="fi-FI" sz="2300">
                <a:solidFill>
                  <a:schemeClr val="tx1"/>
                </a:solidFill>
                <a:latin typeface="Times New Roman"/>
                <a:cs typeface="Times New Roman"/>
              </a:rPr>
              <a:t> </a:t>
            </a:r>
            <a:r>
              <a:rPr lang="fi-FI" sz="2300">
                <a:solidFill>
                  <a:schemeClr val="tx1"/>
                </a:solidFill>
                <a:latin typeface="Times New Roman"/>
                <a:cs typeface="Times New Roman"/>
              </a:rPr>
              <a:t>structure</a:t>
            </a:r>
            <a:r>
              <a:rPr lang="fi-FI" sz="2300">
                <a:solidFill>
                  <a:schemeClr val="tx1"/>
                </a:solidFill>
                <a:latin typeface="Times New Roman"/>
                <a:cs typeface="Times New Roman"/>
              </a:rPr>
              <a:t>; </a:t>
            </a:r>
            <a:r>
              <a:rPr lang="fi-FI" sz="2300">
                <a:solidFill>
                  <a:schemeClr val="tx1"/>
                </a:solidFill>
                <a:latin typeface="Times New Roman"/>
                <a:cs typeface="Times New Roman"/>
              </a:rPr>
              <a:t>few</a:t>
            </a:r>
            <a:r>
              <a:rPr lang="fi-FI" sz="2300">
                <a:solidFill>
                  <a:schemeClr val="tx1"/>
                </a:solidFill>
                <a:latin typeface="Times New Roman"/>
                <a:cs typeface="Times New Roman"/>
              </a:rPr>
              <a:t> (&gt;3) </a:t>
            </a:r>
            <a:r>
              <a:rPr lang="fi-FI" sz="2300">
                <a:solidFill>
                  <a:schemeClr val="tx1"/>
                </a:solidFill>
                <a:latin typeface="Times New Roman"/>
                <a:cs typeface="Times New Roman"/>
              </a:rPr>
              <a:t>consonant</a:t>
            </a:r>
            <a:r>
              <a:rPr lang="fi-FI" sz="2300">
                <a:solidFill>
                  <a:schemeClr val="tx1"/>
                </a:solidFill>
                <a:latin typeface="Times New Roman"/>
                <a:cs typeface="Times New Roman"/>
              </a:rPr>
              <a:t> </a:t>
            </a:r>
            <a:r>
              <a:rPr lang="fi-FI" sz="2300">
                <a:solidFill>
                  <a:schemeClr val="tx1"/>
                </a:solidFill>
                <a:latin typeface="Times New Roman"/>
                <a:cs typeface="Times New Roman"/>
              </a:rPr>
              <a:t>clusters</a:t>
            </a:r>
            <a:r>
              <a:rPr lang="fi-FI" sz="2300">
                <a:solidFill>
                  <a:schemeClr val="tx1"/>
                </a:solidFill>
                <a:latin typeface="Times New Roman"/>
                <a:cs typeface="Times New Roman"/>
              </a:rPr>
              <a:t> </a:t>
            </a:r>
            <a:endParaRPr lang="fi-FI" sz="2300">
              <a:solidFill>
                <a:srgbClr val="FF0000"/>
              </a:solidFill>
              <a:latin typeface="Times New Roman"/>
              <a:cs typeface="Times New Roman"/>
            </a:endParaRPr>
          </a:p>
          <a:p>
            <a:pPr marL="720724" lvl="1" indent="-276860" defTabSz="886460">
              <a:lnSpc>
                <a:spcPct val="100000"/>
              </a:lnSpc>
              <a:spcBef>
                <a:spcPts val="300"/>
              </a:spcBef>
              <a:spcAft>
                <a:spcPts val="300"/>
              </a:spcAft>
              <a:defRPr sz="1550">
                <a:solidFill>
                  <a:srgbClr val="A6A6A6"/>
                </a:solidFill>
              </a:defRPr>
            </a:pPr>
            <a:r>
              <a:rPr lang="fi-FI" sz="2300">
                <a:solidFill>
                  <a:schemeClr val="tx1"/>
                </a:solidFill>
                <a:latin typeface="Times New Roman"/>
                <a:cs typeface="Times New Roman"/>
              </a:rPr>
              <a:t>Loan </a:t>
            </a:r>
            <a:r>
              <a:rPr lang="fi-FI" sz="2300">
                <a:solidFill>
                  <a:schemeClr val="tx1"/>
                </a:solidFill>
                <a:latin typeface="Times New Roman"/>
                <a:cs typeface="Times New Roman"/>
              </a:rPr>
              <a:t>words</a:t>
            </a:r>
            <a:r>
              <a:rPr lang="fi-FI" sz="2300">
                <a:solidFill>
                  <a:schemeClr val="tx1"/>
                </a:solidFill>
                <a:latin typeface="Times New Roman"/>
                <a:cs typeface="Times New Roman"/>
              </a:rPr>
              <a:t> (+</a:t>
            </a:r>
            <a:r>
              <a:rPr lang="fi-FI" sz="2300">
                <a:solidFill>
                  <a:schemeClr val="tx1"/>
                </a:solidFill>
                <a:latin typeface="Times New Roman"/>
                <a:cs typeface="Times New Roman"/>
              </a:rPr>
              <a:t>spellings</a:t>
            </a:r>
            <a:r>
              <a:rPr lang="fi-FI" sz="2300">
                <a:solidFill>
                  <a:schemeClr val="tx1"/>
                </a:solidFill>
                <a:latin typeface="Times New Roman"/>
                <a:cs typeface="Times New Roman"/>
              </a:rPr>
              <a:t>) </a:t>
            </a:r>
            <a:r>
              <a:rPr lang="fi-FI" sz="2300">
                <a:solidFill>
                  <a:schemeClr val="tx1"/>
                </a:solidFill>
                <a:latin typeface="Times New Roman"/>
                <a:cs typeface="Times New Roman"/>
              </a:rPr>
              <a:t>are</a:t>
            </a:r>
            <a:r>
              <a:rPr lang="fi-FI" sz="2300">
                <a:solidFill>
                  <a:schemeClr val="tx1"/>
                </a:solidFill>
                <a:latin typeface="Times New Roman"/>
                <a:cs typeface="Times New Roman"/>
              </a:rPr>
              <a:t> </a:t>
            </a:r>
            <a:r>
              <a:rPr lang="fi-FI" sz="2300">
                <a:solidFill>
                  <a:schemeClr val="tx1"/>
                </a:solidFill>
                <a:latin typeface="Times New Roman"/>
                <a:cs typeface="Times New Roman"/>
              </a:rPr>
              <a:t>adapted</a:t>
            </a:r>
            <a:r>
              <a:rPr lang="fi-FI" sz="2300">
                <a:solidFill>
                  <a:schemeClr val="tx1"/>
                </a:solidFill>
                <a:latin typeface="Times New Roman"/>
                <a:cs typeface="Times New Roman"/>
              </a:rPr>
              <a:t> into </a:t>
            </a:r>
            <a:r>
              <a:rPr lang="fi-FI" sz="2300">
                <a:solidFill>
                  <a:schemeClr val="tx1"/>
                </a:solidFill>
                <a:latin typeface="Times New Roman"/>
                <a:cs typeface="Times New Roman"/>
              </a:rPr>
              <a:t>Finnish</a:t>
            </a:r>
            <a:r>
              <a:rPr lang="fi-FI" sz="2300">
                <a:solidFill>
                  <a:schemeClr val="tx1"/>
                </a:solidFill>
                <a:latin typeface="Times New Roman"/>
                <a:cs typeface="Times New Roman"/>
              </a:rPr>
              <a:t>  </a:t>
            </a:r>
            <a:endParaRPr lang="fi-FI" sz="2300">
              <a:solidFill>
                <a:srgbClr val="FF0000"/>
              </a:solidFill>
              <a:latin typeface="Times New Roman"/>
              <a:cs typeface="Times New Roman"/>
            </a:endParaRPr>
          </a:p>
          <a:p>
            <a:pPr marL="221615" lvl="2" indent="665480" defTabSz="886460">
              <a:lnSpc>
                <a:spcPct val="100000"/>
              </a:lnSpc>
              <a:spcBef>
                <a:spcPts val="200"/>
              </a:spcBef>
              <a:spcAft>
                <a:spcPts val="300"/>
              </a:spcAft>
              <a:buSzTx/>
              <a:buNone/>
              <a:defRPr sz="1150">
                <a:solidFill>
                  <a:srgbClr val="A6A6A6"/>
                </a:solidFill>
              </a:defRPr>
            </a:pPr>
            <a:r>
              <a:rPr lang="fi-FI" sz="2300">
                <a:solidFill>
                  <a:schemeClr val="tx1"/>
                </a:solidFill>
                <a:latin typeface="Times New Roman"/>
                <a:cs typeface="Times New Roman"/>
              </a:rPr>
              <a:t>eg</a:t>
            </a:r>
            <a:r>
              <a:rPr lang="fi-FI" sz="2300">
                <a:solidFill>
                  <a:schemeClr val="tx1"/>
                </a:solidFill>
                <a:latin typeface="Times New Roman"/>
                <a:cs typeface="Times New Roman"/>
              </a:rPr>
              <a:t>. </a:t>
            </a:r>
            <a:r>
              <a:rPr lang="fi-FI" sz="2300">
                <a:solidFill>
                  <a:schemeClr val="tx1"/>
                </a:solidFill>
                <a:latin typeface="Times New Roman"/>
                <a:cs typeface="Times New Roman"/>
              </a:rPr>
              <a:t>bank</a:t>
            </a:r>
            <a:r>
              <a:rPr lang="fi-FI" sz="2300">
                <a:solidFill>
                  <a:schemeClr val="tx1"/>
                </a:solidFill>
                <a:latin typeface="Times New Roman"/>
                <a:cs typeface="Times New Roman"/>
              </a:rPr>
              <a:t> → pankki,  </a:t>
            </a:r>
            <a:r>
              <a:rPr lang="fi-FI" sz="2300">
                <a:solidFill>
                  <a:schemeClr val="tx1"/>
                </a:solidFill>
                <a:latin typeface="Times New Roman"/>
                <a:cs typeface="Times New Roman"/>
              </a:rPr>
              <a:t>tractor</a:t>
            </a:r>
            <a:r>
              <a:rPr lang="fi-FI" sz="2300">
                <a:solidFill>
                  <a:schemeClr val="tx1"/>
                </a:solidFill>
                <a:latin typeface="Times New Roman"/>
                <a:cs typeface="Times New Roman"/>
              </a:rPr>
              <a:t> → traktori,   pizza → pitsa</a:t>
            </a:r>
            <a:endParaRPr/>
          </a:p>
          <a:p>
            <a:pPr marL="221615" lvl="2" indent="665480" defTabSz="886460">
              <a:lnSpc>
                <a:spcPct val="100000"/>
              </a:lnSpc>
              <a:spcBef>
                <a:spcPts val="200"/>
              </a:spcBef>
              <a:spcAft>
                <a:spcPts val="300"/>
              </a:spcAft>
              <a:buSzTx/>
              <a:buNone/>
              <a:defRPr sz="1150">
                <a:solidFill>
                  <a:srgbClr val="A6A6A6"/>
                </a:solidFill>
              </a:defRPr>
            </a:pPr>
            <a:endParaRPr lang="fi-FI" sz="2200">
              <a:solidFill>
                <a:schemeClr val="tx1"/>
              </a:solidFill>
              <a:latin typeface="Times New Roman"/>
              <a:cs typeface="Times New Roman"/>
            </a:endParaRPr>
          </a:p>
        </p:txBody>
      </p:sp>
      <p:sp>
        <p:nvSpPr>
          <p:cNvPr id="193" name="Shape 193"/>
          <p:cNvSpPr/>
          <p:nvPr/>
        </p:nvSpPr>
        <p:spPr bwMode="auto">
          <a:xfrm rot="10800000" flipV="1">
            <a:off x="582930" y="6273157"/>
            <a:ext cx="8561070" cy="384721"/>
          </a:xfrm>
          <a:prstGeom prst="rect">
            <a:avLst/>
          </a:prstGeom>
          <a:ln w="12700">
            <a:miter lim="400000"/>
          </a:ln>
        </p:spPr>
        <p:txBody>
          <a:bodyPr wrap="square" lIns="45719" rIns="45719">
            <a:spAutoFit/>
          </a:bodyPr>
          <a:lstStyle/>
          <a:p>
            <a:pPr marL="0" marR="0" lvl="0" indent="0" algn="l" defTabSz="914400">
              <a:lnSpc>
                <a:spcPct val="100000"/>
              </a:lnSpc>
              <a:spcBef>
                <a:spcPts val="0"/>
              </a:spcBef>
              <a:spcAft>
                <a:spcPts val="0"/>
              </a:spcAft>
              <a:buClrTx/>
              <a:buSzTx/>
              <a:buFontTx/>
              <a:buNone/>
              <a:defRPr baseline="30000">
                <a:solidFill>
                  <a:srgbClr val="A6A6A6"/>
                </a:solidFill>
              </a:defRPr>
            </a:pPr>
            <a:r>
              <a:rPr sz="1900" b="0" i="0" u="none" strike="noStrike" cap="none" spc="0" baseline="30000">
                <a:ln>
                  <a:noFill/>
                </a:ln>
                <a:solidFill>
                  <a:srgbClr val="000000"/>
                </a:solidFill>
                <a:latin typeface="Times New Roman"/>
                <a:cs typeface="Times New Roman"/>
              </a:rPr>
              <a:t>1 </a:t>
            </a:r>
            <a:r>
              <a:rPr sz="1900" b="0" i="0" u="none" strike="noStrike" cap="none" spc="0">
                <a:ln>
                  <a:noFill/>
                </a:ln>
                <a:solidFill>
                  <a:srgbClr val="000000"/>
                </a:solidFill>
                <a:latin typeface="Times New Roman"/>
                <a:cs typeface="Times New Roman"/>
              </a:rPr>
              <a:t>all but /d/,/g/,/h/, /j/, /v/ phonemes can have a long form via repeating the letter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矩形 1"/>
          <p:cNvSpPr/>
          <p:nvPr/>
        </p:nvSpPr>
        <p:spPr bwMode="auto">
          <a:xfrm>
            <a:off x="1233437" y="4510354"/>
            <a:ext cx="6777372" cy="300082"/>
          </a:xfrm>
          <a:prstGeom prst="rect">
            <a:avLst/>
          </a:prstGeom>
        </p:spPr>
        <p:txBody>
          <a:bodyPr wrap="square">
            <a:spAutoFit/>
          </a:bodyPr>
          <a:lstStyle/>
          <a:p>
            <a:pPr defTabSz="685800">
              <a:defRPr/>
            </a:pPr>
            <a:r>
              <a:rPr lang="zh-CN" sz="1350">
                <a:solidFill>
                  <a:srgbClr val="FF0000"/>
                </a:solidFill>
                <a:latin typeface="Calibri"/>
                <a:ea typeface="宋体"/>
              </a:rPr>
              <a:t> </a:t>
            </a:r>
            <a:endParaRPr/>
          </a:p>
        </p:txBody>
      </p:sp>
      <p:sp>
        <p:nvSpPr>
          <p:cNvPr id="3" name="Text Box 4"/>
          <p:cNvSpPr txBox="1">
            <a:spLocks noChangeArrowheads="1"/>
          </p:cNvSpPr>
          <p:nvPr/>
        </p:nvSpPr>
        <p:spPr bwMode="auto">
          <a:xfrm>
            <a:off x="648586" y="287078"/>
            <a:ext cx="8495414" cy="5266826"/>
          </a:xfrm>
          <a:prstGeom prst="rect">
            <a:avLst/>
          </a:prstGeom>
          <a:noFill/>
          <a:ln w="9525">
            <a:noFill/>
            <a:miter lim="800000"/>
          </a:ln>
          <a:effectLst/>
        </p:spPr>
        <p:txBody>
          <a:bodyPr wrap="square">
            <a:spAutoFit/>
          </a:bodyPr>
          <a:lstStyle/>
          <a:p>
            <a:pPr defTabSz="685800">
              <a:defRPr/>
            </a:pPr>
            <a:endParaRPr lang="fi-FI" sz="850">
              <a:solidFill>
                <a:prstClr val="black"/>
              </a:solidFill>
              <a:latin typeface="Calibri"/>
            </a:endParaRPr>
          </a:p>
          <a:p>
            <a:pPr defTabSz="685800">
              <a:defRPr/>
            </a:pPr>
            <a:r>
              <a:rPr lang="fi-FI" sz="2100" b="1">
                <a:solidFill>
                  <a:prstClr val="black"/>
                </a:solidFill>
                <a:latin typeface="Calibri"/>
              </a:rPr>
              <a:t>Description</a:t>
            </a:r>
            <a:endParaRPr lang="fi-FI" sz="2400" b="1">
              <a:solidFill>
                <a:prstClr val="black"/>
              </a:solidFill>
              <a:latin typeface="Calibri"/>
            </a:endParaRPr>
          </a:p>
          <a:p>
            <a:pPr defTabSz="685800">
              <a:defRPr/>
            </a:pPr>
            <a:endParaRPr lang="fi-FI" sz="1500" b="1">
              <a:solidFill>
                <a:prstClr val="black"/>
              </a:solidFill>
              <a:latin typeface="Calibri"/>
            </a:endParaRPr>
          </a:p>
          <a:p>
            <a:pPr defTabSz="685800">
              <a:defRPr/>
            </a:pPr>
            <a:r>
              <a:rPr lang="fi-FI" sz="2000" b="1">
                <a:solidFill>
                  <a:prstClr val="black"/>
                </a:solidFill>
                <a:latin typeface="Times New Roman"/>
                <a:cs typeface="Times New Roman"/>
              </a:rPr>
              <a:t>In the  game (left) the learner is choosing (in its classical version) from the falling balls the corresponding letter of the one s/he hears from headphones</a:t>
            </a:r>
            <a:r>
              <a:rPr lang="fi-FI" sz="2000">
                <a:solidFill>
                  <a:prstClr val="black"/>
                </a:solidFill>
                <a:latin typeface="Times New Roman"/>
                <a:cs typeface="Times New Roman"/>
              </a:rPr>
              <a:t>.</a:t>
            </a:r>
            <a:endParaRPr/>
          </a:p>
          <a:p>
            <a:pPr defTabSz="685800">
              <a:defRPr/>
            </a:pPr>
            <a:endParaRPr lang="fi-FI" sz="2000">
              <a:solidFill>
                <a:prstClr val="black"/>
              </a:solidFill>
              <a:latin typeface="Times New Roman"/>
              <a:cs typeface="Times New Roman"/>
            </a:endParaRPr>
          </a:p>
          <a:p>
            <a:pPr defTabSz="685800">
              <a:defRPr/>
            </a:pPr>
            <a:r>
              <a:rPr lang="fi-FI" sz="2000">
                <a:solidFill>
                  <a:prstClr val="black"/>
                </a:solidFill>
                <a:latin typeface="Times New Roman"/>
                <a:cs typeface="Times New Roman"/>
              </a:rPr>
              <a:t>The illustration (right ) shows an example of how results can be followed.</a:t>
            </a:r>
            <a:endParaRPr/>
          </a:p>
          <a:p>
            <a:pPr defTabSz="685800">
              <a:defRPr/>
            </a:pPr>
            <a:endParaRPr lang="fi-FI" sz="2000">
              <a:solidFill>
                <a:prstClr val="black"/>
              </a:solidFill>
              <a:latin typeface="Times New Roman"/>
              <a:cs typeface="Times New Roman"/>
            </a:endParaRPr>
          </a:p>
          <a:p>
            <a:pPr defTabSz="685800">
              <a:defRPr/>
            </a:pPr>
            <a:r>
              <a:rPr lang="fi-FI" sz="2000">
                <a:solidFill>
                  <a:prstClr val="black"/>
                </a:solidFill>
                <a:latin typeface="Times New Roman"/>
                <a:cs typeface="Times New Roman"/>
              </a:rPr>
              <a:t> Here we follow how /N/ sound  (in the centre) which learner has heard in the game more than 100 trials at the moment this picture is printed from the game logs has made him/her to choose incorrect alternative letters (shown with the number of times  these have occurred with the correct N-</a:t>
            </a:r>
            <a:r>
              <a:rPr lang="fi-FI" sz="2000">
                <a:solidFill>
                  <a:prstClr val="black"/>
                </a:solidFill>
                <a:latin typeface="Times New Roman"/>
                <a:cs typeface="Times New Roman"/>
              </a:rPr>
              <a:t>letter</a:t>
            </a:r>
            <a:r>
              <a:rPr lang="fi-FI" sz="2000">
                <a:solidFill>
                  <a:prstClr val="black"/>
                </a:solidFill>
                <a:latin typeface="Times New Roman"/>
                <a:cs typeface="Times New Roman"/>
              </a:rPr>
              <a:t>).</a:t>
            </a:r>
            <a:endParaRPr/>
          </a:p>
          <a:p>
            <a:pPr defTabSz="685800">
              <a:defRPr/>
            </a:pPr>
            <a:endParaRPr lang="fi-FI" sz="2000">
              <a:solidFill>
                <a:srgbClr val="FF0000"/>
              </a:solidFill>
              <a:latin typeface="Times New Roman"/>
              <a:cs typeface="Times New Roman"/>
            </a:endParaRPr>
          </a:p>
          <a:p>
            <a:pPr defTabSz="685800">
              <a:defRPr/>
            </a:pPr>
            <a:r>
              <a:rPr lang="fi-FI" sz="2000">
                <a:solidFill>
                  <a:prstClr val="black"/>
                </a:solidFill>
                <a:latin typeface="Times New Roman"/>
                <a:cs typeface="Times New Roman"/>
              </a:rPr>
              <a:t>The  red distributions reveal that the learner has had difficulties in </a:t>
            </a:r>
            <a:r>
              <a:rPr lang="fi-FI" sz="2000" b="1">
                <a:solidFill>
                  <a:prstClr val="black"/>
                </a:solidFill>
                <a:latin typeface="Times New Roman"/>
                <a:cs typeface="Times New Roman"/>
              </a:rPr>
              <a:t>not</a:t>
            </a:r>
            <a:r>
              <a:rPr lang="fi-FI" sz="2000">
                <a:solidFill>
                  <a:prstClr val="black"/>
                </a:solidFill>
                <a:latin typeface="Times New Roman"/>
                <a:cs typeface="Times New Roman"/>
              </a:rPr>
              <a:t> to choose R and M during the first fourth of such trials, but became able to learn during the last fourth (with green distribution) that e.g.R does not represent the /N/ sound.</a:t>
            </a:r>
            <a:r>
              <a:rPr lang="zh-CN" sz="2000">
                <a:solidFill>
                  <a:srgbClr val="FF0000"/>
                </a:solidFill>
                <a:latin typeface="Times New Roman"/>
                <a:ea typeface="宋体"/>
                <a:cs typeface="Times New Roman"/>
              </a:rPr>
              <a:t>。</a:t>
            </a:r>
            <a:r>
              <a:rPr lang="fi-FI" sz="2000">
                <a:solidFill>
                  <a:prstClr val="black"/>
                </a:solidFill>
                <a:latin typeface="Times New Roman"/>
                <a:cs typeface="Times New Roman"/>
              </a:rPr>
              <a:t>.</a:t>
            </a:r>
            <a:endParaRPr/>
          </a:p>
          <a:p>
            <a:pPr defTabSz="685800">
              <a:defRPr/>
            </a:pPr>
            <a:endParaRPr lang="fi-FI" sz="600">
              <a:solidFill>
                <a:prstClr val="black"/>
              </a:solidFill>
              <a:latin typeface="Calibri"/>
            </a:endParaRPr>
          </a:p>
          <a:p>
            <a:pPr defTabSz="685800">
              <a:defRPr/>
            </a:pPr>
            <a:endParaRPr lang="en-GB" sz="600">
              <a:solidFill>
                <a:prstClr val="black"/>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矩形 1"/>
          <p:cNvSpPr/>
          <p:nvPr/>
        </p:nvSpPr>
        <p:spPr bwMode="auto">
          <a:xfrm>
            <a:off x="595424" y="1160312"/>
            <a:ext cx="8240232" cy="5324535"/>
          </a:xfrm>
          <a:prstGeom prst="rect">
            <a:avLst/>
          </a:prstGeom>
        </p:spPr>
        <p:txBody>
          <a:bodyPr wrap="square">
            <a:spAutoFit/>
          </a:bodyPr>
          <a:lstStyle/>
          <a:p>
            <a:pPr defTabSz="685800">
              <a:defRPr/>
            </a:pPr>
            <a:r>
              <a:rPr lang="fi-FI" sz="2000">
                <a:solidFill>
                  <a:prstClr val="black"/>
                </a:solidFill>
                <a:latin typeface="Times New Roman"/>
                <a:ea typeface="宋体"/>
                <a:cs typeface="Times New Roman"/>
              </a:rPr>
              <a:t>For this learner acquiring that the /N/ sound is </a:t>
            </a:r>
            <a:r>
              <a:rPr lang="fi-FI" sz="2000" b="1">
                <a:solidFill>
                  <a:prstClr val="black"/>
                </a:solidFill>
                <a:latin typeface="Times New Roman"/>
                <a:ea typeface="宋体"/>
                <a:cs typeface="Times New Roman"/>
              </a:rPr>
              <a:t>not</a:t>
            </a:r>
            <a:r>
              <a:rPr lang="fi-FI" sz="2000">
                <a:solidFill>
                  <a:prstClr val="black"/>
                </a:solidFill>
                <a:latin typeface="Times New Roman"/>
                <a:ea typeface="宋体"/>
                <a:cs typeface="Times New Roman"/>
              </a:rPr>
              <a:t> represented by M-letter has been a real challenge as shown by the  red and  darker green distributions  which reveal that most of the  choices during the first and second fourths of trials (respectively) have ended up to this mistake.</a:t>
            </a:r>
            <a:endParaRPr/>
          </a:p>
          <a:p>
            <a:pPr defTabSz="685800">
              <a:defRPr/>
            </a:pPr>
            <a:endParaRPr lang="fi-FI" sz="2000">
              <a:solidFill>
                <a:srgbClr val="FF0000"/>
              </a:solidFill>
              <a:latin typeface="Times New Roman"/>
              <a:ea typeface="宋体"/>
              <a:cs typeface="Times New Roman"/>
            </a:endParaRPr>
          </a:p>
          <a:p>
            <a:pPr defTabSz="685800">
              <a:defRPr/>
            </a:pPr>
            <a:r>
              <a:rPr lang="fi-FI" sz="2000">
                <a:solidFill>
                  <a:prstClr val="black"/>
                </a:solidFill>
                <a:latin typeface="Times New Roman"/>
                <a:ea typeface="宋体"/>
                <a:cs typeface="Times New Roman"/>
              </a:rPr>
              <a:t>The </a:t>
            </a:r>
            <a:r>
              <a:rPr lang="fi-FI" sz="2000">
                <a:solidFill>
                  <a:prstClr val="black"/>
                </a:solidFill>
                <a:latin typeface="Times New Roman"/>
                <a:ea typeface="宋体"/>
                <a:cs typeface="Times New Roman"/>
              </a:rPr>
              <a:t>learner</a:t>
            </a:r>
            <a:r>
              <a:rPr lang="fi-FI" sz="2000">
                <a:solidFill>
                  <a:prstClr val="black"/>
                </a:solidFill>
                <a:latin typeface="Times New Roman"/>
                <a:ea typeface="宋体"/>
                <a:cs typeface="Times New Roman"/>
              </a:rPr>
              <a:t> has failed to learn to identify the correspondence of the /N/ sound during the whole session in trials where M has occurred  (7 times) as an </a:t>
            </a:r>
            <a:r>
              <a:rPr lang="fi-FI" sz="2000">
                <a:solidFill>
                  <a:prstClr val="black"/>
                </a:solidFill>
                <a:latin typeface="Times New Roman"/>
                <a:ea typeface="宋体"/>
                <a:cs typeface="Times New Roman"/>
              </a:rPr>
              <a:t>alternative</a:t>
            </a:r>
            <a:r>
              <a:rPr lang="fi-FI" sz="2000">
                <a:solidFill>
                  <a:prstClr val="black"/>
                </a:solidFill>
                <a:latin typeface="Times New Roman"/>
                <a:ea typeface="宋体"/>
                <a:cs typeface="Times New Roman"/>
              </a:rPr>
              <a:t>.</a:t>
            </a:r>
            <a:endParaRPr/>
          </a:p>
          <a:p>
            <a:pPr defTabSz="685800">
              <a:defRPr/>
            </a:pPr>
            <a:endParaRPr lang="en-US" sz="2000">
              <a:solidFill>
                <a:srgbClr val="FF0000"/>
              </a:solidFill>
              <a:latin typeface="Times New Roman"/>
              <a:ea typeface="宋体"/>
              <a:cs typeface="Times New Roman"/>
            </a:endParaRPr>
          </a:p>
          <a:p>
            <a:pPr defTabSz="685800">
              <a:defRPr/>
            </a:pPr>
            <a:r>
              <a:rPr lang="fi-FI" sz="2000">
                <a:solidFill>
                  <a:prstClr val="black"/>
                </a:solidFill>
                <a:latin typeface="Times New Roman"/>
                <a:ea typeface="宋体"/>
                <a:cs typeface="Times New Roman"/>
              </a:rPr>
              <a:t>On the other hand s/he has not chosen e.g. S to represent the /N/ sound any more during the last fourth of the trials (no misidentifications during the 9 last of the 34 trials with S as an </a:t>
            </a:r>
            <a:r>
              <a:rPr lang="fi-FI" sz="2000">
                <a:solidFill>
                  <a:prstClr val="black"/>
                </a:solidFill>
                <a:latin typeface="Times New Roman"/>
                <a:ea typeface="宋体"/>
                <a:cs typeface="Times New Roman"/>
              </a:rPr>
              <a:t>alternative</a:t>
            </a:r>
            <a:r>
              <a:rPr lang="fi-FI" sz="2000">
                <a:solidFill>
                  <a:prstClr val="black"/>
                </a:solidFill>
                <a:latin typeface="Times New Roman"/>
                <a:ea typeface="宋体"/>
                <a:cs typeface="Times New Roman"/>
              </a:rPr>
              <a:t>).</a:t>
            </a:r>
            <a:endParaRPr/>
          </a:p>
          <a:p>
            <a:pPr defTabSz="685800">
              <a:defRPr/>
            </a:pPr>
            <a:r>
              <a:rPr lang="zh-CN" sz="2000">
                <a:solidFill>
                  <a:srgbClr val="FF0000"/>
                </a:solidFill>
                <a:latin typeface="Times New Roman"/>
                <a:ea typeface="宋体"/>
                <a:cs typeface="Times New Roman"/>
              </a:rPr>
              <a:t>。</a:t>
            </a:r>
            <a:endParaRPr lang="en-US" sz="2000">
              <a:solidFill>
                <a:srgbClr val="FF0000"/>
              </a:solidFill>
              <a:latin typeface="Times New Roman"/>
              <a:ea typeface="宋体"/>
              <a:cs typeface="Times New Roman"/>
            </a:endParaRPr>
          </a:p>
          <a:p>
            <a:pPr defTabSz="685800">
              <a:defRPr/>
            </a:pPr>
            <a:r>
              <a:rPr lang="fi-FI" sz="2000">
                <a:solidFill>
                  <a:prstClr val="black"/>
                </a:solidFill>
                <a:latin typeface="Times New Roman"/>
                <a:ea typeface="宋体"/>
                <a:cs typeface="Times New Roman"/>
              </a:rPr>
              <a:t>For more details, see Lyytinen et al., Scand.J.Psychol., 2009, 50, 668-675 and for documentation of the efficiency  of the game in supporting learning among at risk children, see eg. Saine et.al., Child Development , 82,3,1013-1028.</a:t>
            </a:r>
            <a:endParaRPr/>
          </a:p>
          <a:p>
            <a:pPr defTabSz="685800">
              <a:defRPr/>
            </a:pPr>
            <a:endParaRPr lang="fi-FI" sz="2000">
              <a:solidFill>
                <a:srgbClr val="FF0000"/>
              </a:solidFill>
              <a:latin typeface="Times New Roman"/>
              <a:ea typeface="宋体"/>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002498" name="Picture 2" descr="http://www.mit.jyu.fi/~jvkujala/hidden/gg/kakkarat/kakkarat-0.png"/>
          <p:cNvPicPr>
            <a:picLocks noChangeAspect="1" noChangeArrowheads="1"/>
          </p:cNvPicPr>
          <p:nvPr/>
        </p:nvPicPr>
        <p:blipFill>
          <a:blip r:embed="rId2"/>
          <a:stretch/>
        </p:blipFill>
        <p:spPr bwMode="auto">
          <a:xfrm>
            <a:off x="1889523" y="1430778"/>
            <a:ext cx="5364956" cy="3550444"/>
          </a:xfrm>
          <a:prstGeom prst="rect">
            <a:avLst/>
          </a:prstGeom>
          <a:noFill/>
        </p:spPr>
      </p:pic>
      <p:sp>
        <p:nvSpPr>
          <p:cNvPr id="1002499" name="Text Box 3"/>
          <p:cNvSpPr txBox="1">
            <a:spLocks noChangeArrowheads="1"/>
          </p:cNvSpPr>
          <p:nvPr/>
        </p:nvSpPr>
        <p:spPr bwMode="auto">
          <a:xfrm>
            <a:off x="1105786" y="5157192"/>
            <a:ext cx="7538483" cy="715581"/>
          </a:xfrm>
          <a:prstGeom prst="rect">
            <a:avLst/>
          </a:prstGeom>
          <a:noFill/>
          <a:ln w="14288" algn="ctr">
            <a:noFill/>
            <a:miter lim="800000"/>
          </a:ln>
          <a:effectLst/>
        </p:spPr>
        <p:txBody>
          <a:bodyPr wrap="square">
            <a:spAutoFit/>
          </a:bodyPr>
          <a:lstStyle/>
          <a:p>
            <a:pPr defTabSz="685800">
              <a:defRPr/>
            </a:pPr>
            <a:r>
              <a:rPr lang="fi-FI" sz="1350">
                <a:solidFill>
                  <a:prstClr val="black"/>
                </a:solidFill>
                <a:latin typeface="Calibri"/>
              </a:rPr>
              <a:t>..continuation of the feedback about learning of different letter-sound connections Illustration of the game developed by Janne Kujala</a:t>
            </a:r>
            <a:endParaRPr lang="fi-FI" sz="1350">
              <a:solidFill>
                <a:srgbClr val="FF0000"/>
              </a:solidFill>
              <a:latin typeface="Calibri"/>
              <a:ea typeface="宋体"/>
            </a:endParaRPr>
          </a:p>
          <a:p>
            <a:pPr defTabSz="685800">
              <a:defRPr/>
            </a:pPr>
            <a:endParaRPr lang="fi-FI" sz="1350">
              <a:solidFill>
                <a:srgbClr val="FF0000"/>
              </a:solidFill>
              <a:latin typeface="Calibri"/>
              <a:ea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004546" name="Picture 2"/>
          <p:cNvPicPr>
            <a:picLocks noChangeAspect="1" noChangeArrowheads="1"/>
          </p:cNvPicPr>
          <p:nvPr/>
        </p:nvPicPr>
        <p:blipFill>
          <a:blip r:embed="rId3"/>
          <a:stretch/>
        </p:blipFill>
        <p:spPr bwMode="auto">
          <a:xfrm>
            <a:off x="1129903" y="873166"/>
            <a:ext cx="6858001" cy="4364831"/>
          </a:xfrm>
          <a:prstGeom prst="rect">
            <a:avLst/>
          </a:prstGeom>
          <a:noFill/>
        </p:spPr>
      </p:pic>
      <p:sp>
        <p:nvSpPr>
          <p:cNvPr id="1004547" name="Text Box 3"/>
          <p:cNvSpPr txBox="1">
            <a:spLocks noChangeArrowheads="1"/>
          </p:cNvSpPr>
          <p:nvPr/>
        </p:nvSpPr>
        <p:spPr bwMode="auto">
          <a:xfrm>
            <a:off x="1278228" y="5308253"/>
            <a:ext cx="6561349" cy="715581"/>
          </a:xfrm>
          <a:prstGeom prst="rect">
            <a:avLst/>
          </a:prstGeom>
          <a:noFill/>
          <a:ln w="14288" algn="ctr">
            <a:noFill/>
            <a:miter lim="800000"/>
          </a:ln>
          <a:effectLst/>
        </p:spPr>
        <p:txBody>
          <a:bodyPr wrap="square">
            <a:spAutoFit/>
          </a:bodyPr>
          <a:lstStyle/>
          <a:p>
            <a:pPr defTabSz="685800">
              <a:defRPr/>
            </a:pPr>
            <a:r>
              <a:rPr lang="fi-FI" sz="1350">
                <a:solidFill>
                  <a:prstClr val="black"/>
                </a:solidFill>
                <a:latin typeface="Calibri"/>
              </a:rPr>
              <a:t>.. </a:t>
            </a:r>
            <a:r>
              <a:rPr lang="fi-FI" sz="1350">
                <a:solidFill>
                  <a:prstClr val="black"/>
                </a:solidFill>
                <a:latin typeface="Calibri"/>
              </a:rPr>
              <a:t>continuation</a:t>
            </a:r>
            <a:r>
              <a:rPr lang="fi-FI" sz="1350">
                <a:solidFill>
                  <a:prstClr val="black"/>
                </a:solidFill>
                <a:latin typeface="Calibri"/>
              </a:rPr>
              <a:t>.. </a:t>
            </a:r>
            <a:r>
              <a:rPr lang="fi-FI" sz="1350">
                <a:solidFill>
                  <a:prstClr val="black"/>
                </a:solidFill>
                <a:latin typeface="Calibri"/>
              </a:rPr>
              <a:t>Computed</a:t>
            </a:r>
            <a:r>
              <a:rPr lang="fi-FI" sz="1350">
                <a:solidFill>
                  <a:prstClr val="black"/>
                </a:solidFill>
                <a:latin typeface="Calibri"/>
              </a:rPr>
              <a:t> to </a:t>
            </a:r>
            <a:r>
              <a:rPr lang="fi-FI" sz="1350">
                <a:solidFill>
                  <a:prstClr val="black"/>
                </a:solidFill>
                <a:latin typeface="Calibri"/>
              </a:rPr>
              <a:t>illustrate</a:t>
            </a:r>
            <a:r>
              <a:rPr lang="fi-FI" sz="1350">
                <a:solidFill>
                  <a:prstClr val="black"/>
                </a:solidFill>
                <a:latin typeface="Calibri"/>
              </a:rPr>
              <a:t> the </a:t>
            </a:r>
            <a:r>
              <a:rPr lang="fi-FI" sz="1350">
                <a:solidFill>
                  <a:prstClr val="black"/>
                </a:solidFill>
                <a:latin typeface="Calibri"/>
              </a:rPr>
              <a:t>actual</a:t>
            </a:r>
            <a:r>
              <a:rPr lang="fi-FI" sz="1350">
                <a:solidFill>
                  <a:prstClr val="black"/>
                </a:solidFill>
                <a:latin typeface="Calibri"/>
              </a:rPr>
              <a:t> status of the </a:t>
            </a:r>
            <a:r>
              <a:rPr lang="fi-FI" sz="1350">
                <a:solidFill>
                  <a:prstClr val="black"/>
                </a:solidFill>
                <a:latin typeface="Calibri"/>
              </a:rPr>
              <a:t>whole</a:t>
            </a:r>
            <a:r>
              <a:rPr lang="fi-FI" sz="1350">
                <a:solidFill>
                  <a:prstClr val="black"/>
                </a:solidFill>
                <a:latin typeface="Calibri"/>
              </a:rPr>
              <a:t> </a:t>
            </a:r>
            <a:r>
              <a:rPr lang="fi-FI" sz="1350">
                <a:solidFill>
                  <a:prstClr val="black"/>
                </a:solidFill>
                <a:latin typeface="Calibri"/>
              </a:rPr>
              <a:t>classroom</a:t>
            </a:r>
            <a:r>
              <a:rPr lang="fi-FI" sz="1350">
                <a:solidFill>
                  <a:prstClr val="black"/>
                </a:solidFill>
                <a:latin typeface="Calibri"/>
              </a:rPr>
              <a:t> of </a:t>
            </a:r>
            <a:r>
              <a:rPr lang="fi-FI" sz="1350">
                <a:solidFill>
                  <a:prstClr val="black"/>
                </a:solidFill>
                <a:latin typeface="Calibri"/>
              </a:rPr>
              <a:t>learners</a:t>
            </a:r>
            <a:r>
              <a:rPr lang="fi-FI" sz="1350">
                <a:solidFill>
                  <a:prstClr val="black"/>
                </a:solidFill>
                <a:latin typeface="Calibri"/>
              </a:rPr>
              <a:t> 				</a:t>
            </a:r>
            <a:r>
              <a:rPr lang="fi-FI" sz="1350">
                <a:solidFill>
                  <a:prstClr val="black"/>
                </a:solidFill>
                <a:latin typeface="Calibri"/>
              </a:rPr>
              <a:t>Illustration</a:t>
            </a:r>
            <a:r>
              <a:rPr lang="fi-FI" sz="1350">
                <a:solidFill>
                  <a:prstClr val="black"/>
                </a:solidFill>
                <a:latin typeface="Calibri"/>
              </a:rPr>
              <a:t> of the </a:t>
            </a:r>
            <a:r>
              <a:rPr lang="fi-FI" sz="1350">
                <a:solidFill>
                  <a:prstClr val="black"/>
                </a:solidFill>
                <a:latin typeface="Calibri"/>
              </a:rPr>
              <a:t>game</a:t>
            </a:r>
            <a:r>
              <a:rPr lang="fi-FI" sz="1350">
                <a:solidFill>
                  <a:prstClr val="black"/>
                </a:solidFill>
                <a:latin typeface="Calibri"/>
              </a:rPr>
              <a:t> </a:t>
            </a:r>
            <a:r>
              <a:rPr lang="fi-FI" sz="1350">
                <a:solidFill>
                  <a:prstClr val="black"/>
                </a:solidFill>
                <a:latin typeface="Calibri"/>
              </a:rPr>
              <a:t>developed</a:t>
            </a:r>
            <a:r>
              <a:rPr lang="fi-FI" sz="1350">
                <a:solidFill>
                  <a:prstClr val="black"/>
                </a:solidFill>
                <a:latin typeface="Calibri"/>
              </a:rPr>
              <a:t> </a:t>
            </a:r>
            <a:r>
              <a:rPr lang="fi-FI" sz="1350">
                <a:solidFill>
                  <a:prstClr val="black"/>
                </a:solidFill>
                <a:latin typeface="Calibri"/>
              </a:rPr>
              <a:t>by</a:t>
            </a:r>
            <a:r>
              <a:rPr lang="fi-FI" sz="1350">
                <a:solidFill>
                  <a:prstClr val="black"/>
                </a:solidFill>
                <a:latin typeface="Calibri"/>
              </a:rPr>
              <a:t> Janne Kujala</a:t>
            </a:r>
            <a:endParaRPr lang="en-GB" sz="1350">
              <a:solidFill>
                <a:prstClr val="black"/>
              </a:solidFill>
              <a:latin typeface="Calibri"/>
            </a:endParaRPr>
          </a:p>
          <a:p>
            <a:pPr defTabSz="685800">
              <a:defRPr/>
            </a:pPr>
            <a:endParaRPr lang="en-GB" sz="1350">
              <a:solidFill>
                <a:prstClr val="black"/>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33922" name="Rectangle 2"/>
          <p:cNvSpPr>
            <a:spLocks noChangeArrowheads="1" noGrp="1"/>
          </p:cNvSpPr>
          <p:nvPr>
            <p:ph type="title"/>
          </p:nvPr>
        </p:nvSpPr>
        <p:spPr bwMode="auto"/>
        <p:txBody>
          <a:bodyPr>
            <a:normAutofit/>
          </a:bodyPr>
          <a:lstStyle/>
          <a:p>
            <a:pPr>
              <a:defRPr/>
            </a:pPr>
            <a:r>
              <a:rPr lang="fi-FI" sz="3000"/>
              <a:t>Graphogame</a:t>
            </a:r>
            <a:r>
              <a:rPr lang="fi-FI" sz="3000"/>
              <a:t> as an </a:t>
            </a:r>
            <a:r>
              <a:rPr lang="fi-FI" sz="3000"/>
              <a:t>assessment</a:t>
            </a:r>
            <a:r>
              <a:rPr lang="fi-FI" sz="3000"/>
              <a:t> </a:t>
            </a:r>
            <a:r>
              <a:rPr lang="fi-FI" sz="3000"/>
              <a:t>tool</a:t>
            </a:r>
            <a:endParaRPr lang="en-GB" sz="3000"/>
          </a:p>
        </p:txBody>
      </p:sp>
      <p:sp>
        <p:nvSpPr>
          <p:cNvPr id="1233923" name="Rectangle 3"/>
          <p:cNvSpPr>
            <a:spLocks noChangeArrowheads="1" noGrp="1"/>
          </p:cNvSpPr>
          <p:nvPr>
            <p:ph type="body" idx="1"/>
          </p:nvPr>
        </p:nvSpPr>
        <p:spPr bwMode="auto">
          <a:xfrm>
            <a:off x="628649" y="1690689"/>
            <a:ext cx="8111312" cy="5167311"/>
          </a:xfrm>
        </p:spPr>
        <p:txBody>
          <a:bodyPr>
            <a:normAutofit/>
          </a:bodyPr>
          <a:lstStyle/>
          <a:p>
            <a:pPr>
              <a:lnSpc>
                <a:spcPct val="90000"/>
              </a:lnSpc>
              <a:defRPr/>
            </a:pPr>
            <a:r>
              <a:rPr lang="fi-FI" sz="1950"/>
              <a:t>Dynamic assessment:</a:t>
            </a:r>
            <a:endParaRPr/>
          </a:p>
          <a:p>
            <a:pPr>
              <a:lnSpc>
                <a:spcPct val="90000"/>
              </a:lnSpc>
              <a:defRPr/>
            </a:pPr>
            <a:endParaRPr lang="fi-FI" sz="1950"/>
          </a:p>
          <a:p>
            <a:pPr lvl="1">
              <a:lnSpc>
                <a:spcPct val="90000"/>
              </a:lnSpc>
              <a:defRPr/>
            </a:pPr>
            <a:r>
              <a:rPr lang="fi-FI" sz="1950"/>
              <a:t>Online follow-up of the results of learning connections between spoken and written items</a:t>
            </a:r>
            <a:endParaRPr/>
          </a:p>
          <a:p>
            <a:pPr lvl="1">
              <a:lnSpc>
                <a:spcPct val="90000"/>
              </a:lnSpc>
              <a:defRPr/>
            </a:pPr>
            <a:endParaRPr lang="fi-FI" sz="1950"/>
          </a:p>
          <a:p>
            <a:pPr lvl="1">
              <a:lnSpc>
                <a:spcPct val="90000"/>
              </a:lnSpc>
              <a:defRPr/>
            </a:pPr>
            <a:r>
              <a:rPr lang="fi-FI" sz="1950"/>
              <a:t>Immediate application of the observed results to guiding the training to bottleneck areas</a:t>
            </a:r>
            <a:endParaRPr/>
          </a:p>
          <a:p>
            <a:pPr lvl="1">
              <a:lnSpc>
                <a:spcPct val="90000"/>
              </a:lnSpc>
              <a:defRPr/>
            </a:pPr>
            <a:endParaRPr lang="fi-FI" sz="1950"/>
          </a:p>
          <a:p>
            <a:pPr lvl="1">
              <a:lnSpc>
                <a:spcPct val="90000"/>
              </a:lnSpc>
              <a:defRPr/>
            </a:pPr>
            <a:r>
              <a:rPr lang="fi-FI" sz="1950"/>
              <a:t>i.e. </a:t>
            </a:r>
            <a:r>
              <a:rPr lang="fi-FI" sz="1950"/>
              <a:t>integrating</a:t>
            </a:r>
            <a:r>
              <a:rPr lang="fi-FI" sz="1950"/>
              <a:t> </a:t>
            </a:r>
            <a:r>
              <a:rPr lang="fi-FI" sz="1950"/>
              <a:t>assessment</a:t>
            </a:r>
            <a:r>
              <a:rPr lang="fi-FI" sz="1950"/>
              <a:t> and intervention as made in the </a:t>
            </a:r>
            <a:r>
              <a:rPr lang="fi-FI" sz="1950"/>
              <a:t>response-to-intervention</a:t>
            </a:r>
            <a:r>
              <a:rPr lang="fi-FI" sz="1950"/>
              <a:t> </a:t>
            </a:r>
            <a:r>
              <a:rPr lang="fi-FI" sz="1950"/>
              <a:t>model</a:t>
            </a:r>
            <a:r>
              <a:rPr lang="fi-FI" sz="1950"/>
              <a:t> </a:t>
            </a:r>
            <a:r>
              <a:rPr lang="fi-FI" sz="1950"/>
              <a:t>with</a:t>
            </a:r>
            <a:r>
              <a:rPr lang="fi-FI" sz="1950"/>
              <a:t> the </a:t>
            </a:r>
            <a:r>
              <a:rPr lang="fi-FI" sz="1950"/>
              <a:t>exception</a:t>
            </a:r>
            <a:r>
              <a:rPr lang="fi-FI" sz="1950"/>
              <a:t> </a:t>
            </a:r>
            <a:r>
              <a:rPr lang="fi-FI" sz="1950"/>
              <a:t>that</a:t>
            </a:r>
            <a:r>
              <a:rPr lang="fi-FI" sz="1950"/>
              <a:t> the  </a:t>
            </a:r>
            <a:r>
              <a:rPr lang="fi-FI" sz="1950"/>
              <a:t>cycle</a:t>
            </a:r>
            <a:r>
              <a:rPr lang="fi-FI" sz="1950"/>
              <a:t> of </a:t>
            </a:r>
            <a:r>
              <a:rPr lang="fi-FI" sz="1950"/>
              <a:t>refocussing</a:t>
            </a:r>
            <a:r>
              <a:rPr lang="fi-FI" sz="1950"/>
              <a:t> intervention </a:t>
            </a:r>
            <a:r>
              <a:rPr lang="fi-FI" sz="1950"/>
              <a:t>can</a:t>
            </a:r>
            <a:r>
              <a:rPr lang="fi-FI" sz="1950"/>
              <a:t> </a:t>
            </a:r>
            <a:r>
              <a:rPr lang="fi-FI" sz="1950"/>
              <a:t>happen</a:t>
            </a:r>
            <a:r>
              <a:rPr lang="fi-FI" sz="1950"/>
              <a:t> in </a:t>
            </a:r>
            <a:r>
              <a:rPr lang="fi-FI" sz="1950"/>
              <a:t>seconds</a:t>
            </a:r>
            <a:r>
              <a:rPr lang="fi-FI" sz="1950"/>
              <a:t> </a:t>
            </a:r>
            <a:endParaRPr lang="en-GB" sz="1950"/>
          </a:p>
        </p:txBody>
      </p:sp>
      <p:sp>
        <p:nvSpPr>
          <p:cNvPr id="3" name="TextBox 2"/>
          <p:cNvSpPr txBox="1"/>
          <p:nvPr/>
        </p:nvSpPr>
        <p:spPr bwMode="auto">
          <a:xfrm>
            <a:off x="1131258" y="2348880"/>
            <a:ext cx="7183402" cy="3208571"/>
          </a:xfrm>
          <a:prstGeom prst="rect">
            <a:avLst/>
          </a:prstGeom>
          <a:noFill/>
        </p:spPr>
        <p:txBody>
          <a:bodyPr wrap="square" rtlCol="0">
            <a:spAutoFit/>
          </a:bodyPr>
          <a:lstStyle/>
          <a:p>
            <a:pPr defTabSz="685800">
              <a:defRPr/>
            </a:pPr>
            <a:r>
              <a:rPr lang="zh-CN" sz="1350">
                <a:solidFill>
                  <a:srgbClr val="FF0000"/>
                </a:solidFill>
                <a:latin typeface="Calibri"/>
                <a:ea typeface="宋体"/>
              </a:rPr>
              <a:t>：</a:t>
            </a: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en-US" sz="1350">
              <a:solidFill>
                <a:srgbClr val="FF0000"/>
              </a:solidFill>
              <a:latin typeface="Calibri"/>
              <a:ea typeface="宋体"/>
            </a:endParaRPr>
          </a:p>
          <a:p>
            <a:pPr defTabSz="685800">
              <a:defRPr/>
            </a:pPr>
            <a:endParaRPr lang="zh-CN" sz="1350">
              <a:solidFill>
                <a:srgbClr val="FF0000"/>
              </a:solidFill>
              <a:latin typeface="Calibri"/>
              <a:ea typeface="宋体"/>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996354" name="Picture 2" descr="The image “http://people.jyu.fi/~jvkujala/tmp/graphogame/learn.jpeg” cannot be displayed, because it contains errors."/>
          <p:cNvPicPr>
            <a:picLocks noChangeAspect="1" noChangeArrowheads="1"/>
          </p:cNvPicPr>
          <p:nvPr/>
        </p:nvPicPr>
        <p:blipFill>
          <a:blip r:embed="rId3"/>
          <a:stretch/>
        </p:blipFill>
        <p:spPr bwMode="auto">
          <a:xfrm>
            <a:off x="3005826" y="1898978"/>
            <a:ext cx="3348372" cy="3599670"/>
          </a:xfrm>
          <a:prstGeom prst="rect">
            <a:avLst/>
          </a:prstGeom>
          <a:noFill/>
        </p:spPr>
      </p:pic>
      <p:sp>
        <p:nvSpPr>
          <p:cNvPr id="996355" name="Text Box 3"/>
          <p:cNvSpPr txBox="1">
            <a:spLocks noChangeArrowheads="1"/>
          </p:cNvSpPr>
          <p:nvPr/>
        </p:nvSpPr>
        <p:spPr bwMode="auto">
          <a:xfrm>
            <a:off x="1139958" y="2429150"/>
            <a:ext cx="2267453" cy="1754326"/>
          </a:xfrm>
          <a:prstGeom prst="rect">
            <a:avLst/>
          </a:prstGeom>
          <a:noFill/>
          <a:ln w="14288" algn="ctr">
            <a:noFill/>
            <a:miter lim="800000"/>
          </a:ln>
          <a:effectLst/>
        </p:spPr>
        <p:txBody>
          <a:bodyPr wrap="square">
            <a:spAutoFit/>
          </a:bodyPr>
          <a:lstStyle/>
          <a:p>
            <a:pPr defTabSz="685800">
              <a:defRPr/>
            </a:pPr>
            <a:r>
              <a:rPr lang="fi-FI">
                <a:solidFill>
                  <a:prstClr val="black"/>
                </a:solidFill>
                <a:latin typeface="Calibri"/>
              </a:rPr>
              <a:t>The </a:t>
            </a:r>
            <a:r>
              <a:rPr lang="fi-FI">
                <a:solidFill>
                  <a:prstClr val="black"/>
                </a:solidFill>
                <a:latin typeface="Calibri"/>
              </a:rPr>
              <a:t>cumulative</a:t>
            </a:r>
            <a:r>
              <a:rPr lang="fi-FI">
                <a:solidFill>
                  <a:prstClr val="black"/>
                </a:solidFill>
                <a:latin typeface="Calibri"/>
              </a:rPr>
              <a:t> </a:t>
            </a:r>
            <a:endParaRPr/>
          </a:p>
          <a:p>
            <a:pPr defTabSz="685800">
              <a:defRPr/>
            </a:pPr>
            <a:r>
              <a:rPr lang="fi-FI">
                <a:solidFill>
                  <a:prstClr val="black"/>
                </a:solidFill>
                <a:latin typeface="Calibri"/>
              </a:rPr>
              <a:t>number</a:t>
            </a:r>
            <a:r>
              <a:rPr lang="fi-FI">
                <a:solidFill>
                  <a:prstClr val="black"/>
                </a:solidFill>
                <a:latin typeface="Calibri"/>
              </a:rPr>
              <a:t> of the </a:t>
            </a:r>
            <a:endParaRPr/>
          </a:p>
          <a:p>
            <a:pPr defTabSz="685800">
              <a:defRPr/>
            </a:pPr>
            <a:r>
              <a:rPr lang="fi-FI">
                <a:solidFill>
                  <a:prstClr val="black"/>
                </a:solidFill>
                <a:latin typeface="Calibri"/>
              </a:rPr>
              <a:t>acquired</a:t>
            </a:r>
            <a:r>
              <a:rPr lang="fi-FI">
                <a:solidFill>
                  <a:prstClr val="black"/>
                </a:solidFill>
                <a:latin typeface="Calibri"/>
              </a:rPr>
              <a:t> </a:t>
            </a:r>
            <a:r>
              <a:rPr lang="fi-FI">
                <a:solidFill>
                  <a:prstClr val="black"/>
                </a:solidFill>
                <a:latin typeface="Calibri"/>
              </a:rPr>
              <a:t>connections</a:t>
            </a:r>
            <a:r>
              <a:rPr lang="fi-FI">
                <a:solidFill>
                  <a:prstClr val="black"/>
                </a:solidFill>
                <a:latin typeface="Calibri"/>
              </a:rPr>
              <a:t> </a:t>
            </a:r>
            <a:r>
              <a:rPr lang="fi-FI">
                <a:solidFill>
                  <a:prstClr val="black"/>
                </a:solidFill>
                <a:latin typeface="Calibri"/>
              </a:rPr>
              <a:t>between</a:t>
            </a:r>
            <a:r>
              <a:rPr lang="fi-FI">
                <a:solidFill>
                  <a:prstClr val="black"/>
                </a:solidFill>
                <a:latin typeface="Calibri"/>
              </a:rPr>
              <a:t> </a:t>
            </a:r>
            <a:r>
              <a:rPr lang="fi-FI">
                <a:solidFill>
                  <a:prstClr val="black"/>
                </a:solidFill>
                <a:latin typeface="Calibri"/>
              </a:rPr>
              <a:t>sounds</a:t>
            </a:r>
            <a:r>
              <a:rPr lang="fi-FI">
                <a:solidFill>
                  <a:prstClr val="black"/>
                </a:solidFill>
                <a:latin typeface="Calibri"/>
              </a:rPr>
              <a:t> and </a:t>
            </a:r>
            <a:r>
              <a:rPr lang="fi-FI">
                <a:solidFill>
                  <a:prstClr val="black"/>
                </a:solidFill>
                <a:latin typeface="Calibri"/>
              </a:rPr>
              <a:t>letters</a:t>
            </a:r>
            <a:endParaRPr lang="fi-FI">
              <a:solidFill>
                <a:prstClr val="black"/>
              </a:solidFill>
              <a:latin typeface="Calibri"/>
            </a:endParaRPr>
          </a:p>
          <a:p>
            <a:pPr defTabSz="685800">
              <a:defRPr/>
            </a:pPr>
            <a:endParaRPr lang="fi-FI">
              <a:solidFill>
                <a:prstClr val="black"/>
              </a:solidFill>
              <a:latin typeface="Calibri"/>
            </a:endParaRPr>
          </a:p>
        </p:txBody>
      </p:sp>
      <p:sp>
        <p:nvSpPr>
          <p:cNvPr id="996356" name="Text Box 4"/>
          <p:cNvSpPr txBox="1">
            <a:spLocks noChangeArrowheads="1"/>
          </p:cNvSpPr>
          <p:nvPr/>
        </p:nvSpPr>
        <p:spPr bwMode="auto">
          <a:xfrm>
            <a:off x="4341019" y="5426332"/>
            <a:ext cx="1728286" cy="369332"/>
          </a:xfrm>
          <a:prstGeom prst="rect">
            <a:avLst/>
          </a:prstGeom>
          <a:noFill/>
          <a:ln w="14288" algn="ctr">
            <a:noFill/>
            <a:miter lim="800000"/>
          </a:ln>
          <a:effectLst/>
        </p:spPr>
        <p:txBody>
          <a:bodyPr wrap="square">
            <a:spAutoFit/>
          </a:bodyPr>
          <a:lstStyle/>
          <a:p>
            <a:pPr defTabSz="685800">
              <a:defRPr/>
            </a:pPr>
            <a:r>
              <a:rPr lang="fi-FI">
                <a:solidFill>
                  <a:prstClr val="black"/>
                </a:solidFill>
                <a:latin typeface="Calibri"/>
              </a:rPr>
              <a:t>Hours</a:t>
            </a:r>
            <a:r>
              <a:rPr lang="fi-FI">
                <a:solidFill>
                  <a:prstClr val="black"/>
                </a:solidFill>
                <a:latin typeface="Calibri"/>
              </a:rPr>
              <a:t> of playing</a:t>
            </a:r>
            <a:endParaRPr/>
          </a:p>
        </p:txBody>
      </p:sp>
      <p:sp>
        <p:nvSpPr>
          <p:cNvPr id="996357" name="Text Box 5"/>
          <p:cNvSpPr txBox="1">
            <a:spLocks noChangeArrowheads="1"/>
          </p:cNvSpPr>
          <p:nvPr/>
        </p:nvSpPr>
        <p:spPr bwMode="auto">
          <a:xfrm>
            <a:off x="1223628" y="627321"/>
            <a:ext cx="6642832" cy="923330"/>
          </a:xfrm>
          <a:prstGeom prst="rect">
            <a:avLst/>
          </a:prstGeom>
          <a:noFill/>
          <a:ln w="14288" algn="ctr">
            <a:noFill/>
            <a:miter lim="800000"/>
          </a:ln>
          <a:effectLst/>
        </p:spPr>
        <p:txBody>
          <a:bodyPr wrap="square">
            <a:spAutoFit/>
          </a:bodyPr>
          <a:lstStyle/>
          <a:p>
            <a:pPr defTabSz="685800">
              <a:defRPr/>
            </a:pPr>
            <a:r>
              <a:rPr lang="fi-FI">
                <a:solidFill>
                  <a:prstClr val="black"/>
                </a:solidFill>
                <a:latin typeface="Calibri"/>
              </a:rPr>
              <a:t>Exemplary</a:t>
            </a:r>
            <a:r>
              <a:rPr lang="fi-FI">
                <a:solidFill>
                  <a:prstClr val="black"/>
                </a:solidFill>
                <a:latin typeface="Calibri"/>
              </a:rPr>
              <a:t> </a:t>
            </a:r>
            <a:r>
              <a:rPr lang="fi-FI">
                <a:solidFill>
                  <a:prstClr val="black"/>
                </a:solidFill>
                <a:latin typeface="Calibri"/>
              </a:rPr>
              <a:t>learning</a:t>
            </a:r>
            <a:r>
              <a:rPr lang="fi-FI">
                <a:solidFill>
                  <a:prstClr val="black"/>
                </a:solidFill>
                <a:latin typeface="Calibri"/>
              </a:rPr>
              <a:t> </a:t>
            </a:r>
            <a:r>
              <a:rPr lang="fi-FI">
                <a:solidFill>
                  <a:prstClr val="black"/>
                </a:solidFill>
                <a:latin typeface="Calibri"/>
              </a:rPr>
              <a:t>curves</a:t>
            </a:r>
            <a:r>
              <a:rPr lang="fi-FI">
                <a:solidFill>
                  <a:prstClr val="black"/>
                </a:solidFill>
                <a:latin typeface="Calibri"/>
              </a:rPr>
              <a:t> of </a:t>
            </a:r>
            <a:r>
              <a:rPr lang="fi-FI">
                <a:solidFill>
                  <a:prstClr val="black"/>
                </a:solidFill>
                <a:latin typeface="Calibri"/>
              </a:rPr>
              <a:t>children</a:t>
            </a:r>
            <a:r>
              <a:rPr lang="fi-FI">
                <a:solidFill>
                  <a:prstClr val="black"/>
                </a:solidFill>
                <a:latin typeface="Calibri"/>
              </a:rPr>
              <a:t> at </a:t>
            </a:r>
            <a:r>
              <a:rPr lang="fi-FI">
                <a:solidFill>
                  <a:prstClr val="black"/>
                </a:solidFill>
                <a:latin typeface="Calibri"/>
              </a:rPr>
              <a:t>risk</a:t>
            </a:r>
            <a:r>
              <a:rPr lang="fi-FI">
                <a:solidFill>
                  <a:prstClr val="black"/>
                </a:solidFill>
                <a:latin typeface="Calibri"/>
              </a:rPr>
              <a:t> </a:t>
            </a:r>
            <a:r>
              <a:rPr lang="fi-FI">
                <a:solidFill>
                  <a:prstClr val="black"/>
                </a:solidFill>
                <a:latin typeface="Calibri"/>
              </a:rPr>
              <a:t>showing</a:t>
            </a:r>
            <a:r>
              <a:rPr lang="fi-FI">
                <a:solidFill>
                  <a:prstClr val="black"/>
                </a:solidFill>
                <a:latin typeface="Calibri"/>
              </a:rPr>
              <a:t> the </a:t>
            </a:r>
            <a:r>
              <a:rPr lang="fi-FI">
                <a:solidFill>
                  <a:prstClr val="black"/>
                </a:solidFill>
                <a:latin typeface="Calibri"/>
              </a:rPr>
              <a:t>time</a:t>
            </a:r>
            <a:r>
              <a:rPr lang="fi-FI">
                <a:solidFill>
                  <a:prstClr val="black"/>
                </a:solidFill>
                <a:latin typeface="Calibri"/>
              </a:rPr>
              <a:t> </a:t>
            </a:r>
            <a:r>
              <a:rPr lang="fi-FI">
                <a:solidFill>
                  <a:prstClr val="black"/>
                </a:solidFill>
                <a:latin typeface="Calibri"/>
              </a:rPr>
              <a:t>needed</a:t>
            </a:r>
            <a:r>
              <a:rPr lang="fi-FI">
                <a:solidFill>
                  <a:prstClr val="black"/>
                </a:solidFill>
                <a:latin typeface="Calibri"/>
              </a:rPr>
              <a:t> for </a:t>
            </a:r>
            <a:r>
              <a:rPr lang="fi-FI">
                <a:solidFill>
                  <a:prstClr val="black"/>
                </a:solidFill>
                <a:latin typeface="Calibri"/>
              </a:rPr>
              <a:t>learning</a:t>
            </a:r>
            <a:r>
              <a:rPr lang="fi-FI">
                <a:solidFill>
                  <a:prstClr val="black"/>
                </a:solidFill>
                <a:latin typeface="Calibri"/>
              </a:rPr>
              <a:t> the </a:t>
            </a:r>
            <a:r>
              <a:rPr lang="fi-FI">
                <a:solidFill>
                  <a:prstClr val="black"/>
                </a:solidFill>
                <a:latin typeface="Calibri"/>
              </a:rPr>
              <a:t>sounds</a:t>
            </a:r>
            <a:r>
              <a:rPr lang="fi-FI">
                <a:solidFill>
                  <a:prstClr val="black"/>
                </a:solidFill>
                <a:latin typeface="Calibri"/>
              </a:rPr>
              <a:t> of the </a:t>
            </a:r>
            <a:r>
              <a:rPr lang="fi-FI">
                <a:solidFill>
                  <a:prstClr val="black"/>
                </a:solidFill>
                <a:latin typeface="Calibri"/>
              </a:rPr>
              <a:t>letters</a:t>
            </a:r>
            <a:r>
              <a:rPr lang="fi-FI">
                <a:solidFill>
                  <a:prstClr val="black"/>
                </a:solidFill>
                <a:latin typeface="Calibri"/>
              </a:rPr>
              <a:t> </a:t>
            </a:r>
            <a:r>
              <a:rPr lang="fi-FI">
                <a:solidFill>
                  <a:prstClr val="black"/>
                </a:solidFill>
                <a:latin typeface="Calibri"/>
              </a:rPr>
              <a:t>among</a:t>
            </a:r>
            <a:r>
              <a:rPr lang="fi-FI">
                <a:solidFill>
                  <a:prstClr val="black"/>
                </a:solidFill>
                <a:latin typeface="Calibri"/>
              </a:rPr>
              <a:t> </a:t>
            </a:r>
            <a:r>
              <a:rPr lang="fi-FI">
                <a:solidFill>
                  <a:prstClr val="black"/>
                </a:solidFill>
                <a:latin typeface="Calibri"/>
              </a:rPr>
              <a:t>Finnish</a:t>
            </a:r>
            <a:r>
              <a:rPr lang="fi-FI">
                <a:solidFill>
                  <a:prstClr val="black"/>
                </a:solidFill>
                <a:latin typeface="Calibri"/>
              </a:rPr>
              <a:t> </a:t>
            </a:r>
            <a:r>
              <a:rPr lang="fi-FI">
                <a:solidFill>
                  <a:prstClr val="black"/>
                </a:solidFill>
                <a:latin typeface="Calibri"/>
              </a:rPr>
              <a:t>children</a:t>
            </a:r>
            <a:r>
              <a:rPr lang="fi-FI">
                <a:solidFill>
                  <a:prstClr val="black"/>
                </a:solidFill>
                <a:latin typeface="Calibri"/>
              </a:rPr>
              <a:t> (N=726) </a:t>
            </a:r>
            <a:r>
              <a:rPr lang="fi-FI">
                <a:solidFill>
                  <a:prstClr val="black"/>
                </a:solidFill>
                <a:latin typeface="Calibri"/>
              </a:rPr>
              <a:t>using</a:t>
            </a:r>
            <a:r>
              <a:rPr lang="fi-FI">
                <a:solidFill>
                  <a:prstClr val="black"/>
                </a:solidFill>
                <a:latin typeface="Calibri"/>
              </a:rPr>
              <a:t> the </a:t>
            </a:r>
            <a:r>
              <a:rPr lang="fi-FI">
                <a:solidFill>
                  <a:prstClr val="black"/>
                </a:solidFill>
                <a:latin typeface="Calibri"/>
              </a:rPr>
              <a:t>Finnish</a:t>
            </a:r>
            <a:r>
              <a:rPr lang="fi-FI">
                <a:solidFill>
                  <a:prstClr val="black"/>
                </a:solidFill>
                <a:latin typeface="Calibri"/>
              </a:rPr>
              <a:t> version of the </a:t>
            </a:r>
            <a:r>
              <a:rPr lang="fi-FI">
                <a:solidFill>
                  <a:prstClr val="black"/>
                </a:solidFill>
                <a:latin typeface="Calibri"/>
              </a:rPr>
              <a:t>GraphoGame</a:t>
            </a:r>
            <a:r>
              <a:rPr lang="fi-FI">
                <a:solidFill>
                  <a:prstClr val="black"/>
                </a:solidFill>
                <a:latin typeface="Calibri"/>
              </a:rPr>
              <a:t> (=Ekapeli)</a:t>
            </a:r>
            <a:endParaRPr/>
          </a:p>
        </p:txBody>
      </p:sp>
      <p:sp>
        <p:nvSpPr>
          <p:cNvPr id="996358" name="Text Box 6"/>
          <p:cNvSpPr txBox="1">
            <a:spLocks noChangeArrowheads="1"/>
          </p:cNvSpPr>
          <p:nvPr/>
        </p:nvSpPr>
        <p:spPr bwMode="auto">
          <a:xfrm>
            <a:off x="6138174" y="5643247"/>
            <a:ext cx="1728286" cy="276999"/>
          </a:xfrm>
          <a:prstGeom prst="rect">
            <a:avLst/>
          </a:prstGeom>
          <a:noFill/>
          <a:ln w="14288" algn="ctr">
            <a:noFill/>
            <a:miter lim="800000"/>
          </a:ln>
          <a:effectLst/>
        </p:spPr>
        <p:txBody>
          <a:bodyPr wrap="square">
            <a:spAutoFit/>
          </a:bodyPr>
          <a:lstStyle/>
          <a:p>
            <a:pPr defTabSz="685800">
              <a:defRPr/>
            </a:pPr>
            <a:r>
              <a:rPr lang="fi-FI" sz="1200">
                <a:solidFill>
                  <a:prstClr val="black"/>
                </a:solidFill>
                <a:latin typeface="Calibri"/>
              </a:rPr>
              <a:t>Modelling</a:t>
            </a:r>
            <a:r>
              <a:rPr lang="fi-FI" sz="1200">
                <a:solidFill>
                  <a:prstClr val="black"/>
                </a:solidFill>
                <a:latin typeface="Calibri"/>
              </a:rPr>
              <a:t>: Janne Kujala</a:t>
            </a:r>
            <a:endParaRPr/>
          </a:p>
        </p:txBody>
      </p:sp>
      <p:sp>
        <p:nvSpPr>
          <p:cNvPr id="2" name="TextBox 1"/>
          <p:cNvSpPr txBox="1"/>
          <p:nvPr/>
        </p:nvSpPr>
        <p:spPr bwMode="auto">
          <a:xfrm>
            <a:off x="6521144" y="1769068"/>
            <a:ext cx="1345316" cy="300082"/>
          </a:xfrm>
          <a:prstGeom prst="rect">
            <a:avLst/>
          </a:prstGeom>
          <a:noFill/>
        </p:spPr>
        <p:txBody>
          <a:bodyPr wrap="square" rtlCol="0">
            <a:spAutoFit/>
          </a:bodyPr>
          <a:lstStyle/>
          <a:p>
            <a:pPr defTabSz="685800">
              <a:defRPr/>
            </a:pPr>
            <a:r>
              <a:rPr lang="zh-CN" sz="1350">
                <a:solidFill>
                  <a:srgbClr val="FF0000"/>
                </a:solidFill>
                <a:latin typeface="Calibri"/>
                <a:ea typeface="宋体"/>
              </a:rPr>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122" name="Rectangle 2"/>
          <p:cNvSpPr>
            <a:spLocks noChangeArrowheads="1" noGrp="1"/>
          </p:cNvSpPr>
          <p:nvPr>
            <p:ph type="title"/>
          </p:nvPr>
        </p:nvSpPr>
        <p:spPr bwMode="auto"/>
        <p:txBody>
          <a:bodyPr>
            <a:noAutofit/>
          </a:bodyPr>
          <a:lstStyle/>
          <a:p>
            <a:pPr>
              <a:defRPr/>
            </a:pPr>
            <a:r>
              <a:rPr lang="fi-FI" sz="3200" b="1"/>
              <a:t>Training pre-schoolers at </a:t>
            </a:r>
            <a:r>
              <a:rPr lang="fi-FI" sz="3200" b="1"/>
              <a:t>risk</a:t>
            </a:r>
            <a:endParaRPr lang="fi-FI" sz="2000" b="1">
              <a:solidFill>
                <a:srgbClr val="FF0000"/>
              </a:solidFill>
            </a:endParaRPr>
          </a:p>
        </p:txBody>
      </p:sp>
      <p:sp>
        <p:nvSpPr>
          <p:cNvPr id="5123" name="Rectangle 3"/>
          <p:cNvSpPr>
            <a:spLocks noChangeArrowheads="1" noGrp="1"/>
          </p:cNvSpPr>
          <p:nvPr>
            <p:ph type="body" idx="1"/>
          </p:nvPr>
        </p:nvSpPr>
        <p:spPr bwMode="auto">
          <a:xfrm>
            <a:off x="71438" y="1339850"/>
            <a:ext cx="5429250" cy="5257800"/>
          </a:xfrm>
        </p:spPr>
        <p:txBody>
          <a:bodyPr>
            <a:normAutofit fontScale="85000" lnSpcReduction="20000"/>
          </a:bodyPr>
          <a:lstStyle/>
          <a:p>
            <a:pPr marL="285750" indent="-285750">
              <a:defRPr/>
            </a:pPr>
            <a:r>
              <a:rPr lang="fi-FI" sz="2600"/>
              <a:t>3 hours of training of 6.5 year old kindergarten children at risk  (in short ~10 mins sessions):</a:t>
            </a:r>
            <a:endParaRPr/>
          </a:p>
          <a:p>
            <a:pPr marL="285750" indent="-285750">
              <a:buNone/>
              <a:defRPr/>
            </a:pPr>
            <a:r>
              <a:rPr lang="zh-CN" sz="2300"/>
              <a:t>     </a:t>
            </a:r>
            <a:endParaRPr lang="en-US" sz="2300">
              <a:solidFill>
                <a:srgbClr val="FF0000"/>
              </a:solidFill>
            </a:endParaRPr>
          </a:p>
          <a:p>
            <a:pPr marL="285750" indent="-285750">
              <a:buNone/>
              <a:defRPr/>
            </a:pPr>
            <a:r>
              <a:rPr lang="fi-FI" sz="2600"/>
              <a:t>        ---  Graphogame (GG) training group: matching speech sounds with letters </a:t>
            </a:r>
            <a:r>
              <a:rPr lang="en-US" sz="2400"/>
              <a:t>Graphgame</a:t>
            </a:r>
            <a:endParaRPr lang="en-US" sz="2400"/>
          </a:p>
          <a:p>
            <a:pPr lvl="1">
              <a:buNone/>
              <a:defRPr/>
            </a:pPr>
            <a:r>
              <a:rPr lang="zh-CN" sz="2300">
                <a:solidFill>
                  <a:srgbClr val="FF0000"/>
                </a:solidFill>
              </a:rPr>
              <a:t>     </a:t>
            </a:r>
            <a:endParaRPr lang="fi-FI" sz="2300">
              <a:solidFill>
                <a:srgbClr val="FF0000"/>
              </a:solidFill>
            </a:endParaRPr>
          </a:p>
          <a:p>
            <a:pPr lvl="1">
              <a:buNone/>
              <a:defRPr/>
            </a:pPr>
            <a:r>
              <a:rPr lang="fi-FI" sz="2600"/>
              <a:t>---  Control group: GG calculation exercises</a:t>
            </a:r>
            <a:endParaRPr/>
          </a:p>
          <a:p>
            <a:pPr lvl="1">
              <a:buNone/>
              <a:defRPr/>
            </a:pPr>
            <a:r>
              <a:rPr lang="zh-CN" sz="2300"/>
              <a:t>     </a:t>
            </a:r>
            <a:endParaRPr lang="fi-FI" sz="2300">
              <a:solidFill>
                <a:srgbClr val="FF0000"/>
              </a:solidFill>
            </a:endParaRPr>
          </a:p>
          <a:p>
            <a:pPr>
              <a:defRPr/>
            </a:pPr>
            <a:r>
              <a:rPr lang="fi-FI" sz="2600"/>
              <a:t>Comparison and follow up of:</a:t>
            </a:r>
            <a:endParaRPr/>
          </a:p>
          <a:p>
            <a:pPr>
              <a:buNone/>
              <a:defRPr/>
            </a:pPr>
            <a:r>
              <a:rPr lang="fi-FI" sz="2600"/>
              <a:t>     </a:t>
            </a:r>
            <a:endParaRPr lang="fi-FI" sz="2600">
              <a:solidFill>
                <a:srgbClr val="FF0000"/>
              </a:solidFill>
            </a:endParaRPr>
          </a:p>
          <a:p>
            <a:pPr lvl="1">
              <a:buNone/>
              <a:defRPr/>
            </a:pPr>
            <a:r>
              <a:rPr lang="en-US" sz="2600"/>
              <a:t>---  </a:t>
            </a:r>
            <a:r>
              <a:rPr lang="fi-FI" sz="2600"/>
              <a:t>Pre-reading skills</a:t>
            </a:r>
            <a:endParaRPr/>
          </a:p>
          <a:p>
            <a:pPr lvl="1">
              <a:buNone/>
              <a:defRPr/>
            </a:pPr>
            <a:r>
              <a:rPr lang="zh-CN" sz="2000"/>
              <a:t>      </a:t>
            </a:r>
            <a:endParaRPr lang="fi-FI" sz="2300">
              <a:solidFill>
                <a:srgbClr val="FF0000"/>
              </a:solidFill>
            </a:endParaRPr>
          </a:p>
          <a:p>
            <a:pPr marL="285750" indent="-285750">
              <a:defRPr/>
            </a:pPr>
            <a:r>
              <a:rPr lang="fi-FI" sz="2600"/>
              <a:t>MMN responses for vowel and vowel </a:t>
            </a:r>
            <a:r>
              <a:rPr lang="fi-FI" sz="2600"/>
              <a:t>duration</a:t>
            </a:r>
            <a:r>
              <a:rPr lang="fi-FI" sz="2600"/>
              <a:t> </a:t>
            </a:r>
            <a:r>
              <a:rPr lang="fi-FI" sz="2600"/>
              <a:t>change</a:t>
            </a:r>
            <a:endParaRPr lang="en-US" sz="2300">
              <a:solidFill>
                <a:srgbClr val="FF0000"/>
              </a:solidFill>
            </a:endParaRPr>
          </a:p>
          <a:p>
            <a:pPr lvl="1">
              <a:defRPr/>
            </a:pPr>
            <a:endParaRPr lang="fi-FI" sz="2600"/>
          </a:p>
        </p:txBody>
      </p:sp>
      <p:pic>
        <p:nvPicPr>
          <p:cNvPr id="5124" name="Picture 4" descr="Valitse se kirjain, jonka äänen kuulet."/>
          <p:cNvPicPr>
            <a:picLocks noChangeAspect="1" noChangeArrowheads="1"/>
          </p:cNvPicPr>
          <p:nvPr/>
        </p:nvPicPr>
        <p:blipFill>
          <a:blip r:embed="rId3"/>
          <a:stretch/>
        </p:blipFill>
        <p:spPr bwMode="auto">
          <a:xfrm>
            <a:off x="5572132" y="2285992"/>
            <a:ext cx="3810000" cy="28575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170" name="Title 1"/>
          <p:cNvSpPr>
            <a:spLocks noGrp="1"/>
          </p:cNvSpPr>
          <p:nvPr>
            <p:ph type="title"/>
          </p:nvPr>
        </p:nvSpPr>
        <p:spPr bwMode="auto"/>
        <p:txBody>
          <a:bodyPr>
            <a:normAutofit fontScale="90000"/>
          </a:bodyPr>
          <a:lstStyle/>
          <a:p>
            <a:pPr>
              <a:defRPr/>
            </a:pPr>
            <a:r>
              <a:rPr lang="fi-FI" sz="2800"/>
              <a:t>Effects</a:t>
            </a:r>
            <a:r>
              <a:rPr lang="fi-FI" sz="2800"/>
              <a:t> of </a:t>
            </a:r>
            <a:r>
              <a:rPr lang="fi-FI" sz="2800"/>
              <a:t>the</a:t>
            </a:r>
            <a:r>
              <a:rPr lang="fi-FI" sz="2800"/>
              <a:t> </a:t>
            </a:r>
            <a:r>
              <a:rPr lang="fi-FI" sz="2800"/>
              <a:t>GraphoGame</a:t>
            </a:r>
            <a:r>
              <a:rPr lang="fi-FI" sz="2800"/>
              <a:t> </a:t>
            </a:r>
            <a:r>
              <a:rPr lang="fi-FI" sz="2800"/>
              <a:t>training</a:t>
            </a:r>
            <a:r>
              <a:rPr lang="fi-FI" sz="2800"/>
              <a:t> on </a:t>
            </a:r>
            <a:r>
              <a:rPr lang="fi-FI" sz="2800"/>
              <a:t>preschoolers</a:t>
            </a:r>
            <a:r>
              <a:rPr lang="fi-FI" sz="2800"/>
              <a:t> at </a:t>
            </a:r>
            <a:r>
              <a:rPr lang="fi-FI" sz="2800"/>
              <a:t>risk</a:t>
            </a:r>
            <a:r>
              <a:rPr lang="fi-FI" sz="2800"/>
              <a:t> for </a:t>
            </a:r>
            <a:r>
              <a:rPr lang="fi-FI" sz="2800"/>
              <a:t>dyslexia</a:t>
            </a:r>
            <a:r>
              <a:rPr lang="fi-FI" sz="2800"/>
              <a:t>  - MMN </a:t>
            </a:r>
            <a:r>
              <a:rPr lang="fi-FI" sz="2800"/>
              <a:t>before</a:t>
            </a:r>
            <a:r>
              <a:rPr lang="fi-FI" sz="2800"/>
              <a:t> and </a:t>
            </a:r>
            <a:r>
              <a:rPr lang="fi-FI" sz="2800"/>
              <a:t>after</a:t>
            </a:r>
            <a:r>
              <a:rPr lang="fi-FI" sz="2800"/>
              <a:t> </a:t>
            </a:r>
            <a:r>
              <a:rPr lang="fi-FI" sz="2800"/>
              <a:t>the</a:t>
            </a:r>
            <a:r>
              <a:rPr lang="fi-FI" sz="2800"/>
              <a:t> intervention</a:t>
            </a:r>
            <a:endParaRPr/>
          </a:p>
        </p:txBody>
      </p:sp>
      <p:pic>
        <p:nvPicPr>
          <p:cNvPr id="7171" name="Content Placeholder 4"/>
          <p:cNvPicPr>
            <a:picLocks noChangeAspect="1" noGrp="1"/>
          </p:cNvPicPr>
          <p:nvPr>
            <p:ph idx="1"/>
          </p:nvPr>
        </p:nvPicPr>
        <p:blipFill>
          <a:blip r:embed="rId3"/>
          <a:stretch/>
        </p:blipFill>
        <p:spPr bwMode="auto">
          <a:xfrm>
            <a:off x="1697038" y="1403350"/>
            <a:ext cx="5899150" cy="4689475"/>
          </a:xfrm>
          <a:prstGeom prst="rect">
            <a:avLst/>
          </a:prstGeom>
        </p:spPr>
      </p:pic>
      <p:sp>
        <p:nvSpPr>
          <p:cNvPr id="4" name="Footer Placeholder 3"/>
          <p:cNvSpPr>
            <a:spLocks noGrp="1"/>
          </p:cNvSpPr>
          <p:nvPr>
            <p:ph type="ftr" sz="quarter" idx="10"/>
          </p:nvPr>
        </p:nvSpPr>
        <p:spPr bwMode="auto">
          <a:xfrm>
            <a:off x="5076056" y="6092825"/>
            <a:ext cx="3888432" cy="601663"/>
          </a:xfrm>
        </p:spPr>
        <p:txBody>
          <a:bodyPr/>
          <a:lstStyle/>
          <a:p>
            <a:pPr marL="0" marR="0" lvl="0" indent="0" algn="l" defTabSz="914400">
              <a:lnSpc>
                <a:spcPct val="100000"/>
              </a:lnSpc>
              <a:spcBef>
                <a:spcPts val="0"/>
              </a:spcBef>
              <a:spcAft>
                <a:spcPts val="0"/>
              </a:spcAft>
              <a:buClrTx/>
              <a:buSzTx/>
              <a:buFontTx/>
              <a:buNone/>
              <a:defRPr/>
            </a:pPr>
            <a:r>
              <a:rPr lang="en-GB" sz="2400" b="0" i="0" u="none" strike="noStrike" cap="none" spc="0">
                <a:ln>
                  <a:noFill/>
                </a:ln>
                <a:solidFill>
                  <a:prstClr val="black">
                    <a:tint val="75000"/>
                  </a:prstClr>
                </a:solidFill>
                <a:latin typeface="Calibri"/>
                <a:ea typeface="Arial"/>
                <a:cs typeface="Arial"/>
              </a:rPr>
              <a:t>Lovio</a:t>
            </a:r>
            <a:r>
              <a:rPr lang="en-GB" sz="2400" b="0" i="0" u="none" strike="noStrike" cap="none" spc="0">
                <a:ln>
                  <a:noFill/>
                </a:ln>
                <a:solidFill>
                  <a:prstClr val="black">
                    <a:tint val="75000"/>
                  </a:prstClr>
                </a:solidFill>
                <a:latin typeface="Calibri"/>
                <a:ea typeface="Arial"/>
                <a:cs typeface="Arial"/>
              </a:rPr>
              <a:t> et al., Brain Res., 2012</a:t>
            </a:r>
            <a:endParaRPr/>
          </a:p>
        </p:txBody>
      </p:sp>
      <p:sp>
        <p:nvSpPr>
          <p:cNvPr id="7" name="TextBox 6"/>
          <p:cNvSpPr txBox="1"/>
          <p:nvPr/>
        </p:nvSpPr>
        <p:spPr bwMode="auto">
          <a:xfrm>
            <a:off x="2143108" y="2345288"/>
            <a:ext cx="5000660" cy="36933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zh-CN" sz="1800" b="0" i="0" u="none" strike="noStrike" cap="none" spc="0">
                <a:ln>
                  <a:noFill/>
                </a:ln>
                <a:solidFill>
                  <a:prstClr val="black"/>
                </a:solidFill>
                <a:latin typeface="Calibri"/>
                <a:ea typeface="宋体"/>
                <a:cs typeface="Arial"/>
              </a:rPr>
              <a:t>   </a:t>
            </a:r>
            <a:endParaRPr lang="zh-CN" sz="1800" b="0" i="0" u="none" strike="noStrike" cap="none" spc="0">
              <a:ln>
                <a:noFill/>
              </a:ln>
              <a:solidFill>
                <a:srgbClr val="FF0000"/>
              </a:solidFill>
              <a:latin typeface="Calibri"/>
              <a:ea typeface="宋体"/>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0" y="0"/>
            <a:ext cx="9144000" cy="1417638"/>
          </a:xfrm>
        </p:spPr>
        <p:txBody>
          <a:bodyPr>
            <a:normAutofit/>
          </a:bodyPr>
          <a:lstStyle/>
          <a:p>
            <a:pPr>
              <a:defRPr/>
            </a:pPr>
            <a:r>
              <a:rPr lang="fi-FI" sz="2700" b="1">
                <a:latin typeface="Times New Roman"/>
                <a:cs typeface="Times New Roman"/>
              </a:rPr>
              <a:t>Brain ERPs observed during the use of the </a:t>
            </a:r>
            <a:r>
              <a:rPr lang="fi-FI" sz="2700" b="1">
                <a:latin typeface="Times New Roman"/>
                <a:cs typeface="Times New Roman"/>
              </a:rPr>
              <a:t>GraphoGame</a:t>
            </a:r>
            <a:endParaRPr lang="fi-FI" sz="2000" b="1">
              <a:solidFill>
                <a:srgbClr val="FF0000"/>
              </a:solidFill>
              <a:latin typeface="Times New Roman"/>
              <a:cs typeface="Times New Roman"/>
            </a:endParaRPr>
          </a:p>
        </p:txBody>
      </p:sp>
      <p:pic>
        <p:nvPicPr>
          <p:cNvPr id="10242" name="Picture 2"/>
          <p:cNvPicPr>
            <a:picLocks noChangeAspect="1" noChangeArrowheads="1" noGrp="1"/>
          </p:cNvPicPr>
          <p:nvPr>
            <p:ph idx="1"/>
          </p:nvPr>
        </p:nvPicPr>
        <p:blipFill>
          <a:blip r:embed="rId3"/>
          <a:stretch/>
        </p:blipFill>
        <p:spPr bwMode="auto">
          <a:xfrm>
            <a:off x="1979712" y="1196752"/>
            <a:ext cx="5267750" cy="532859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38276" name="Picture 4" descr="esityshfw"/>
          <p:cNvPicPr>
            <a:picLocks noChangeAspect="1" noChangeArrowheads="1"/>
          </p:cNvPicPr>
          <p:nvPr/>
        </p:nvPicPr>
        <p:blipFill>
          <a:blip r:embed="rId3"/>
          <a:stretch/>
        </p:blipFill>
        <p:spPr bwMode="auto">
          <a:xfrm>
            <a:off x="4572000" y="333375"/>
            <a:ext cx="4203700" cy="6196013"/>
          </a:xfrm>
          <a:prstGeom prst="rect">
            <a:avLst/>
          </a:prstGeom>
          <a:noFill/>
        </p:spPr>
      </p:pic>
      <p:sp>
        <p:nvSpPr>
          <p:cNvPr id="438274" name="Rectangle 2"/>
          <p:cNvSpPr>
            <a:spLocks noChangeArrowheads="1" noGrp="1"/>
          </p:cNvSpPr>
          <p:nvPr>
            <p:ph type="ctrTitle"/>
          </p:nvPr>
        </p:nvSpPr>
        <p:spPr bwMode="auto">
          <a:xfrm flipH="1" flipV="1">
            <a:off x="-1" y="3356992"/>
            <a:ext cx="395536" cy="405383"/>
          </a:xfrm>
        </p:spPr>
        <p:txBody>
          <a:bodyPr>
            <a:normAutofit fontScale="90000"/>
          </a:bodyPr>
          <a:lstStyle/>
          <a:p>
            <a:pPr>
              <a:defRPr/>
            </a:pPr>
            <a:r>
              <a:rPr lang="en-GB" sz="4000"/>
              <a:t> </a:t>
            </a:r>
            <a:endParaRPr/>
          </a:p>
        </p:txBody>
      </p:sp>
      <p:sp>
        <p:nvSpPr>
          <p:cNvPr id="438275" name="Rectangle 3"/>
          <p:cNvSpPr>
            <a:spLocks noChangeArrowheads="1" noGrp="1"/>
          </p:cNvSpPr>
          <p:nvPr>
            <p:ph type="subTitle" idx="1"/>
          </p:nvPr>
        </p:nvSpPr>
        <p:spPr bwMode="auto">
          <a:xfrm flipV="1">
            <a:off x="-161925" y="764704"/>
            <a:ext cx="161925" cy="216370"/>
          </a:xfrm>
        </p:spPr>
        <p:txBody>
          <a:bodyPr>
            <a:normAutofit fontScale="25000" lnSpcReduction="20000"/>
          </a:bodyPr>
          <a:lstStyle/>
          <a:p>
            <a:pPr>
              <a:defRPr/>
            </a:pPr>
            <a:endParaRPr lang="en-GB"/>
          </a:p>
        </p:txBody>
      </p:sp>
      <p:sp>
        <p:nvSpPr>
          <p:cNvPr id="438277" name="Text Box 5"/>
          <p:cNvSpPr txBox="1">
            <a:spLocks noChangeArrowheads="1"/>
          </p:cNvSpPr>
          <p:nvPr/>
        </p:nvSpPr>
        <p:spPr bwMode="auto">
          <a:xfrm>
            <a:off x="395535" y="-71462"/>
            <a:ext cx="4319341" cy="5570756"/>
          </a:xfrm>
          <a:prstGeom prst="rect">
            <a:avLst/>
          </a:prstGeom>
          <a:noFill/>
          <a:ln w="9525">
            <a:noFill/>
            <a:miter lim="800000"/>
            <a:headEnd/>
            <a:tailEnd/>
          </a:ln>
          <a:effectLst/>
        </p:spPr>
        <p:txBody>
          <a:bodyPr wrap="square">
            <a:spAutoFit/>
          </a:bodyPr>
          <a:lstStyle/>
          <a:p>
            <a:pPr marL="0" marR="0" lvl="0" indent="0" algn="l" defTabSz="914400">
              <a:lnSpc>
                <a:spcPct val="100000"/>
              </a:lnSpc>
              <a:spcBef>
                <a:spcPts val="0"/>
              </a:spcBef>
              <a:spcAft>
                <a:spcPts val="0"/>
              </a:spcAft>
              <a:buClrTx/>
              <a:buSzTx/>
              <a:buFontTx/>
              <a:buNone/>
              <a:defRPr/>
            </a:pPr>
            <a:r>
              <a:rPr lang="fi-FI" sz="2800" b="1" i="0" u="none" strike="noStrike" cap="none" spc="0">
                <a:ln>
                  <a:noFill/>
                </a:ln>
                <a:solidFill>
                  <a:prstClr val="black"/>
                </a:solidFill>
                <a:latin typeface="Calibri"/>
                <a:ea typeface="Arial"/>
                <a:cs typeface="Arial"/>
              </a:rPr>
              <a:t>What fMRI tells about changes resulting from the use of the GraphoGame</a:t>
            </a:r>
            <a:endParaRPr/>
          </a:p>
          <a:p>
            <a:pPr marL="0" marR="0" lvl="0" indent="0" algn="l" defTabSz="914400">
              <a:lnSpc>
                <a:spcPct val="100000"/>
              </a:lnSpc>
              <a:spcBef>
                <a:spcPts val="0"/>
              </a:spcBef>
              <a:spcAft>
                <a:spcPts val="0"/>
              </a:spcAft>
              <a:buClrTx/>
              <a:buSzTx/>
              <a:buFontTx/>
              <a:buNone/>
              <a:defRPr/>
            </a:pPr>
            <a:endParaRPr lang="fi-FI" sz="2400" b="0" i="0" u="none" strike="noStrike" cap="none" spc="0">
              <a:ln>
                <a:noFill/>
              </a:ln>
              <a:solidFill>
                <a:prstClr val="black"/>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fi-FI" sz="2400" b="0" i="0" u="none" strike="noStrike" cap="none" spc="0">
                <a:ln>
                  <a:noFill/>
                </a:ln>
                <a:solidFill>
                  <a:prstClr val="black"/>
                </a:solidFill>
                <a:latin typeface="Calibri"/>
                <a:ea typeface="Arial"/>
                <a:cs typeface="Arial"/>
              </a:rPr>
              <a:t>The activation of the visual word form area (VWFA) to letter(s) emerges as the function of an increase of likelihood of the automatic elicitation of its sound in </a:t>
            </a:r>
            <a:r>
              <a:rPr lang="fi-FI" sz="2400" b="0" i="0" u="none" strike="noStrike" cap="none" spc="0">
                <a:ln>
                  <a:noFill/>
                </a:ln>
                <a:solidFill>
                  <a:prstClr val="black"/>
                </a:solidFill>
                <a:latin typeface="Calibri"/>
                <a:ea typeface="Arial"/>
                <a:cs typeface="Arial"/>
              </a:rPr>
              <a:t>mind</a:t>
            </a:r>
            <a:r>
              <a:rPr lang="fi-FI" sz="2400" b="0" i="0" u="none" strike="noStrike" cap="none" spc="0">
                <a:ln>
                  <a:noFill/>
                </a:ln>
                <a:solidFill>
                  <a:prstClr val="black"/>
                </a:solidFill>
                <a:latin typeface="Calibri"/>
                <a:ea typeface="Arial"/>
                <a:cs typeface="Arial"/>
              </a:rPr>
              <a:t>.</a:t>
            </a:r>
            <a:endParaRPr lang="fi-FI" sz="2000" b="0" i="0" u="none" strike="noStrike" cap="none" spc="0">
              <a:ln>
                <a:noFill/>
              </a:ln>
              <a:solidFill>
                <a:srgbClr val="FF0000"/>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fi-FI" sz="2800" b="0" i="0" u="none" strike="noStrike" cap="none" spc="0">
                <a:ln>
                  <a:noFill/>
                </a:ln>
                <a:solidFill>
                  <a:prstClr val="black"/>
                </a:solidFill>
                <a:latin typeface="Calibri"/>
                <a:ea typeface="Arial"/>
                <a:cs typeface="Arial"/>
              </a:rPr>
              <a:t>A tool to assess human learning…</a:t>
            </a:r>
            <a:endParaRPr/>
          </a:p>
          <a:p>
            <a:pPr marL="0" marR="0" lvl="0" indent="0" algn="l" defTabSz="914400">
              <a:lnSpc>
                <a:spcPct val="100000"/>
              </a:lnSpc>
              <a:spcBef>
                <a:spcPts val="0"/>
              </a:spcBef>
              <a:spcAft>
                <a:spcPts val="0"/>
              </a:spcAft>
              <a:buClrTx/>
              <a:buSzTx/>
              <a:buFontTx/>
              <a:buNone/>
              <a:defRPr/>
            </a:pPr>
            <a:endParaRPr lang="fi-FI" sz="2000" b="0" i="0" u="none" strike="noStrike" cap="none" spc="0">
              <a:ln>
                <a:noFill/>
              </a:ln>
              <a:solidFill>
                <a:srgbClr val="FF0000"/>
              </a:solidFill>
              <a:latin typeface="Calibri"/>
              <a:ea typeface="宋体"/>
              <a:cs typeface="Arial"/>
            </a:endParaRPr>
          </a:p>
          <a:p>
            <a:pPr marL="0" marR="0" lvl="0" indent="0" algn="l" defTabSz="914400">
              <a:lnSpc>
                <a:spcPct val="100000"/>
              </a:lnSpc>
              <a:spcBef>
                <a:spcPts val="0"/>
              </a:spcBef>
              <a:spcAft>
                <a:spcPts val="0"/>
              </a:spcAft>
              <a:buClrTx/>
              <a:buSzTx/>
              <a:buFontTx/>
              <a:buNone/>
              <a:defRPr/>
            </a:pPr>
            <a:endParaRPr lang="fi-FI" sz="2800" b="0" i="0" u="none" strike="noStrike" cap="none" spc="0">
              <a:ln>
                <a:noFill/>
              </a:ln>
              <a:solidFill>
                <a:prstClr val="black"/>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7" name="Shape 197"/>
          <p:cNvSpPr>
            <a:spLocks noGrp="1"/>
          </p:cNvSpPr>
          <p:nvPr>
            <p:ph type="body" idx="1"/>
          </p:nvPr>
        </p:nvSpPr>
        <p:spPr bwMode="auto">
          <a:xfrm>
            <a:off x="251460" y="642917"/>
            <a:ext cx="9212579" cy="6443683"/>
          </a:xfrm>
          <a:prstGeom prst="rect">
            <a:avLst/>
          </a:prstGeom>
        </p:spPr>
        <p:txBody>
          <a:bodyPr>
            <a:normAutofit/>
          </a:bodyPr>
          <a:lstStyle/>
          <a:p>
            <a:pPr>
              <a:lnSpc>
                <a:spcPct val="72000"/>
              </a:lnSpc>
              <a:spcBef>
                <a:spcPts val="500"/>
              </a:spcBef>
              <a:defRPr sz="2200" b="1">
                <a:solidFill>
                  <a:srgbClr val="A6A6A6"/>
                </a:solidFill>
              </a:defRPr>
            </a:pPr>
            <a:r>
              <a:rPr sz="2600">
                <a:solidFill>
                  <a:schemeClr val="tx1"/>
                </a:solidFill>
                <a:latin typeface="Times New Roman"/>
                <a:cs typeface="Times New Roman"/>
              </a:rPr>
              <a:t>English – morphophonemic</a:t>
            </a:r>
            <a:endParaRPr sz="2600">
              <a:solidFill>
                <a:srgbClr val="FF0000"/>
              </a:solidFill>
              <a:latin typeface="Times New Roman"/>
              <a:cs typeface="Times New Roman"/>
            </a:endParaRPr>
          </a:p>
          <a:p>
            <a:pPr>
              <a:lnSpc>
                <a:spcPct val="72000"/>
              </a:lnSpc>
              <a:spcBef>
                <a:spcPts val="600"/>
              </a:spcBef>
              <a:defRPr sz="2000"/>
            </a:pPr>
            <a:endParaRPr sz="2400">
              <a:solidFill>
                <a:schemeClr val="tx1"/>
              </a:solidFill>
            </a:endParaRPr>
          </a:p>
          <a:p>
            <a:pPr marL="742950" lvl="1" indent="-285750">
              <a:spcBef>
                <a:spcPts val="300"/>
              </a:spcBef>
              <a:defRPr sz="1600">
                <a:solidFill>
                  <a:srgbClr val="A6A6A6"/>
                </a:solidFill>
              </a:defRPr>
            </a:pPr>
            <a:r>
              <a:rPr sz="2200">
                <a:solidFill>
                  <a:schemeClr val="tx1"/>
                </a:solidFill>
                <a:latin typeface="Times New Roman"/>
                <a:cs typeface="Times New Roman"/>
              </a:rPr>
              <a:t>eg</a:t>
            </a:r>
            <a:r>
              <a:rPr sz="2200">
                <a:solidFill>
                  <a:schemeClr val="tx1"/>
                </a:solidFill>
                <a:latin typeface="Times New Roman"/>
                <a:cs typeface="Times New Roman"/>
              </a:rPr>
              <a:t>. past tense ending marked with </a:t>
            </a:r>
            <a:r>
              <a:rPr sz="2200" i="1">
                <a:solidFill>
                  <a:schemeClr val="tx1"/>
                </a:solidFill>
                <a:latin typeface="Times New Roman"/>
                <a:cs typeface="Times New Roman"/>
              </a:rPr>
              <a:t>-ed</a:t>
            </a:r>
            <a:r>
              <a:rPr sz="2200">
                <a:solidFill>
                  <a:schemeClr val="tx1"/>
                </a:solidFill>
                <a:latin typeface="Times New Roman"/>
                <a:cs typeface="Times New Roman"/>
              </a:rPr>
              <a:t>, despite different pronunciations</a:t>
            </a:r>
            <a:endParaRPr lang="zh-CN" sz="2200">
              <a:solidFill>
                <a:srgbClr val="FF0000"/>
              </a:solidFill>
              <a:latin typeface="Times New Roman"/>
              <a:cs typeface="Times New Roman"/>
            </a:endParaRPr>
          </a:p>
          <a:p>
            <a:pPr marL="742950" lvl="1" indent="-285750">
              <a:spcBef>
                <a:spcPts val="300"/>
              </a:spcBef>
              <a:defRPr sz="1600">
                <a:solidFill>
                  <a:srgbClr val="A6A6A6"/>
                </a:solidFill>
              </a:defRPr>
            </a:pPr>
            <a:r>
              <a:rPr sz="2200">
                <a:solidFill>
                  <a:schemeClr val="tx1"/>
                </a:solidFill>
                <a:latin typeface="Times New Roman"/>
                <a:cs typeface="Times New Roman"/>
              </a:rPr>
              <a:t>historical spellings and pronunciations of loan words often preserved</a:t>
            </a:r>
            <a:endParaRPr sz="2200">
              <a:solidFill>
                <a:srgbClr val="FF0000"/>
              </a:solidFill>
              <a:latin typeface="Times New Roman"/>
              <a:cs typeface="Times New Roman"/>
            </a:endParaRPr>
          </a:p>
          <a:p>
            <a:pPr marL="228600" lvl="2" indent="685800">
              <a:spcBef>
                <a:spcPts val="300"/>
              </a:spcBef>
              <a:buSzTx/>
              <a:buNone/>
              <a:defRPr sz="1400">
                <a:solidFill>
                  <a:srgbClr val="A6A6A6"/>
                </a:solidFill>
              </a:defRPr>
            </a:pPr>
            <a:r>
              <a:rPr lang="en" sz="2200">
                <a:solidFill>
                  <a:schemeClr val="tx1"/>
                </a:solidFill>
                <a:latin typeface="Times New Roman"/>
                <a:cs typeface="Times New Roman"/>
              </a:rPr>
              <a:t>C</a:t>
            </a:r>
            <a:r>
              <a:rPr sz="2200">
                <a:solidFill>
                  <a:schemeClr val="tx1"/>
                </a:solidFill>
                <a:latin typeface="Times New Roman"/>
                <a:cs typeface="Times New Roman"/>
              </a:rPr>
              <a:t>hant</a:t>
            </a:r>
            <a:r>
              <a:rPr sz="2200">
                <a:solidFill>
                  <a:schemeClr val="tx1"/>
                </a:solidFill>
                <a:latin typeface="Times New Roman"/>
                <a:cs typeface="Times New Roman"/>
              </a:rPr>
              <a:t>, </a:t>
            </a:r>
            <a:r>
              <a:rPr sz="2200">
                <a:solidFill>
                  <a:schemeClr val="tx1"/>
                </a:solidFill>
                <a:latin typeface="Times New Roman"/>
                <a:cs typeface="Times New Roman"/>
              </a:rPr>
              <a:t>chiffo</a:t>
            </a:r>
            <a:r>
              <a:rPr lang="fi-FI" sz="2200">
                <a:solidFill>
                  <a:schemeClr val="tx1"/>
                </a:solidFill>
                <a:latin typeface="Times New Roman"/>
                <a:cs typeface="Times New Roman"/>
              </a:rPr>
              <a:t> </a:t>
            </a:r>
            <a:r>
              <a:rPr sz="2200">
                <a:solidFill>
                  <a:schemeClr val="tx1"/>
                </a:solidFill>
                <a:latin typeface="Times New Roman"/>
                <a:cs typeface="Times New Roman"/>
              </a:rPr>
              <a:t>deb） (</a:t>
            </a:r>
            <a:r>
              <a:rPr sz="2200">
                <a:solidFill>
                  <a:schemeClr val="tx1"/>
                </a:solidFill>
                <a:latin typeface="Times New Roman"/>
                <a:cs typeface="Times New Roman"/>
              </a:rPr>
              <a:t>debitus</a:t>
            </a:r>
            <a:r>
              <a:rPr sz="2200">
                <a:solidFill>
                  <a:schemeClr val="tx1"/>
                </a:solidFill>
                <a:latin typeface="Times New Roman"/>
                <a:cs typeface="Times New Roman"/>
              </a:rPr>
              <a:t> [lat.])</a:t>
            </a:r>
            <a:endParaRPr/>
          </a:p>
          <a:p>
            <a:pPr marL="742950" lvl="1" indent="-285750">
              <a:spcBef>
                <a:spcPts val="300"/>
              </a:spcBef>
              <a:defRPr sz="1600">
                <a:solidFill>
                  <a:srgbClr val="A6A6A6"/>
                </a:solidFill>
              </a:defRPr>
            </a:pPr>
            <a:r>
              <a:rPr sz="2200">
                <a:solidFill>
                  <a:schemeClr val="tx1"/>
                </a:solidFill>
                <a:latin typeface="Times New Roman"/>
                <a:cs typeface="Times New Roman"/>
              </a:rPr>
              <a:t>over 40 phonemes, 130-500 grapheme</a:t>
            </a:r>
            <a:r>
              <a:rPr lang="fi-FI" sz="2200">
                <a:solidFill>
                  <a:schemeClr val="tx1"/>
                </a:solidFill>
                <a:latin typeface="Times New Roman"/>
                <a:cs typeface="Times New Roman"/>
              </a:rPr>
              <a:t>s</a:t>
            </a:r>
            <a:endParaRPr sz="2200">
              <a:solidFill>
                <a:srgbClr val="FF0000"/>
              </a:solidFill>
              <a:latin typeface="Times New Roman"/>
              <a:cs typeface="Times New Roman"/>
            </a:endParaRPr>
          </a:p>
          <a:p>
            <a:pPr marL="742950" lvl="1" indent="-285750">
              <a:spcBef>
                <a:spcPts val="300"/>
              </a:spcBef>
              <a:defRPr sz="1600">
                <a:solidFill>
                  <a:srgbClr val="A6A6A6"/>
                </a:solidFill>
              </a:defRPr>
            </a:pPr>
            <a:r>
              <a:rPr sz="2200">
                <a:solidFill>
                  <a:schemeClr val="tx1"/>
                </a:solidFill>
                <a:latin typeface="Times New Roman"/>
                <a:cs typeface="Times New Roman"/>
              </a:rPr>
              <a:t>lots of </a:t>
            </a:r>
            <a:r>
              <a:rPr sz="2200">
                <a:solidFill>
                  <a:schemeClr val="tx1"/>
                </a:solidFill>
                <a:latin typeface="Times New Roman"/>
                <a:cs typeface="Times New Roman"/>
              </a:rPr>
              <a:t>multiletter</a:t>
            </a:r>
            <a:r>
              <a:rPr sz="2200">
                <a:solidFill>
                  <a:schemeClr val="tx1"/>
                </a:solidFill>
                <a:latin typeface="Times New Roman"/>
                <a:cs typeface="Times New Roman"/>
              </a:rPr>
              <a:t> graphemes (e.g. </a:t>
            </a:r>
            <a:r>
              <a:rPr sz="2200" i="1">
                <a:solidFill>
                  <a:schemeClr val="tx1"/>
                </a:solidFill>
                <a:latin typeface="Times New Roman"/>
                <a:cs typeface="Times New Roman"/>
              </a:rPr>
              <a:t>ch</a:t>
            </a:r>
            <a:r>
              <a:rPr sz="2200">
                <a:solidFill>
                  <a:schemeClr val="tx1"/>
                </a:solidFill>
                <a:latin typeface="Times New Roman"/>
                <a:cs typeface="Times New Roman"/>
              </a:rPr>
              <a:t>, </a:t>
            </a:r>
            <a:r>
              <a:rPr sz="2200" i="1">
                <a:solidFill>
                  <a:schemeClr val="tx1"/>
                </a:solidFill>
                <a:latin typeface="Times New Roman"/>
                <a:cs typeface="Times New Roman"/>
              </a:rPr>
              <a:t>sh</a:t>
            </a:r>
            <a:r>
              <a:rPr sz="2200">
                <a:solidFill>
                  <a:schemeClr val="tx1"/>
                </a:solidFill>
                <a:latin typeface="Times New Roman"/>
                <a:cs typeface="Times New Roman"/>
              </a:rPr>
              <a:t>, </a:t>
            </a:r>
            <a:r>
              <a:rPr sz="2200" i="1">
                <a:solidFill>
                  <a:schemeClr val="tx1"/>
                </a:solidFill>
                <a:latin typeface="Times New Roman"/>
                <a:cs typeface="Times New Roman"/>
              </a:rPr>
              <a:t>ea</a:t>
            </a:r>
            <a:r>
              <a:rPr sz="2200">
                <a:solidFill>
                  <a:schemeClr val="tx1"/>
                </a:solidFill>
                <a:latin typeface="Times New Roman"/>
                <a:cs typeface="Times New Roman"/>
              </a:rPr>
              <a:t>)</a:t>
            </a:r>
            <a:endParaRPr sz="2200">
              <a:solidFill>
                <a:srgbClr val="FF0000"/>
              </a:solidFill>
              <a:latin typeface="Times New Roman"/>
              <a:cs typeface="Times New Roman"/>
            </a:endParaRPr>
          </a:p>
          <a:p>
            <a:pPr marL="742950" lvl="1" indent="-285750">
              <a:spcBef>
                <a:spcPts val="300"/>
              </a:spcBef>
              <a:defRPr sz="1600">
                <a:solidFill>
                  <a:srgbClr val="A6A6A6"/>
                </a:solidFill>
              </a:defRPr>
            </a:pPr>
            <a:r>
              <a:rPr sz="2200">
                <a:solidFill>
                  <a:schemeClr val="tx1"/>
                </a:solidFill>
                <a:latin typeface="Times New Roman"/>
                <a:cs typeface="Times New Roman"/>
              </a:rPr>
              <a:t>irregular correspondences in both directions</a:t>
            </a:r>
            <a:endParaRPr sz="2200">
              <a:solidFill>
                <a:srgbClr val="FF0000"/>
              </a:solidFill>
              <a:latin typeface="Times New Roman"/>
              <a:cs typeface="Times New Roman"/>
            </a:endParaRPr>
          </a:p>
          <a:p>
            <a:pPr marL="285750" lvl="1" indent="171450">
              <a:spcBef>
                <a:spcPts val="300"/>
              </a:spcBef>
              <a:buSzTx/>
              <a:buNone/>
              <a:defRPr sz="1400"/>
            </a:pPr>
            <a:r>
              <a:rPr sz="2200">
                <a:latin typeface="Times New Roman"/>
                <a:cs typeface="Times New Roman"/>
              </a:rPr>
              <a:t>	</a:t>
            </a:r>
            <a:r>
              <a:rPr sz="2200">
                <a:solidFill>
                  <a:schemeClr val="tx1"/>
                </a:solidFill>
                <a:latin typeface="Times New Roman"/>
                <a:cs typeface="Times New Roman"/>
              </a:rPr>
              <a:t> P </a:t>
            </a:r>
            <a:r>
              <a:rPr sz="2200">
                <a:solidFill>
                  <a:schemeClr val="tx1"/>
                </a:solidFill>
                <a:latin typeface="Times New Roman"/>
                <a:ea typeface="Symbol"/>
                <a:cs typeface="Times New Roman"/>
              </a:rPr>
              <a:t>→ </a:t>
            </a:r>
            <a:r>
              <a:rPr sz="2200">
                <a:solidFill>
                  <a:schemeClr val="tx1"/>
                </a:solidFill>
                <a:latin typeface="Times New Roman"/>
                <a:cs typeface="Times New Roman"/>
              </a:rPr>
              <a:t>G</a:t>
            </a:r>
            <a:r>
              <a:rPr sz="2200">
                <a:latin typeface="Times New Roman"/>
                <a:cs typeface="Times New Roman"/>
              </a:rPr>
              <a:t>	</a:t>
            </a:r>
            <a:r>
              <a:rPr sz="2200" b="1">
                <a:solidFill>
                  <a:schemeClr val="tx1"/>
                </a:solidFill>
                <a:latin typeface="Times New Roman"/>
                <a:cs typeface="Times New Roman"/>
              </a:rPr>
              <a:t>/i:/ </a:t>
            </a:r>
            <a:r>
              <a:rPr sz="2200">
                <a:solidFill>
                  <a:srgbClr val="808080"/>
                </a:solidFill>
                <a:latin typeface="Times New Roman"/>
                <a:cs typeface="Times New Roman"/>
              </a:rPr>
              <a:t>: </a:t>
            </a:r>
            <a:endParaRPr lang="fi-FI" sz="2200">
              <a:solidFill>
                <a:srgbClr val="808080"/>
              </a:solidFill>
              <a:latin typeface="Times New Roman"/>
              <a:cs typeface="Times New Roman"/>
            </a:endParaRPr>
          </a:p>
          <a:p>
            <a:pPr marL="285750" lvl="1" indent="171450">
              <a:spcBef>
                <a:spcPts val="300"/>
              </a:spcBef>
              <a:buSzTx/>
              <a:buNone/>
              <a:defRPr sz="1400"/>
            </a:pPr>
            <a:r>
              <a:rPr lang="fi-FI" sz="2200">
                <a:solidFill>
                  <a:srgbClr val="808080"/>
                </a:solidFill>
                <a:latin typeface="Times New Roman"/>
                <a:cs typeface="Times New Roman"/>
              </a:rPr>
              <a:t>	</a:t>
            </a:r>
            <a:r>
              <a:rPr sz="2200">
                <a:solidFill>
                  <a:srgbClr val="808080"/>
                </a:solidFill>
                <a:latin typeface="Times New Roman"/>
                <a:cs typeface="Times New Roman"/>
              </a:rPr>
              <a:t>mach</a:t>
            </a:r>
            <a:r>
              <a:rPr sz="2200" b="1">
                <a:solidFill>
                  <a:srgbClr val="FF0000"/>
                </a:solidFill>
                <a:latin typeface="Times New Roman"/>
                <a:cs typeface="Times New Roman"/>
              </a:rPr>
              <a:t>i</a:t>
            </a:r>
            <a:r>
              <a:rPr sz="2200">
                <a:solidFill>
                  <a:srgbClr val="808080"/>
                </a:solidFill>
                <a:latin typeface="Times New Roman"/>
                <a:cs typeface="Times New Roman"/>
              </a:rPr>
              <a:t>ne, m</a:t>
            </a:r>
            <a:r>
              <a:rPr sz="2200" b="1">
                <a:solidFill>
                  <a:srgbClr val="FF0000"/>
                </a:solidFill>
                <a:latin typeface="Times New Roman"/>
                <a:cs typeface="Times New Roman"/>
              </a:rPr>
              <a:t>e</a:t>
            </a:r>
            <a:r>
              <a:rPr sz="2200">
                <a:solidFill>
                  <a:srgbClr val="808080"/>
                </a:solidFill>
                <a:latin typeface="Times New Roman"/>
                <a:cs typeface="Times New Roman"/>
              </a:rPr>
              <a:t>, f</a:t>
            </a:r>
            <a:r>
              <a:rPr sz="2200" b="1">
                <a:solidFill>
                  <a:srgbClr val="FF0000"/>
                </a:solidFill>
                <a:latin typeface="Times New Roman"/>
                <a:cs typeface="Times New Roman"/>
              </a:rPr>
              <a:t>ee</a:t>
            </a:r>
            <a:r>
              <a:rPr sz="2200">
                <a:latin typeface="Times New Roman"/>
                <a:cs typeface="Times New Roman"/>
              </a:rPr>
              <a:t>）</a:t>
            </a:r>
            <a:r>
              <a:rPr sz="2200">
                <a:solidFill>
                  <a:srgbClr val="808080"/>
                </a:solidFill>
                <a:latin typeface="Times New Roman"/>
                <a:cs typeface="Times New Roman"/>
              </a:rPr>
              <a:t>, s</a:t>
            </a:r>
            <a:r>
              <a:rPr sz="2200" b="1">
                <a:solidFill>
                  <a:srgbClr val="FF0000"/>
                </a:solidFill>
                <a:latin typeface="Times New Roman"/>
                <a:cs typeface="Times New Roman"/>
              </a:rPr>
              <a:t>ea</a:t>
            </a:r>
            <a:endParaRPr lang="fi-FI" sz="2200">
              <a:latin typeface="Times New Roman"/>
              <a:cs typeface="Times New Roman"/>
            </a:endParaRPr>
          </a:p>
          <a:p>
            <a:pPr marL="285750" lvl="1" indent="171450">
              <a:spcBef>
                <a:spcPts val="300"/>
              </a:spcBef>
              <a:buSzTx/>
              <a:buNone/>
              <a:defRPr sz="1400"/>
            </a:pPr>
            <a:r>
              <a:rPr sz="2200">
                <a:latin typeface="Times New Roman"/>
                <a:cs typeface="Times New Roman"/>
              </a:rPr>
              <a:t>, 	</a:t>
            </a:r>
            <a:r>
              <a:rPr sz="2200">
                <a:solidFill>
                  <a:srgbClr val="808080"/>
                </a:solidFill>
                <a:latin typeface="Times New Roman"/>
                <a:cs typeface="Times New Roman"/>
              </a:rPr>
              <a:t>f</a:t>
            </a:r>
            <a:r>
              <a:rPr sz="2200" b="1">
                <a:solidFill>
                  <a:srgbClr val="FF0000"/>
                </a:solidFill>
                <a:latin typeface="Times New Roman"/>
                <a:cs typeface="Times New Roman"/>
              </a:rPr>
              <a:t>ie</a:t>
            </a:r>
            <a:r>
              <a:rPr sz="2200">
                <a:solidFill>
                  <a:srgbClr val="808080"/>
                </a:solidFill>
                <a:latin typeface="Times New Roman"/>
                <a:cs typeface="Times New Roman"/>
              </a:rPr>
              <a:t>ld</a:t>
            </a:r>
            <a:r>
              <a:rPr sz="2200">
                <a:latin typeface="Times New Roman"/>
                <a:cs typeface="Times New Roman"/>
              </a:rPr>
              <a:t>）</a:t>
            </a:r>
            <a:r>
              <a:rPr sz="2200">
                <a:solidFill>
                  <a:srgbClr val="808080"/>
                </a:solidFill>
                <a:latin typeface="Times New Roman"/>
                <a:cs typeface="Times New Roman"/>
              </a:rPr>
              <a:t>, </a:t>
            </a:r>
            <a:r>
              <a:rPr sz="2200">
                <a:solidFill>
                  <a:srgbClr val="808080"/>
                </a:solidFill>
                <a:latin typeface="Times New Roman"/>
                <a:cs typeface="Times New Roman"/>
              </a:rPr>
              <a:t>con</a:t>
            </a:r>
            <a:r>
              <a:rPr sz="2200">
                <a:solidFill>
                  <a:srgbClr val="A6A6A6"/>
                </a:solidFill>
                <a:latin typeface="Times New Roman"/>
                <a:cs typeface="Times New Roman"/>
              </a:rPr>
              <a:t>c</a:t>
            </a:r>
            <a:r>
              <a:rPr sz="2200" b="1">
                <a:solidFill>
                  <a:srgbClr val="FF0000"/>
                </a:solidFill>
                <a:latin typeface="Times New Roman"/>
                <a:cs typeface="Times New Roman"/>
              </a:rPr>
              <a:t>ei</a:t>
            </a:r>
            <a:r>
              <a:rPr sz="2200">
                <a:solidFill>
                  <a:srgbClr val="808080"/>
                </a:solidFill>
                <a:latin typeface="Times New Roman"/>
                <a:cs typeface="Times New Roman"/>
              </a:rPr>
              <a:t>v</a:t>
            </a:r>
            <a:r>
              <a:rPr sz="2200">
                <a:solidFill>
                  <a:srgbClr val="808080"/>
                </a:solidFill>
                <a:latin typeface="Times New Roman"/>
                <a:cs typeface="Times New Roman"/>
              </a:rPr>
              <a:t>, k</a:t>
            </a:r>
            <a:r>
              <a:rPr sz="2200" b="1">
                <a:solidFill>
                  <a:srgbClr val="FF0000"/>
                </a:solidFill>
                <a:latin typeface="Times New Roman"/>
                <a:cs typeface="Times New Roman"/>
              </a:rPr>
              <a:t>ey</a:t>
            </a:r>
            <a:r>
              <a:rPr sz="2200">
                <a:latin typeface="Times New Roman"/>
                <a:cs typeface="Times New Roman"/>
              </a:rPr>
              <a:t>）</a:t>
            </a:r>
            <a:r>
              <a:rPr sz="2200">
                <a:solidFill>
                  <a:srgbClr val="808080"/>
                </a:solidFill>
                <a:latin typeface="Times New Roman"/>
                <a:cs typeface="Times New Roman"/>
              </a:rPr>
              <a:t>, qu</a:t>
            </a:r>
            <a:r>
              <a:rPr sz="2200" b="1">
                <a:solidFill>
                  <a:srgbClr val="FF0000"/>
                </a:solidFill>
                <a:latin typeface="Times New Roman"/>
                <a:cs typeface="Times New Roman"/>
              </a:rPr>
              <a:t>ay</a:t>
            </a:r>
            <a:r>
              <a:rPr sz="2200">
                <a:latin typeface="Times New Roman"/>
                <a:cs typeface="Times New Roman"/>
              </a:rPr>
              <a:t>）			</a:t>
            </a:r>
            <a:r>
              <a:rPr sz="2200">
                <a:solidFill>
                  <a:srgbClr val="A6A6A6"/>
                </a:solidFill>
                <a:latin typeface="Times New Roman"/>
                <a:cs typeface="Times New Roman"/>
              </a:rPr>
              <a:t>, </a:t>
            </a:r>
            <a:endParaRPr lang="fi-FI" sz="2200">
              <a:solidFill>
                <a:srgbClr val="A6A6A6"/>
              </a:solidFill>
              <a:latin typeface="Times New Roman"/>
              <a:cs typeface="Times New Roman"/>
            </a:endParaRPr>
          </a:p>
          <a:p>
            <a:pPr marL="285750" lvl="1" indent="171450">
              <a:spcBef>
                <a:spcPts val="300"/>
              </a:spcBef>
              <a:buSzTx/>
              <a:buNone/>
              <a:defRPr sz="1400"/>
            </a:pPr>
            <a:r>
              <a:rPr lang="fi-FI" sz="2200">
                <a:solidFill>
                  <a:srgbClr val="A6A6A6"/>
                </a:solidFill>
                <a:latin typeface="Times New Roman"/>
                <a:cs typeface="Times New Roman"/>
              </a:rPr>
              <a:t>	</a:t>
            </a:r>
            <a:r>
              <a:rPr sz="2200">
                <a:solidFill>
                  <a:srgbClr val="A6A6A6"/>
                </a:solidFill>
                <a:latin typeface="Times New Roman"/>
                <a:cs typeface="Times New Roman"/>
              </a:rPr>
              <a:t>p</a:t>
            </a:r>
            <a:r>
              <a:rPr sz="2200" b="1">
                <a:solidFill>
                  <a:srgbClr val="FF0000"/>
                </a:solidFill>
                <a:latin typeface="Times New Roman"/>
                <a:cs typeface="Times New Roman"/>
              </a:rPr>
              <a:t>eo</a:t>
            </a:r>
            <a:r>
              <a:rPr sz="2200">
                <a:solidFill>
                  <a:srgbClr val="A6A6A6"/>
                </a:solidFill>
                <a:latin typeface="Times New Roman"/>
                <a:cs typeface="Times New Roman"/>
              </a:rPr>
              <a:t>ple, subp</a:t>
            </a:r>
            <a:r>
              <a:rPr sz="2200" b="1">
                <a:solidFill>
                  <a:srgbClr val="FF0000"/>
                </a:solidFill>
                <a:latin typeface="Times New Roman"/>
                <a:cs typeface="Times New Roman"/>
              </a:rPr>
              <a:t>oe</a:t>
            </a:r>
            <a:r>
              <a:rPr sz="2200">
                <a:solidFill>
                  <a:srgbClr val="A6A6A6"/>
                </a:solidFill>
                <a:latin typeface="Times New Roman"/>
                <a:cs typeface="Times New Roman"/>
              </a:rPr>
              <a:t>na, C</a:t>
            </a:r>
            <a:r>
              <a:rPr sz="2200" b="1">
                <a:solidFill>
                  <a:srgbClr val="FF0000"/>
                </a:solidFill>
                <a:latin typeface="Times New Roman"/>
                <a:cs typeface="Times New Roman"/>
              </a:rPr>
              <a:t>ae</a:t>
            </a:r>
            <a:r>
              <a:rPr sz="2200">
                <a:solidFill>
                  <a:srgbClr val="A6A6A6"/>
                </a:solidFill>
                <a:latin typeface="Times New Roman"/>
                <a:cs typeface="Times New Roman"/>
              </a:rPr>
              <a:t>sar</a:t>
            </a:r>
            <a:r>
              <a:rPr sz="2200" b="1">
                <a:latin typeface="Times New Roman"/>
                <a:cs typeface="Times New Roman"/>
              </a:rPr>
              <a:t> </a:t>
            </a:r>
            <a:r>
              <a:rPr sz="2200">
                <a:latin typeface="Times New Roman"/>
                <a:cs typeface="Times New Roman"/>
              </a:rPr>
              <a:t>）	</a:t>
            </a:r>
            <a:endParaRPr/>
          </a:p>
          <a:p>
            <a:pPr marL="285750" lvl="1" indent="171450">
              <a:spcBef>
                <a:spcPts val="300"/>
              </a:spcBef>
              <a:buSzTx/>
              <a:buNone/>
              <a:defRPr sz="1400" i="1"/>
            </a:pPr>
            <a:r>
              <a:rPr sz="2200">
                <a:latin typeface="Times New Roman"/>
                <a:cs typeface="Times New Roman"/>
              </a:rPr>
              <a:t>	</a:t>
            </a:r>
            <a:r>
              <a:rPr sz="2200">
                <a:solidFill>
                  <a:schemeClr val="tx1"/>
                </a:solidFill>
                <a:latin typeface="Times New Roman"/>
                <a:cs typeface="Times New Roman"/>
              </a:rPr>
              <a:t> </a:t>
            </a:r>
            <a:r>
              <a:rPr sz="2200" i="0">
                <a:solidFill>
                  <a:schemeClr val="tx1"/>
                </a:solidFill>
                <a:latin typeface="Times New Roman"/>
                <a:cs typeface="Times New Roman"/>
              </a:rPr>
              <a:t>G </a:t>
            </a:r>
            <a:r>
              <a:rPr sz="2200" i="0">
                <a:solidFill>
                  <a:schemeClr val="tx1"/>
                </a:solidFill>
                <a:latin typeface="Times New Roman"/>
                <a:ea typeface="Symbol"/>
                <a:cs typeface="Times New Roman"/>
              </a:rPr>
              <a:t>→ </a:t>
            </a:r>
            <a:r>
              <a:rPr sz="2200" i="0">
                <a:solidFill>
                  <a:schemeClr val="tx1"/>
                </a:solidFill>
                <a:latin typeface="Times New Roman"/>
                <a:cs typeface="Times New Roman"/>
              </a:rPr>
              <a:t>P</a:t>
            </a:r>
            <a:r>
              <a:rPr sz="2200">
                <a:solidFill>
                  <a:schemeClr val="tx1"/>
                </a:solidFill>
                <a:latin typeface="Times New Roman"/>
                <a:cs typeface="Times New Roman"/>
              </a:rPr>
              <a:t> </a:t>
            </a:r>
            <a:r>
              <a:rPr sz="2200">
                <a:latin typeface="Times New Roman"/>
                <a:cs typeface="Times New Roman"/>
              </a:rPr>
              <a:t>	</a:t>
            </a:r>
            <a:r>
              <a:rPr sz="2200" b="1">
                <a:solidFill>
                  <a:schemeClr val="tx1"/>
                </a:solidFill>
                <a:latin typeface="Times New Roman"/>
                <a:cs typeface="Times New Roman"/>
              </a:rPr>
              <a:t>ea</a:t>
            </a:r>
            <a:r>
              <a:rPr sz="2200" i="0">
                <a:solidFill>
                  <a:schemeClr val="tx1"/>
                </a:solidFill>
                <a:latin typeface="Times New Roman"/>
                <a:cs typeface="Times New Roman"/>
              </a:rPr>
              <a:t> </a:t>
            </a:r>
            <a:r>
              <a:rPr sz="2200" i="0">
                <a:solidFill>
                  <a:srgbClr val="A6A6A6"/>
                </a:solidFill>
                <a:latin typeface="Times New Roman"/>
                <a:cs typeface="Times New Roman"/>
              </a:rPr>
              <a:t>: </a:t>
            </a:r>
            <a:endParaRPr lang="fi-FI" sz="2200" i="0">
              <a:solidFill>
                <a:srgbClr val="A6A6A6"/>
              </a:solidFill>
              <a:latin typeface="Times New Roman"/>
              <a:cs typeface="Times New Roman"/>
            </a:endParaRPr>
          </a:p>
          <a:p>
            <a:pPr marL="285750" lvl="1" indent="171450">
              <a:spcBef>
                <a:spcPts val="300"/>
              </a:spcBef>
              <a:buSzTx/>
              <a:buNone/>
              <a:defRPr sz="1400" i="1"/>
            </a:pPr>
            <a:r>
              <a:rPr lang="fi-FI" sz="2200">
                <a:solidFill>
                  <a:srgbClr val="A6A6A6"/>
                </a:solidFill>
                <a:latin typeface="Times New Roman"/>
                <a:cs typeface="Times New Roman"/>
              </a:rPr>
              <a:t>	</a:t>
            </a:r>
            <a:r>
              <a:rPr sz="2200" i="0">
                <a:solidFill>
                  <a:srgbClr val="A6A6A6"/>
                </a:solidFill>
                <a:latin typeface="Times New Roman"/>
                <a:cs typeface="Times New Roman"/>
              </a:rPr>
              <a:t>gr</a:t>
            </a:r>
            <a:r>
              <a:rPr sz="2200" b="1" i="0">
                <a:solidFill>
                  <a:srgbClr val="FF0000"/>
                </a:solidFill>
                <a:latin typeface="Times New Roman"/>
                <a:cs typeface="Times New Roman"/>
              </a:rPr>
              <a:t>ea</a:t>
            </a:r>
            <a:r>
              <a:rPr sz="2200" i="0">
                <a:solidFill>
                  <a:srgbClr val="A6A6A6"/>
                </a:solidFill>
                <a:latin typeface="Times New Roman"/>
                <a:cs typeface="Times New Roman"/>
              </a:rPr>
              <a:t>t, b</a:t>
            </a:r>
            <a:r>
              <a:rPr sz="2200" b="1" i="0">
                <a:solidFill>
                  <a:srgbClr val="FF0000"/>
                </a:solidFill>
                <a:latin typeface="Times New Roman"/>
                <a:cs typeface="Times New Roman"/>
              </a:rPr>
              <a:t>ea</a:t>
            </a:r>
            <a:r>
              <a:rPr sz="2200" i="0">
                <a:solidFill>
                  <a:srgbClr val="A6A6A6"/>
                </a:solidFill>
                <a:latin typeface="Times New Roman"/>
                <a:cs typeface="Times New Roman"/>
              </a:rPr>
              <a:t>n</a:t>
            </a:r>
            <a:r>
              <a:rPr sz="2200" i="0">
                <a:latin typeface="Times New Roman"/>
                <a:cs typeface="Times New Roman"/>
              </a:rPr>
              <a:t>）</a:t>
            </a:r>
            <a:r>
              <a:rPr sz="2200" i="0">
                <a:solidFill>
                  <a:srgbClr val="A6A6A6"/>
                </a:solidFill>
                <a:latin typeface="Times New Roman"/>
                <a:cs typeface="Times New Roman"/>
              </a:rPr>
              <a:t>, h</a:t>
            </a:r>
            <a:r>
              <a:rPr sz="2200" b="1" i="0">
                <a:solidFill>
                  <a:srgbClr val="FF0000"/>
                </a:solidFill>
                <a:latin typeface="Times New Roman"/>
                <a:cs typeface="Times New Roman"/>
              </a:rPr>
              <a:t>ea</a:t>
            </a:r>
            <a:r>
              <a:rPr sz="2200" i="0">
                <a:solidFill>
                  <a:srgbClr val="A6A6A6"/>
                </a:solidFill>
                <a:latin typeface="Times New Roman"/>
                <a:cs typeface="Times New Roman"/>
              </a:rPr>
              <a:t>d, l</a:t>
            </a:r>
            <a:r>
              <a:rPr sz="2200" b="1" i="0">
                <a:solidFill>
                  <a:srgbClr val="FF0000"/>
                </a:solidFill>
                <a:latin typeface="Times New Roman"/>
                <a:cs typeface="Times New Roman"/>
              </a:rPr>
              <a:t>ea</a:t>
            </a:r>
            <a:r>
              <a:rPr sz="2200" i="0">
                <a:solidFill>
                  <a:srgbClr val="A6A6A6"/>
                </a:solidFill>
                <a:latin typeface="Times New Roman"/>
                <a:cs typeface="Times New Roman"/>
              </a:rPr>
              <a:t>rn</a:t>
            </a:r>
            <a:r>
              <a:rPr sz="2200" i="0">
                <a:latin typeface="Times New Roman"/>
                <a:cs typeface="Times New Roman"/>
              </a:rPr>
              <a:t>		</a:t>
            </a:r>
            <a:endParaRPr lang="fi-FI" sz="2200" i="1">
              <a:latin typeface="Times New Roman"/>
              <a:cs typeface="Times New Roman"/>
            </a:endParaRPr>
          </a:p>
          <a:p>
            <a:pPr marL="285750" lvl="1" indent="171450">
              <a:spcBef>
                <a:spcPts val="300"/>
              </a:spcBef>
              <a:buSzTx/>
              <a:buNone/>
              <a:defRPr sz="1400" i="1"/>
            </a:pPr>
            <a:r>
              <a:rPr lang="fi-FI" sz="2200" i="0">
                <a:solidFill>
                  <a:srgbClr val="A6A6A6"/>
                </a:solidFill>
                <a:latin typeface="Times New Roman"/>
                <a:cs typeface="Times New Roman"/>
              </a:rPr>
              <a:t>	</a:t>
            </a:r>
            <a:r>
              <a:rPr sz="2200" i="0">
                <a:solidFill>
                  <a:srgbClr val="A6A6A6"/>
                </a:solidFill>
                <a:latin typeface="Times New Roman"/>
                <a:cs typeface="Times New Roman"/>
              </a:rPr>
              <a:t>b</a:t>
            </a:r>
            <a:r>
              <a:rPr sz="2200" b="1" i="0">
                <a:solidFill>
                  <a:srgbClr val="FF0000"/>
                </a:solidFill>
                <a:latin typeface="Times New Roman"/>
                <a:cs typeface="Times New Roman"/>
              </a:rPr>
              <a:t>ea</a:t>
            </a:r>
            <a:r>
              <a:rPr sz="2200" i="0">
                <a:solidFill>
                  <a:srgbClr val="A6A6A6"/>
                </a:solidFill>
                <a:latin typeface="Times New Roman"/>
                <a:cs typeface="Times New Roman"/>
              </a:rPr>
              <a:t>r, h</a:t>
            </a:r>
            <a:r>
              <a:rPr sz="2200" b="1" i="0">
                <a:solidFill>
                  <a:srgbClr val="FF0000"/>
                </a:solidFill>
                <a:latin typeface="Times New Roman"/>
                <a:cs typeface="Times New Roman"/>
              </a:rPr>
              <a:t>ea</a:t>
            </a:r>
            <a:r>
              <a:rPr sz="2200" i="0">
                <a:solidFill>
                  <a:srgbClr val="A6A6A6"/>
                </a:solidFill>
                <a:latin typeface="Times New Roman"/>
                <a:cs typeface="Times New Roman"/>
              </a:rPr>
              <a:t>r, h</a:t>
            </a:r>
            <a:r>
              <a:rPr sz="2200" b="1" i="0">
                <a:solidFill>
                  <a:srgbClr val="FF0000"/>
                </a:solidFill>
                <a:latin typeface="Times New Roman"/>
                <a:cs typeface="Times New Roman"/>
              </a:rPr>
              <a:t>ea</a:t>
            </a:r>
            <a:r>
              <a:rPr sz="2200" i="0">
                <a:solidFill>
                  <a:srgbClr val="A6A6A6"/>
                </a:solidFill>
                <a:latin typeface="Times New Roman"/>
                <a:cs typeface="Times New Roman"/>
              </a:rPr>
              <a:t>rt</a:t>
            </a:r>
            <a:r>
              <a:rPr sz="2200" i="0">
                <a:latin typeface="Times New Roman"/>
                <a:cs typeface="Times New Roman"/>
              </a:rPr>
              <a:t>）</a:t>
            </a:r>
            <a:endParaRPr sz="2200">
              <a:solidFill>
                <a:schemeClr val="tx1"/>
              </a:solidFill>
              <a:latin typeface="Times New Roman"/>
              <a:cs typeface="Times New Roman"/>
            </a:endParaRPr>
          </a:p>
          <a:p>
            <a:pPr marL="742950" lvl="1" indent="-285750">
              <a:spcBef>
                <a:spcPts val="300"/>
              </a:spcBef>
              <a:defRPr sz="1600">
                <a:solidFill>
                  <a:srgbClr val="A6A6A6"/>
                </a:solidFill>
              </a:defRPr>
            </a:pPr>
            <a:r>
              <a:rPr sz="2200">
                <a:solidFill>
                  <a:schemeClr val="tx1"/>
                </a:solidFill>
                <a:latin typeface="Times New Roman"/>
                <a:cs typeface="Times New Roman"/>
              </a:rPr>
              <a:t>Complex syllable structure; many consonant </a:t>
            </a:r>
            <a:r>
              <a:rPr sz="2200">
                <a:solidFill>
                  <a:schemeClr val="tx1"/>
                </a:solidFill>
                <a:latin typeface="Times New Roman"/>
                <a:cs typeface="Times New Roman"/>
              </a:rPr>
              <a:t>cluste</a:t>
            </a:r>
            <a:r>
              <a:rPr lang="fi-FI" sz="2200">
                <a:solidFill>
                  <a:schemeClr val="tx1"/>
                </a:solidFill>
                <a:latin typeface="Times New Roman"/>
                <a:cs typeface="Times New Roman"/>
              </a:rPr>
              <a:t>rs</a:t>
            </a:r>
            <a:endParaRPr sz="2200">
              <a:solidFill>
                <a:schemeClr val="tx1"/>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dur="indefinite" fill="hold"/>
                                        <p:tgtEl>
                                          <p:spTgt spid="1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dur="indefinite" fill="hold"/>
                                        <p:tgtEl>
                                          <p:spTgt spid="19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dur="indefinite" fill="hold"/>
                                        <p:tgtEl>
                                          <p:spTgt spid="19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dur="indefinite" fill="hold"/>
                                        <p:tgtEl>
                                          <p:spTgt spid="19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dur="indefinite" fill="hold"/>
                                        <p:tgtEl>
                                          <p:spTgt spid="19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dur="indefinite" fill="hold"/>
                                        <p:tgtEl>
                                          <p:spTgt spid="19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dur="indefinite" fill="hold"/>
                                        <p:tgtEl>
                                          <p:spTgt spid="19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dur="indefinite" fill="hold"/>
                                        <p:tgtEl>
                                          <p:spTgt spid="19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dur="indefinite" fill="hold"/>
                                        <p:tgtEl>
                                          <p:spTgt spid="19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dur="indefinite" fill="hold"/>
                                        <p:tgtEl>
                                          <p:spTgt spid="19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dur="indefinite" fill="hold"/>
                                        <p:tgtEl>
                                          <p:spTgt spid="197">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dur="indefinite" fill="hold"/>
                                        <p:tgtEl>
                                          <p:spTgt spid="197">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iterate>
                                    <p:tmAbs val="0"/>
                                  </p:iterate>
                                  <p:childTnLst>
                                    <p:set>
                                      <p:cBhvr>
                                        <p:cTn id="30" dur="indefinite" fill="hold"/>
                                        <p:tgtEl>
                                          <p:spTgt spid="197">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iterate>
                                    <p:tmAbs val="0"/>
                                  </p:iterate>
                                  <p:childTnLst>
                                    <p:set>
                                      <p:cBhvr>
                                        <p:cTn id="32" dur="indefinite" fill="hold"/>
                                        <p:tgtEl>
                                          <p:spTgt spid="197">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iterate>
                                    <p:tmAbs val="0"/>
                                  </p:iterate>
                                  <p:childTnLst>
                                    <p:set>
                                      <p:cBhvr>
                                        <p:cTn id="34" dur="indefinite" fill="hold"/>
                                        <p:tgtEl>
                                          <p:spTgt spid="19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94978" name="Rectangle 2"/>
          <p:cNvSpPr>
            <a:spLocks noChangeArrowheads="1"/>
          </p:cNvSpPr>
          <p:nvPr/>
        </p:nvSpPr>
        <p:spPr bwMode="auto">
          <a:xfrm>
            <a:off x="1611313" y="2714620"/>
            <a:ext cx="2424112" cy="1828800"/>
          </a:xfrm>
          <a:prstGeom prst="rect">
            <a:avLst/>
          </a:prstGeom>
          <a:solidFill>
            <a:srgbClr val="000000"/>
          </a:solidFill>
          <a:ln w="9525">
            <a:no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894979" name="Rectangle 3"/>
          <p:cNvSpPr>
            <a:spLocks noChangeArrowheads="1" noGrp="1"/>
          </p:cNvSpPr>
          <p:nvPr>
            <p:ph type="title"/>
          </p:nvPr>
        </p:nvSpPr>
        <p:spPr bwMode="auto">
          <a:xfrm>
            <a:off x="250825" y="-24"/>
            <a:ext cx="8642350" cy="792162"/>
          </a:xfrm>
        </p:spPr>
        <p:txBody>
          <a:bodyPr>
            <a:normAutofit/>
          </a:bodyPr>
          <a:lstStyle/>
          <a:p>
            <a:pPr>
              <a:defRPr/>
            </a:pPr>
            <a:r>
              <a:rPr lang="de-CH" sz="2800" b="1"/>
              <a:t>GG training of &lt;5 hours </a:t>
            </a:r>
            <a:r>
              <a:rPr lang="de-CH" sz="2800" b="1"/>
              <a:t>affects</a:t>
            </a:r>
            <a:r>
              <a:rPr lang="de-CH" sz="2800" b="1"/>
              <a:t> </a:t>
            </a:r>
            <a:r>
              <a:rPr lang="de-CH" sz="2800" b="1"/>
              <a:t>brain</a:t>
            </a:r>
            <a:endParaRPr lang="de-DE" sz="2200">
              <a:solidFill>
                <a:srgbClr val="FF0000"/>
              </a:solidFill>
            </a:endParaRPr>
          </a:p>
        </p:txBody>
      </p:sp>
      <p:sp>
        <p:nvSpPr>
          <p:cNvPr id="894980" name="Rectangle 4"/>
          <p:cNvSpPr>
            <a:spLocks noChangeArrowheads="1" noGrp="1"/>
          </p:cNvSpPr>
          <p:nvPr>
            <p:ph type="body" idx="1"/>
          </p:nvPr>
        </p:nvSpPr>
        <p:spPr bwMode="auto">
          <a:xfrm>
            <a:off x="250825" y="1427151"/>
            <a:ext cx="8893175" cy="358775"/>
          </a:xfrm>
          <a:prstGeom prst="rect">
            <a:avLst/>
          </a:prstGeom>
          <a:solidFill>
            <a:srgbClr val="99CCFF"/>
          </a:solidFill>
        </p:spPr>
        <p:txBody>
          <a:bodyPr/>
          <a:lstStyle/>
          <a:p>
            <a:pPr lvl="1">
              <a:lnSpc>
                <a:spcPct val="80000"/>
              </a:lnSpc>
              <a:buFontTx/>
              <a:buNone/>
              <a:defRPr/>
            </a:pPr>
            <a:r>
              <a:rPr lang="en-GB" sz="2000" u="sng">
                <a:solidFill>
                  <a:srgbClr val="000000"/>
                </a:solidFill>
              </a:rPr>
              <a:t>Pre-Post GG</a:t>
            </a:r>
            <a:r>
              <a:rPr lang="en-GB" sz="2000">
                <a:solidFill>
                  <a:srgbClr val="000000"/>
                </a:solidFill>
              </a:rPr>
              <a:t>: Children (n=15) before and after playing with </a:t>
            </a:r>
            <a:r>
              <a:rPr lang="en-GB" sz="2000">
                <a:solidFill>
                  <a:srgbClr val="000000"/>
                </a:solidFill>
              </a:rPr>
              <a:t>Graphogame</a:t>
            </a:r>
            <a:endParaRPr lang="de-DE" sz="2000">
              <a:solidFill>
                <a:srgbClr val="000000"/>
              </a:solidFill>
            </a:endParaRPr>
          </a:p>
        </p:txBody>
      </p:sp>
      <p:pic>
        <p:nvPicPr>
          <p:cNvPr id="894981" name="Picture 5"/>
          <p:cNvPicPr>
            <a:picLocks noChangeAspect="1" noChangeArrowheads="1"/>
          </p:cNvPicPr>
          <p:nvPr/>
        </p:nvPicPr>
        <p:blipFill>
          <a:blip r:embed="rId3"/>
          <a:srcRect l="0" t="64626" r="0" b="0"/>
          <a:stretch/>
        </p:blipFill>
        <p:spPr bwMode="auto">
          <a:xfrm>
            <a:off x="107949" y="2643182"/>
            <a:ext cx="9036050" cy="1909762"/>
          </a:xfrm>
          <a:prstGeom prst="rect">
            <a:avLst/>
          </a:prstGeom>
          <a:noFill/>
          <a:ln w="9525">
            <a:solidFill>
              <a:schemeClr val="tx1"/>
            </a:solidFill>
            <a:miter lim="800000"/>
            <a:headEnd/>
            <a:tailEnd/>
          </a:ln>
          <a:effectLst/>
        </p:spPr>
      </p:pic>
      <p:sp>
        <p:nvSpPr>
          <p:cNvPr id="894983" name="Text Box 7"/>
          <p:cNvSpPr txBox="1">
            <a:spLocks noChangeArrowheads="1"/>
          </p:cNvSpPr>
          <p:nvPr/>
        </p:nvSpPr>
        <p:spPr bwMode="auto">
          <a:xfrm>
            <a:off x="6538913" y="3203575"/>
            <a:ext cx="852487" cy="244475"/>
          </a:xfrm>
          <a:prstGeom prst="rect">
            <a:avLst/>
          </a:prstGeom>
          <a:noFill/>
          <a:ln w="9525">
            <a:noFill/>
            <a:miter lim="800000"/>
            <a:headEnd/>
            <a:tailEnd/>
          </a:ln>
          <a:effectLst/>
        </p:spPr>
        <p:txBody>
          <a:bodyPr wrap="none">
            <a:spAutoFit/>
          </a:bodyPr>
          <a:lstStyle/>
          <a:p>
            <a:pPr marL="0" marR="0" lvl="0" indent="0" algn="l" defTabSz="914400">
              <a:lnSpc>
                <a:spcPct val="100000"/>
              </a:lnSpc>
              <a:spcBef>
                <a:spcPts val="0"/>
              </a:spcBef>
              <a:spcAft>
                <a:spcPts val="0"/>
              </a:spcAft>
              <a:buClrTx/>
              <a:buSzTx/>
              <a:buFontTx/>
              <a:buNone/>
              <a:defRPr/>
            </a:pPr>
            <a:r>
              <a:rPr lang="de-CH" sz="1000" b="0" i="0" u="none" strike="noStrike" cap="none" spc="0">
                <a:ln>
                  <a:noFill/>
                </a:ln>
                <a:solidFill>
                  <a:prstClr val="white"/>
                </a:solidFill>
                <a:latin typeface="Calibri"/>
                <a:ea typeface="Arial"/>
                <a:cs typeface="Arial"/>
              </a:rPr>
              <a:t>LG-FG, IFG</a:t>
            </a:r>
            <a:endParaRPr lang="de-DE" sz="1000" b="0" i="0" u="none" strike="noStrike" cap="none" spc="0">
              <a:ln>
                <a:noFill/>
              </a:ln>
              <a:solidFill>
                <a:prstClr val="white"/>
              </a:solidFill>
              <a:latin typeface="Calibri"/>
              <a:ea typeface="Arial"/>
              <a:cs typeface="Arial"/>
            </a:endParaRPr>
          </a:p>
        </p:txBody>
      </p:sp>
      <p:pic>
        <p:nvPicPr>
          <p:cNvPr id="894984" name="Picture 8"/>
          <p:cNvPicPr>
            <a:picLocks noChangeAspect="1" noChangeArrowheads="1"/>
          </p:cNvPicPr>
          <p:nvPr/>
        </p:nvPicPr>
        <p:blipFill>
          <a:blip r:embed="rId3"/>
          <a:srcRect l="0" t="0" r="0" b="87416"/>
          <a:stretch/>
        </p:blipFill>
        <p:spPr bwMode="auto">
          <a:xfrm>
            <a:off x="107949" y="2106608"/>
            <a:ext cx="9037638" cy="679450"/>
          </a:xfrm>
          <a:prstGeom prst="rect">
            <a:avLst/>
          </a:prstGeom>
          <a:noFill/>
          <a:ln w="9525">
            <a:solidFill>
              <a:schemeClr val="tx1"/>
            </a:solidFill>
            <a:miter lim="800000"/>
            <a:headEnd/>
            <a:tailEnd/>
          </a:ln>
          <a:effectLst/>
        </p:spPr>
      </p:pic>
      <p:sp>
        <p:nvSpPr>
          <p:cNvPr id="894987" name="Text Box 11"/>
          <p:cNvSpPr txBox="1">
            <a:spLocks noChangeArrowheads="1"/>
          </p:cNvSpPr>
          <p:nvPr/>
        </p:nvSpPr>
        <p:spPr bwMode="auto">
          <a:xfrm>
            <a:off x="539750" y="4535501"/>
            <a:ext cx="8208963" cy="822325"/>
          </a:xfrm>
          <a:prstGeom prst="rect">
            <a:avLst/>
          </a:prstGeom>
          <a:no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de-CH" sz="2400" b="0" i="0" u="none" strike="noStrike" cap="none" spc="0">
                <a:ln>
                  <a:noFill/>
                </a:ln>
                <a:solidFill>
                  <a:prstClr val="black"/>
                </a:solidFill>
                <a:latin typeface="Calibri"/>
                <a:ea typeface="Arial"/>
                <a:cs typeface="Arial"/>
              </a:rPr>
              <a:t>Post-pre interaction between groups playing Graphogame vs Mathgame (same with numbers):</a:t>
            </a:r>
            <a:r>
              <a:rPr lang="de-CH" sz="2000" b="1" i="0" u="none" strike="noStrike" cap="none" spc="0">
                <a:ln>
                  <a:noFill/>
                </a:ln>
                <a:solidFill>
                  <a:prstClr val="black"/>
                </a:solidFill>
                <a:latin typeface="Calibri"/>
                <a:ea typeface="Arial"/>
                <a:cs typeface="Arial"/>
              </a:rPr>
              <a:t> </a:t>
            </a:r>
            <a:r>
              <a:rPr lang="de-CH" sz="2000" b="1" i="1" u="none" strike="noStrike" cap="none" spc="0">
                <a:ln>
                  <a:noFill/>
                </a:ln>
                <a:solidFill>
                  <a:prstClr val="black"/>
                </a:solidFill>
                <a:latin typeface="Calibri"/>
                <a:ea typeface="Arial"/>
                <a:cs typeface="Arial"/>
              </a:rPr>
              <a:t>p&lt;0.005</a:t>
            </a:r>
            <a:endParaRPr lang="de-DE" sz="2000" b="1" i="1" u="none" strike="noStrike" cap="none" spc="0">
              <a:ln>
                <a:noFill/>
              </a:ln>
              <a:solidFill>
                <a:prstClr val="black"/>
              </a:solidFill>
              <a:latin typeface="Calibri"/>
              <a:ea typeface="Arial"/>
              <a:cs typeface="Arial"/>
            </a:endParaRPr>
          </a:p>
        </p:txBody>
      </p:sp>
      <p:grpSp>
        <p:nvGrpSpPr>
          <p:cNvPr id="2" name="Group 12"/>
          <p:cNvGrpSpPr/>
          <p:nvPr/>
        </p:nvGrpSpPr>
        <p:grpSpPr bwMode="auto">
          <a:xfrm>
            <a:off x="1603375" y="2714620"/>
            <a:ext cx="2443163" cy="1066800"/>
            <a:chOff x="1010" y="2555"/>
            <a:chExt cx="1539" cy="672"/>
          </a:xfrm>
        </p:grpSpPr>
        <p:pic>
          <p:nvPicPr>
            <p:cNvPr id="894989" name="Picture 13"/>
            <p:cNvPicPr>
              <a:picLocks noChangeAspect="1" noChangeArrowheads="1"/>
            </p:cNvPicPr>
            <p:nvPr/>
          </p:nvPicPr>
          <p:blipFill>
            <a:blip r:embed="rId3"/>
            <a:srcRect l="30417" t="66199" r="59416" b="19587"/>
            <a:stretch/>
          </p:blipFill>
          <p:spPr bwMode="auto">
            <a:xfrm>
              <a:off x="1747" y="2558"/>
              <a:ext cx="802" cy="669"/>
            </a:xfrm>
            <a:prstGeom prst="rect">
              <a:avLst/>
            </a:prstGeom>
            <a:noFill/>
            <a:ln w="9525">
              <a:noFill/>
              <a:miter lim="800000"/>
              <a:headEnd/>
              <a:tailEnd/>
            </a:ln>
            <a:effectLst/>
          </p:spPr>
        </p:pic>
        <p:pic>
          <p:nvPicPr>
            <p:cNvPr id="894990" name="Picture 14"/>
            <p:cNvPicPr>
              <a:picLocks noChangeAspect="1" noChangeArrowheads="1"/>
            </p:cNvPicPr>
            <p:nvPr/>
          </p:nvPicPr>
          <p:blipFill>
            <a:blip r:embed="rId3"/>
            <a:srcRect l="18552" t="66199" r="71814" b="19587"/>
            <a:stretch/>
          </p:blipFill>
          <p:spPr bwMode="auto">
            <a:xfrm>
              <a:off x="1010" y="2555"/>
              <a:ext cx="760" cy="669"/>
            </a:xfrm>
            <a:prstGeom prst="rect">
              <a:avLst/>
            </a:prstGeom>
            <a:noFill/>
            <a:ln w="9525">
              <a:noFill/>
              <a:miter lim="800000"/>
              <a:headEnd/>
              <a:tailEnd/>
            </a:ln>
            <a:effectLst/>
          </p:spPr>
        </p:pic>
      </p:grpSp>
      <p:sp>
        <p:nvSpPr>
          <p:cNvPr id="894991" name="Rectangle 15"/>
          <p:cNvSpPr>
            <a:spLocks noChangeArrowheads="1"/>
          </p:cNvSpPr>
          <p:nvPr/>
        </p:nvSpPr>
        <p:spPr bwMode="auto">
          <a:xfrm>
            <a:off x="4100513" y="2714620"/>
            <a:ext cx="2424112" cy="1828800"/>
          </a:xfrm>
          <a:prstGeom prst="rect">
            <a:avLst/>
          </a:prstGeom>
          <a:solidFill>
            <a:srgbClr val="000000"/>
          </a:solidFill>
          <a:ln w="9525">
            <a:no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grpSp>
        <p:nvGrpSpPr>
          <p:cNvPr id="3" name="Group 16"/>
          <p:cNvGrpSpPr/>
          <p:nvPr/>
        </p:nvGrpSpPr>
        <p:grpSpPr bwMode="auto">
          <a:xfrm>
            <a:off x="4068763" y="2786058"/>
            <a:ext cx="2438400" cy="1074738"/>
            <a:chOff x="2655" y="2536"/>
            <a:chExt cx="1536" cy="677"/>
          </a:xfrm>
        </p:grpSpPr>
        <p:pic>
          <p:nvPicPr>
            <p:cNvPr id="894993" name="Picture 17"/>
            <p:cNvPicPr>
              <a:picLocks noChangeAspect="1" noChangeArrowheads="1"/>
            </p:cNvPicPr>
            <p:nvPr/>
          </p:nvPicPr>
          <p:blipFill>
            <a:blip r:embed="rId3"/>
            <a:srcRect l="57838" t="64626" r="32132" b="21030"/>
            <a:stretch/>
          </p:blipFill>
          <p:spPr bwMode="auto">
            <a:xfrm>
              <a:off x="3400" y="2537"/>
              <a:ext cx="791" cy="676"/>
            </a:xfrm>
            <a:prstGeom prst="rect">
              <a:avLst/>
            </a:prstGeom>
            <a:noFill/>
            <a:ln w="9525">
              <a:noFill/>
              <a:miter lim="800000"/>
              <a:headEnd/>
              <a:tailEnd/>
            </a:ln>
            <a:effectLst/>
          </p:spPr>
        </p:pic>
        <p:pic>
          <p:nvPicPr>
            <p:cNvPr id="894994" name="Picture 18"/>
            <p:cNvPicPr>
              <a:picLocks noChangeAspect="1" noChangeArrowheads="1"/>
            </p:cNvPicPr>
            <p:nvPr/>
          </p:nvPicPr>
          <p:blipFill>
            <a:blip r:embed="rId3"/>
            <a:srcRect l="46057" t="64626" r="44521" b="21030"/>
            <a:stretch/>
          </p:blipFill>
          <p:spPr bwMode="auto">
            <a:xfrm>
              <a:off x="2655" y="2536"/>
              <a:ext cx="742" cy="676"/>
            </a:xfrm>
            <a:prstGeom prst="rect">
              <a:avLst/>
            </a:prstGeom>
            <a:noFill/>
            <a:ln w="9525">
              <a:noFill/>
              <a:miter lim="800000"/>
              <a:headEnd/>
              <a:tailEnd/>
            </a:ln>
            <a:effectLst/>
          </p:spPr>
        </p:pic>
      </p:grpSp>
      <p:sp>
        <p:nvSpPr>
          <p:cNvPr id="894995" name="Rectangle 19"/>
          <p:cNvSpPr>
            <a:spLocks noChangeArrowheads="1"/>
          </p:cNvSpPr>
          <p:nvPr/>
        </p:nvSpPr>
        <p:spPr bwMode="auto">
          <a:xfrm>
            <a:off x="6629400" y="2743208"/>
            <a:ext cx="2424113" cy="1828800"/>
          </a:xfrm>
          <a:prstGeom prst="rect">
            <a:avLst/>
          </a:prstGeom>
          <a:solidFill>
            <a:srgbClr val="000000"/>
          </a:solidFill>
          <a:ln w="9525">
            <a:no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grpSp>
        <p:nvGrpSpPr>
          <p:cNvPr id="4" name="Group 20"/>
          <p:cNvGrpSpPr/>
          <p:nvPr/>
        </p:nvGrpSpPr>
        <p:grpSpPr bwMode="auto">
          <a:xfrm>
            <a:off x="6592888" y="2714620"/>
            <a:ext cx="2376487" cy="1068388"/>
            <a:chOff x="4026" y="2483"/>
            <a:chExt cx="1497" cy="673"/>
          </a:xfrm>
        </p:grpSpPr>
        <p:pic>
          <p:nvPicPr>
            <p:cNvPr id="894997" name="Picture 21"/>
            <p:cNvPicPr>
              <a:picLocks noChangeAspect="1" noChangeArrowheads="1"/>
            </p:cNvPicPr>
            <p:nvPr/>
          </p:nvPicPr>
          <p:blipFill>
            <a:blip r:embed="rId3"/>
            <a:srcRect l="73103" t="66080" r="17226" b="19730"/>
            <a:stretch/>
          </p:blipFill>
          <p:spPr bwMode="auto">
            <a:xfrm>
              <a:off x="4026" y="2483"/>
              <a:ext cx="762" cy="669"/>
            </a:xfrm>
            <a:prstGeom prst="rect">
              <a:avLst/>
            </a:prstGeom>
            <a:noFill/>
            <a:ln w="9525">
              <a:noFill/>
              <a:miter lim="800000"/>
              <a:headEnd/>
              <a:tailEnd/>
            </a:ln>
            <a:effectLst/>
          </p:spPr>
        </p:pic>
        <p:pic>
          <p:nvPicPr>
            <p:cNvPr id="894998" name="Picture 22"/>
            <p:cNvPicPr>
              <a:picLocks noChangeAspect="1" noChangeArrowheads="1"/>
            </p:cNvPicPr>
            <p:nvPr/>
          </p:nvPicPr>
          <p:blipFill>
            <a:blip r:embed="rId3"/>
            <a:srcRect l="85843" t="66080" r="4840" b="19730"/>
            <a:stretch/>
          </p:blipFill>
          <p:spPr bwMode="auto">
            <a:xfrm>
              <a:off x="4788" y="2487"/>
              <a:ext cx="735" cy="669"/>
            </a:xfrm>
            <a:prstGeom prst="rect">
              <a:avLst/>
            </a:prstGeom>
            <a:noFill/>
            <a:ln w="9525">
              <a:noFill/>
              <a:miter lim="800000"/>
              <a:headEnd/>
              <a:tailEnd/>
            </a:ln>
            <a:effectLst/>
          </p:spPr>
        </p:pic>
      </p:grpSp>
      <p:sp>
        <p:nvSpPr>
          <p:cNvPr id="895001" name="Rectangle 25"/>
          <p:cNvSpPr>
            <a:spLocks noChangeArrowheads="1"/>
          </p:cNvSpPr>
          <p:nvPr/>
        </p:nvSpPr>
        <p:spPr bwMode="auto">
          <a:xfrm>
            <a:off x="398463" y="2905125"/>
            <a:ext cx="846137" cy="254000"/>
          </a:xfrm>
          <a:prstGeom prst="rect">
            <a:avLst/>
          </a:prstGeom>
          <a:solidFill>
            <a:srgbClr val="000000"/>
          </a:solidFill>
          <a:ln w="9525">
            <a:solidFill>
              <a:srgbClr val="000000"/>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895002" name="Rectangle 26"/>
          <p:cNvSpPr>
            <a:spLocks noChangeArrowheads="1"/>
          </p:cNvSpPr>
          <p:nvPr/>
        </p:nvSpPr>
        <p:spPr bwMode="auto">
          <a:xfrm>
            <a:off x="411163" y="3781425"/>
            <a:ext cx="846137" cy="254000"/>
          </a:xfrm>
          <a:prstGeom prst="rect">
            <a:avLst/>
          </a:prstGeom>
          <a:solidFill>
            <a:srgbClr val="000000"/>
          </a:solidFill>
          <a:ln w="9525">
            <a:solidFill>
              <a:srgbClr val="000000"/>
            </a:solidFill>
            <a:miter lim="800000"/>
            <a:headEnd/>
            <a:tailEnd/>
          </a:ln>
          <a:effectLst/>
        </p:spPr>
        <p:txBody>
          <a:bodyPr wrap="none" anchor="ct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prstClr val="black"/>
              </a:solidFill>
              <a:latin typeface="Calibri"/>
              <a:ea typeface="Arial"/>
              <a:cs typeface="Arial"/>
            </a:endParaRPr>
          </a:p>
        </p:txBody>
      </p:sp>
      <p:sp>
        <p:nvSpPr>
          <p:cNvPr id="895003" name="Text Box 27"/>
          <p:cNvSpPr txBox="1">
            <a:spLocks noChangeArrowheads="1"/>
          </p:cNvSpPr>
          <p:nvPr/>
        </p:nvSpPr>
        <p:spPr bwMode="auto">
          <a:xfrm>
            <a:off x="163513" y="3963988"/>
            <a:ext cx="1322387" cy="641350"/>
          </a:xfrm>
          <a:prstGeom prst="rect">
            <a:avLst/>
          </a:prstGeom>
          <a:noFill/>
          <a:ln w="9525">
            <a:noFill/>
            <a:miter lim="800000"/>
            <a:headEnd/>
            <a:tailEnd/>
          </a:ln>
          <a:effectLst/>
        </p:spPr>
        <p:txBody>
          <a:bodyPr>
            <a:spAutoFit/>
          </a:bodyPr>
          <a:lstStyle/>
          <a:p>
            <a:pPr marL="0" marR="0" lvl="0" indent="0" algn="l" defTabSz="914400">
              <a:lnSpc>
                <a:spcPct val="100000"/>
              </a:lnSpc>
              <a:spcBef>
                <a:spcPts val="0"/>
              </a:spcBef>
              <a:spcAft>
                <a:spcPts val="0"/>
              </a:spcAft>
              <a:buClrTx/>
              <a:buSzTx/>
              <a:buFontTx/>
              <a:buNone/>
              <a:defRPr/>
            </a:pPr>
            <a:r>
              <a:rPr lang="de-CH" sz="1800" b="0" i="0" u="none" strike="noStrike" cap="none" spc="0">
                <a:ln>
                  <a:noFill/>
                </a:ln>
                <a:solidFill>
                  <a:prstClr val="black"/>
                </a:solidFill>
                <a:latin typeface="Calibri"/>
                <a:ea typeface="Arial"/>
                <a:cs typeface="Arial"/>
              </a:rPr>
              <a:t>Words-False fonts</a:t>
            </a:r>
            <a:endParaRPr lang="de-DE" sz="1800" b="0" i="0" u="none" strike="noStrike" cap="none" spc="0">
              <a:ln>
                <a:noFill/>
              </a:ln>
              <a:solidFill>
                <a:prstClr val="black"/>
              </a:solidFill>
              <a:latin typeface="Calibri"/>
              <a:ea typeface="Arial"/>
              <a:cs typeface="Arial"/>
            </a:endParaRPr>
          </a:p>
        </p:txBody>
      </p:sp>
      <p:sp>
        <p:nvSpPr>
          <p:cNvPr id="895005" name="Text Box 29"/>
          <p:cNvSpPr txBox="1">
            <a:spLocks noChangeArrowheads="1"/>
          </p:cNvSpPr>
          <p:nvPr/>
        </p:nvSpPr>
        <p:spPr bwMode="auto">
          <a:xfrm>
            <a:off x="395536" y="714356"/>
            <a:ext cx="8496945" cy="400110"/>
          </a:xfrm>
          <a:prstGeom prst="rect">
            <a:avLst/>
          </a:prstGeom>
          <a:noFill/>
          <a:ln w="14288" algn="ctr">
            <a:noFill/>
            <a:miter lim="800000"/>
            <a:headEnd/>
            <a:tailEnd/>
          </a:ln>
          <a:effectLst/>
        </p:spPr>
        <p:txBody>
          <a:bodyPr wrap="square">
            <a:spAutoFit/>
          </a:bodyPr>
          <a:lstStyle/>
          <a:p>
            <a:pPr marL="0" marR="0" lvl="0" indent="0" algn="l" defTabSz="914400">
              <a:lnSpc>
                <a:spcPct val="100000"/>
              </a:lnSpc>
              <a:spcBef>
                <a:spcPts val="0"/>
              </a:spcBef>
              <a:spcAft>
                <a:spcPts val="0"/>
              </a:spcAft>
              <a:buClrTx/>
              <a:buSzTx/>
              <a:buFontTx/>
              <a:buNone/>
              <a:defRPr/>
            </a:pPr>
            <a:r>
              <a:rPr lang="fi-FI" sz="2000" b="0" i="0" u="none" strike="noStrike" cap="none" spc="0">
                <a:ln>
                  <a:noFill/>
                </a:ln>
                <a:solidFill>
                  <a:prstClr val="black"/>
                </a:solidFill>
                <a:latin typeface="Calibri"/>
                <a:ea typeface="Arial"/>
                <a:cs typeface="Arial"/>
              </a:rPr>
              <a:t>HL and UR in </a:t>
            </a:r>
            <a:r>
              <a:rPr lang="fi-FI" sz="2000" b="0" i="0" u="none" strike="noStrike" cap="none" spc="0">
                <a:ln>
                  <a:noFill/>
                </a:ln>
                <a:solidFill>
                  <a:prstClr val="black"/>
                </a:solidFill>
                <a:latin typeface="Calibri"/>
                <a:ea typeface="Arial"/>
                <a:cs typeface="Arial"/>
              </a:rPr>
              <a:t>collaboration</a:t>
            </a:r>
            <a:r>
              <a:rPr lang="fi-FI" sz="2000" b="0" i="0" u="none" strike="noStrike" cap="none" spc="0">
                <a:ln>
                  <a:noFill/>
                </a:ln>
                <a:solidFill>
                  <a:prstClr val="black"/>
                </a:solidFill>
                <a:latin typeface="Calibri"/>
                <a:ea typeface="Arial"/>
                <a:cs typeface="Arial"/>
              </a:rPr>
              <a:t> </a:t>
            </a:r>
            <a:r>
              <a:rPr lang="fi-FI" sz="2000" b="0" i="0" u="none" strike="noStrike" cap="none" spc="0">
                <a:ln>
                  <a:noFill/>
                </a:ln>
                <a:solidFill>
                  <a:prstClr val="black"/>
                </a:solidFill>
                <a:latin typeface="Calibri"/>
                <a:ea typeface="Arial"/>
                <a:cs typeface="Arial"/>
              </a:rPr>
              <a:t>with</a:t>
            </a:r>
            <a:r>
              <a:rPr lang="fi-FI" sz="2000" b="0" i="0" u="none" strike="noStrike" cap="none" spc="0">
                <a:ln>
                  <a:noFill/>
                </a:ln>
                <a:solidFill>
                  <a:prstClr val="black"/>
                </a:solidFill>
                <a:latin typeface="Calibri"/>
                <a:ea typeface="Arial"/>
                <a:cs typeface="Arial"/>
              </a:rPr>
              <a:t> Swiss </a:t>
            </a:r>
            <a:r>
              <a:rPr lang="fi-FI" sz="2000" b="0" i="0" u="none" strike="noStrike" cap="none" spc="0">
                <a:ln>
                  <a:noFill/>
                </a:ln>
                <a:solidFill>
                  <a:prstClr val="black"/>
                </a:solidFill>
                <a:latin typeface="Calibri"/>
                <a:ea typeface="Arial"/>
                <a:cs typeface="Arial"/>
              </a:rPr>
              <a:t>colleagues</a:t>
            </a:r>
            <a:r>
              <a:rPr lang="fi-FI" sz="2000" b="0" i="0" u="none" strike="noStrike" cap="none" spc="0">
                <a:ln>
                  <a:noFill/>
                </a:ln>
                <a:solidFill>
                  <a:prstClr val="black"/>
                </a:solidFill>
                <a:latin typeface="Calibri"/>
                <a:ea typeface="Arial"/>
                <a:cs typeface="Arial"/>
              </a:rPr>
              <a:t> Daniel Brandeis, Sylvia </a:t>
            </a:r>
            <a:r>
              <a:rPr lang="fi-FI" sz="2000" b="0" i="0" u="none" strike="noStrike" cap="none" spc="0">
                <a:ln>
                  <a:noFill/>
                </a:ln>
                <a:solidFill>
                  <a:prstClr val="black"/>
                </a:solidFill>
                <a:latin typeface="Calibri"/>
                <a:ea typeface="Arial"/>
                <a:cs typeface="Arial"/>
              </a:rPr>
              <a:t>Brehm</a:t>
            </a:r>
            <a:endParaRPr lang="en-GB" sz="2000" b="0" i="0" u="none" strike="noStrike" cap="none" spc="0">
              <a:ln>
                <a:noFill/>
              </a:ln>
              <a:solidFill>
                <a:prstClr val="black"/>
              </a:solidFill>
              <a:latin typeface="Calibri"/>
              <a:ea typeface="Arial"/>
              <a:cs typeface="Arial"/>
            </a:endParaRPr>
          </a:p>
        </p:txBody>
      </p:sp>
      <p:sp>
        <p:nvSpPr>
          <p:cNvPr id="29" name="Tekstikehys 28"/>
          <p:cNvSpPr txBox="1"/>
          <p:nvPr/>
        </p:nvSpPr>
        <p:spPr bwMode="auto">
          <a:xfrm>
            <a:off x="4572000" y="6453336"/>
            <a:ext cx="4572000" cy="36933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GB" sz="1800" b="0" i="0" u="none" strike="noStrike" cap="none" spc="0">
                <a:ln>
                  <a:noFill/>
                </a:ln>
                <a:solidFill>
                  <a:prstClr val="black"/>
                </a:solidFill>
                <a:latin typeface="Calibri"/>
                <a:ea typeface="Arial"/>
                <a:cs typeface="Arial"/>
              </a:rPr>
              <a:t>Brem et al., </a:t>
            </a:r>
            <a:r>
              <a:rPr lang="en-US" sz="1800" b="0" i="0" u="none" strike="noStrike" cap="none" spc="0">
                <a:ln>
                  <a:noFill/>
                </a:ln>
                <a:solidFill>
                  <a:prstClr val="black"/>
                </a:solidFill>
                <a:latin typeface="Calibri"/>
                <a:ea typeface="Arial"/>
                <a:cs typeface="Arial"/>
              </a:rPr>
              <a:t>PNAS, 2010, 107(17), 7939-7944.</a:t>
            </a:r>
            <a:endParaRPr lang="fi-FI" sz="1800" b="0" i="0" u="none" strike="noStrike" cap="none" spc="0">
              <a:ln>
                <a:noFill/>
              </a:ln>
              <a:solidFill>
                <a:prstClr val="black"/>
              </a:solidFill>
              <a:latin typeface="Calibri"/>
              <a:ea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30146" name="Rectangle 2"/>
          <p:cNvSpPr>
            <a:spLocks noChangeArrowheads="1" noGrp="1"/>
          </p:cNvSpPr>
          <p:nvPr>
            <p:ph type="title"/>
          </p:nvPr>
        </p:nvSpPr>
        <p:spPr bwMode="auto">
          <a:xfrm>
            <a:off x="457200" y="-71454"/>
            <a:ext cx="8229600" cy="1000124"/>
          </a:xfrm>
        </p:spPr>
        <p:txBody>
          <a:bodyPr>
            <a:normAutofit fontScale="90000"/>
          </a:bodyPr>
          <a:lstStyle/>
          <a:p>
            <a:pPr>
              <a:defRPr/>
            </a:pPr>
            <a:r>
              <a:rPr lang="fi-FI"/>
              <a:t>Successful preventive practice</a:t>
            </a:r>
            <a:br>
              <a:rPr lang="fi-FI"/>
            </a:br>
            <a:endParaRPr lang="en-GB" sz="2000">
              <a:solidFill>
                <a:srgbClr val="FF0000"/>
              </a:solidFill>
            </a:endParaRPr>
          </a:p>
        </p:txBody>
      </p:sp>
      <p:sp>
        <p:nvSpPr>
          <p:cNvPr id="1030147" name="Rectangle 3"/>
          <p:cNvSpPr>
            <a:spLocks noChangeArrowheads="1" noGrp="1"/>
          </p:cNvSpPr>
          <p:nvPr>
            <p:ph type="body" idx="1"/>
          </p:nvPr>
        </p:nvSpPr>
        <p:spPr bwMode="auto">
          <a:xfrm>
            <a:off x="-32" y="928670"/>
            <a:ext cx="8983139" cy="4714908"/>
          </a:xfrm>
        </p:spPr>
        <p:txBody>
          <a:bodyPr>
            <a:normAutofit/>
          </a:bodyPr>
          <a:lstStyle/>
          <a:p>
            <a:pPr>
              <a:lnSpc>
                <a:spcPct val="90000"/>
              </a:lnSpc>
              <a:buFontTx/>
              <a:buNone/>
              <a:defRPr/>
            </a:pPr>
            <a:r>
              <a:rPr lang="fi-FI" sz="2800"/>
              <a:t>	Massed practice using the Graphogame following optimal phonics strategy helps at risk children </a:t>
            </a:r>
            <a:r>
              <a:rPr lang="fi-FI" sz="2800" b="1"/>
              <a:t>when </a:t>
            </a:r>
            <a:endParaRPr/>
          </a:p>
          <a:p>
            <a:pPr>
              <a:lnSpc>
                <a:spcPct val="90000"/>
              </a:lnSpc>
              <a:buNone/>
              <a:defRPr/>
            </a:pPr>
            <a:r>
              <a:rPr lang="zh-CN" sz="2100">
                <a:solidFill>
                  <a:srgbClr val="FF0000"/>
                </a:solidFill>
              </a:rPr>
              <a:t>      </a:t>
            </a:r>
            <a:endParaRPr lang="fi-FI" sz="2100" b="1">
              <a:solidFill>
                <a:srgbClr val="FF0000"/>
              </a:solidFill>
            </a:endParaRPr>
          </a:p>
          <a:p>
            <a:pPr>
              <a:lnSpc>
                <a:spcPct val="90000"/>
              </a:lnSpc>
              <a:buFontTx/>
              <a:buNone/>
              <a:defRPr/>
            </a:pPr>
            <a:r>
              <a:rPr lang="fi-FI" sz="2800" b="1"/>
              <a:t>	* started at &gt;6.5y of age</a:t>
            </a:r>
            <a:endParaRPr/>
          </a:p>
          <a:p>
            <a:pPr>
              <a:lnSpc>
                <a:spcPct val="90000"/>
              </a:lnSpc>
              <a:buNone/>
              <a:defRPr/>
            </a:pPr>
            <a:r>
              <a:rPr lang="zh-CN" sz="2100">
                <a:solidFill>
                  <a:srgbClr val="FF0000"/>
                </a:solidFill>
              </a:rPr>
              <a:t>    </a:t>
            </a:r>
            <a:endParaRPr lang="fi-FI" sz="2100" b="1">
              <a:solidFill>
                <a:srgbClr val="FF0000"/>
              </a:solidFill>
            </a:endParaRPr>
          </a:p>
          <a:p>
            <a:pPr>
              <a:lnSpc>
                <a:spcPct val="90000"/>
              </a:lnSpc>
              <a:buFontTx/>
              <a:buNone/>
              <a:defRPr/>
            </a:pPr>
            <a:r>
              <a:rPr lang="fi-FI" sz="2800"/>
              <a:t>	 *</a:t>
            </a:r>
            <a:r>
              <a:rPr lang="fi-FI" sz="2400" b="1"/>
              <a:t>played  &gt;1 x per day in subsequent days until the goal is </a:t>
            </a:r>
            <a:r>
              <a:rPr lang="fi-FI" sz="2400" b="1"/>
              <a:t>reached</a:t>
            </a:r>
            <a:endParaRPr lang="fi-FI" sz="2100" b="1">
              <a:solidFill>
                <a:srgbClr val="FF0000"/>
              </a:solidFill>
            </a:endParaRPr>
          </a:p>
          <a:p>
            <a:pPr lvl="1">
              <a:lnSpc>
                <a:spcPct val="90000"/>
              </a:lnSpc>
              <a:defRPr/>
            </a:pPr>
            <a:r>
              <a:rPr lang="fi-FI" sz="2400"/>
              <a:t>motivated to be used in an as </a:t>
            </a:r>
            <a:r>
              <a:rPr lang="fi-FI" sz="2400" b="1"/>
              <a:t>”active” sounding form</a:t>
            </a:r>
            <a:r>
              <a:rPr lang="fi-FI" sz="2400"/>
              <a:t> as </a:t>
            </a:r>
            <a:r>
              <a:rPr lang="fi-FI" sz="2400"/>
              <a:t>possible</a:t>
            </a:r>
            <a:endParaRPr lang="fi-FI" sz="2100">
              <a:solidFill>
                <a:srgbClr val="FF0000"/>
              </a:solidFill>
            </a:endParaRPr>
          </a:p>
          <a:p>
            <a:pPr lvl="1">
              <a:lnSpc>
                <a:spcPct val="90000"/>
              </a:lnSpc>
              <a:defRPr/>
            </a:pPr>
            <a:r>
              <a:rPr lang="fi-FI" sz="2400"/>
              <a:t>motivation to continue is guaranteed by rewarding via experience of success (~80% correct </a:t>
            </a:r>
            <a:r>
              <a:rPr lang="fi-FI" sz="2400"/>
              <a:t>trials</a:t>
            </a:r>
            <a:r>
              <a:rPr lang="fi-FI" sz="2400"/>
              <a:t>)</a:t>
            </a:r>
            <a:endParaRPr lang="fi-FI" sz="2100">
              <a:solidFill>
                <a:srgbClr val="FF0000"/>
              </a:solidFill>
            </a:endParaRPr>
          </a:p>
          <a:p>
            <a:pPr lvl="1">
              <a:lnSpc>
                <a:spcPct val="90000"/>
              </a:lnSpc>
              <a:defRPr/>
            </a:pPr>
            <a:r>
              <a:rPr lang="fi-FI" sz="2400"/>
              <a:t>the role of parents: they show they very much like child </a:t>
            </a:r>
            <a:r>
              <a:rPr lang="fi-FI" sz="2400"/>
              <a:t>plays</a:t>
            </a:r>
            <a:r>
              <a:rPr lang="fi-FI" sz="2400"/>
              <a:t> GG</a:t>
            </a:r>
            <a:endParaRPr lang="fi-FI" sz="2400" b="1"/>
          </a:p>
          <a:p>
            <a:pPr lvl="1">
              <a:lnSpc>
                <a:spcPct val="90000"/>
              </a:lnSpc>
              <a:buFontTx/>
              <a:buNone/>
              <a:defRPr/>
            </a:pPr>
            <a:endParaRPr lang="fi-FI" sz="2400" b="1" i="1"/>
          </a:p>
          <a:p>
            <a:pPr lvl="1">
              <a:lnSpc>
                <a:spcPct val="90000"/>
              </a:lnSpc>
              <a:defRPr/>
            </a:pPr>
            <a:endParaRPr lang="en-GB" sz="2400"/>
          </a:p>
        </p:txBody>
      </p:sp>
      <p:sp>
        <p:nvSpPr>
          <p:cNvPr id="4" name="TextBox 3"/>
          <p:cNvSpPr txBox="1"/>
          <p:nvPr/>
        </p:nvSpPr>
        <p:spPr bwMode="auto">
          <a:xfrm>
            <a:off x="-32" y="5250950"/>
            <a:ext cx="8715436" cy="492443"/>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i-FI" sz="2600" b="1" i="0" u="none" strike="noStrike" cap="none" spc="0">
                <a:ln>
                  <a:noFill/>
                </a:ln>
                <a:solidFill>
                  <a:prstClr val="black"/>
                </a:solidFill>
                <a:latin typeface="Times New Roman"/>
                <a:ea typeface="宋体"/>
                <a:cs typeface="Times New Roman"/>
              </a:rPr>
              <a:t>GraphoGame</a:t>
            </a:r>
            <a:r>
              <a:rPr lang="fi-FI" sz="2600" b="1" i="0" u="none" strike="noStrike" cap="none" spc="0">
                <a:ln>
                  <a:noFill/>
                </a:ln>
                <a:solidFill>
                  <a:prstClr val="black"/>
                </a:solidFill>
                <a:latin typeface="Times New Roman"/>
                <a:ea typeface="宋体"/>
                <a:cs typeface="Times New Roman"/>
              </a:rPr>
              <a:t> </a:t>
            </a:r>
            <a:r>
              <a:rPr lang="fi-FI" sz="2600" b="1" i="0" u="none" strike="noStrike" cap="none" spc="0">
                <a:ln>
                  <a:noFill/>
                </a:ln>
                <a:solidFill>
                  <a:prstClr val="black"/>
                </a:solidFill>
                <a:latin typeface="Times New Roman"/>
                <a:ea typeface="宋体"/>
                <a:cs typeface="Times New Roman"/>
              </a:rPr>
              <a:t>now</a:t>
            </a:r>
            <a:r>
              <a:rPr lang="fi-FI" sz="2600" b="1" i="0" u="none" strike="noStrike" cap="none" spc="0">
                <a:ln>
                  <a:noFill/>
                </a:ln>
                <a:solidFill>
                  <a:prstClr val="black"/>
                </a:solidFill>
                <a:latin typeface="Times New Roman"/>
                <a:ea typeface="宋体"/>
                <a:cs typeface="Times New Roman"/>
              </a:rPr>
              <a:t> </a:t>
            </a:r>
            <a:r>
              <a:rPr lang="fi-FI" sz="2600" b="1" i="0" u="none" strike="noStrike" cap="none" spc="0">
                <a:ln>
                  <a:noFill/>
                </a:ln>
                <a:solidFill>
                  <a:prstClr val="black"/>
                </a:solidFill>
                <a:latin typeface="Times New Roman"/>
                <a:ea typeface="宋体"/>
                <a:cs typeface="Times New Roman"/>
              </a:rPr>
              <a:t>available</a:t>
            </a:r>
            <a:r>
              <a:rPr lang="fi-FI" sz="2600" b="1" i="0" u="none" strike="noStrike" cap="none" spc="0">
                <a:ln>
                  <a:noFill/>
                </a:ln>
                <a:solidFill>
                  <a:prstClr val="black"/>
                </a:solidFill>
                <a:latin typeface="Times New Roman"/>
                <a:ea typeface="宋体"/>
                <a:cs typeface="Times New Roman"/>
              </a:rPr>
              <a:t> </a:t>
            </a:r>
            <a:r>
              <a:rPr lang="fi-FI" sz="2600" b="1" i="0" u="none" strike="noStrike" cap="none" spc="0">
                <a:ln>
                  <a:noFill/>
                </a:ln>
                <a:solidFill>
                  <a:prstClr val="black"/>
                </a:solidFill>
                <a:latin typeface="Times New Roman"/>
                <a:ea typeface="宋体"/>
                <a:cs typeface="Times New Roman"/>
              </a:rPr>
              <a:t>from</a:t>
            </a:r>
            <a:r>
              <a:rPr lang="fi-FI" sz="2600" b="1" i="0" u="none" strike="noStrike" cap="none" spc="0">
                <a:ln>
                  <a:noFill/>
                </a:ln>
                <a:solidFill>
                  <a:prstClr val="black"/>
                </a:solidFill>
                <a:latin typeface="Times New Roman"/>
                <a:ea typeface="宋体"/>
                <a:cs typeface="Times New Roman"/>
              </a:rPr>
              <a:t> www.graphogam.com</a:t>
            </a:r>
            <a:endParaRPr lang="zh-CN" sz="2600" b="1" i="0" u="none" strike="noStrike" cap="none" spc="0">
              <a:ln>
                <a:noFill/>
              </a:ln>
              <a:solidFill>
                <a:prstClr val="black"/>
              </a:solidFill>
              <a:latin typeface="Times New Roman"/>
              <a:ea typeface="宋体"/>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93986" name="Rectangle 2"/>
          <p:cNvSpPr>
            <a:spLocks noChangeArrowheads="1" noGrp="1"/>
          </p:cNvSpPr>
          <p:nvPr>
            <p:ph type="title"/>
          </p:nvPr>
        </p:nvSpPr>
        <p:spPr bwMode="auto">
          <a:xfrm>
            <a:off x="457200" y="-24"/>
            <a:ext cx="8229600" cy="1143000"/>
          </a:xfrm>
        </p:spPr>
        <p:txBody>
          <a:bodyPr/>
          <a:lstStyle/>
          <a:p>
            <a:pPr>
              <a:defRPr/>
            </a:pPr>
            <a:r>
              <a:rPr lang="en-GB"/>
              <a:t>Challenges</a:t>
            </a:r>
            <a:br>
              <a:rPr lang="en-GB"/>
            </a:br>
            <a:endParaRPr lang="en-GB" sz="2000">
              <a:solidFill>
                <a:srgbClr val="FF0000"/>
              </a:solidFill>
            </a:endParaRPr>
          </a:p>
        </p:txBody>
      </p:sp>
      <p:sp>
        <p:nvSpPr>
          <p:cNvPr id="1193987" name="Rectangle 3"/>
          <p:cNvSpPr>
            <a:spLocks noChangeArrowheads="1" noGrp="1"/>
          </p:cNvSpPr>
          <p:nvPr>
            <p:ph type="body" idx="1"/>
          </p:nvPr>
        </p:nvSpPr>
        <p:spPr bwMode="auto">
          <a:xfrm>
            <a:off x="214282" y="1214422"/>
            <a:ext cx="8929718" cy="5357850"/>
          </a:xfrm>
        </p:spPr>
        <p:txBody>
          <a:bodyPr>
            <a:normAutofit fontScale="92500"/>
          </a:bodyPr>
          <a:lstStyle/>
          <a:p>
            <a:pPr>
              <a:lnSpc>
                <a:spcPct val="90000"/>
              </a:lnSpc>
              <a:buNone/>
              <a:defRPr/>
            </a:pPr>
            <a:r>
              <a:rPr lang="en-GB"/>
              <a:t>     Works without complications in consistent (</a:t>
            </a:r>
            <a:r>
              <a:rPr lang="en-GB"/>
              <a:t>gr</a:t>
            </a:r>
            <a:r>
              <a:rPr lang="en-GB"/>
              <a:t>&gt;=&lt;ph)        orthographies</a:t>
            </a:r>
            <a:endParaRPr/>
          </a:p>
          <a:p>
            <a:pPr>
              <a:lnSpc>
                <a:spcPct val="90000"/>
              </a:lnSpc>
              <a:buNone/>
              <a:defRPr/>
            </a:pPr>
            <a:r>
              <a:rPr lang="en-US" sz="2200">
                <a:solidFill>
                  <a:srgbClr val="FF0000"/>
                </a:solidFill>
              </a:rPr>
              <a:t>        </a:t>
            </a:r>
            <a:endParaRPr lang="zh-CN" sz="2200">
              <a:solidFill>
                <a:srgbClr val="FF0000"/>
              </a:solidFill>
            </a:endParaRPr>
          </a:p>
          <a:p>
            <a:pPr>
              <a:lnSpc>
                <a:spcPct val="90000"/>
              </a:lnSpc>
              <a:defRPr/>
            </a:pPr>
            <a:endParaRPr lang="en-GB"/>
          </a:p>
          <a:p>
            <a:pPr lvl="1">
              <a:lnSpc>
                <a:spcPct val="90000"/>
              </a:lnSpc>
              <a:defRPr/>
            </a:pPr>
            <a:r>
              <a:rPr lang="en-GB"/>
              <a:t>Warning: may ”condition” the stimulus-response connections too deeply to allow easy relearning of different associations when there are alternative connections.</a:t>
            </a:r>
            <a:r>
              <a:rPr lang="en-US"/>
              <a:t> </a:t>
            </a:r>
            <a:r>
              <a:rPr lang="zh-CN" sz="2200">
                <a:solidFill>
                  <a:srgbClr val="FF0000"/>
                </a:solidFill>
              </a:rPr>
              <a:t>。</a:t>
            </a:r>
            <a:endParaRPr lang="en-US" sz="2200">
              <a:solidFill>
                <a:srgbClr val="FF0000"/>
              </a:solidFill>
            </a:endParaRPr>
          </a:p>
          <a:p>
            <a:pPr lvl="1">
              <a:lnSpc>
                <a:spcPct val="90000"/>
              </a:lnSpc>
              <a:buNone/>
              <a:defRPr/>
            </a:pPr>
            <a:r>
              <a:rPr lang="en-US" sz="2200">
                <a:solidFill>
                  <a:srgbClr val="FF0000"/>
                </a:solidFill>
              </a:rPr>
              <a:t>     </a:t>
            </a:r>
            <a:endParaRPr lang="zh-CN" sz="2200">
              <a:solidFill>
                <a:srgbClr val="FF0000"/>
              </a:solidFill>
            </a:endParaRPr>
          </a:p>
          <a:p>
            <a:pPr lvl="1">
              <a:lnSpc>
                <a:spcPct val="90000"/>
              </a:lnSpc>
              <a:defRPr/>
            </a:pPr>
            <a:endParaRPr lang="en-GB"/>
          </a:p>
          <a:p>
            <a:pPr lvl="1">
              <a:lnSpc>
                <a:spcPct val="90000"/>
              </a:lnSpc>
              <a:defRPr/>
            </a:pPr>
            <a:r>
              <a:rPr lang="en-GB"/>
              <a:t>Therefore, only consistent relations can be drilled without any risk of losing the necessary flexibility (alternation of associations) typical of inconsistent orthographies.</a:t>
            </a:r>
            <a:r>
              <a:rPr lang="en-US"/>
              <a:t> </a:t>
            </a:r>
            <a:endParaRPr/>
          </a:p>
          <a:p>
            <a:pPr lvl="1">
              <a:lnSpc>
                <a:spcPct val="90000"/>
              </a:lnSpc>
              <a:buNone/>
              <a:defRPr/>
            </a:pPr>
            <a:r>
              <a:rPr lang="en-US" sz="2100">
                <a:solidFill>
                  <a:srgbClr val="FF0000"/>
                </a:solidFill>
              </a:rPr>
              <a:t>     </a:t>
            </a:r>
            <a:endParaRPr lang="en-GB" sz="2200">
              <a:solidFill>
                <a:srgbClr val="FF0000"/>
              </a:solidFill>
            </a:endParaRPr>
          </a:p>
          <a:p>
            <a:pPr lvl="1">
              <a:lnSpc>
                <a:spcPct val="90000"/>
              </a:lnSpc>
              <a:defRPr/>
            </a:pPr>
            <a:endParaRPr lang="en-GB"/>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506" name="Rectangle 2"/>
          <p:cNvSpPr>
            <a:spLocks noChangeArrowheads="1" noGrp="1"/>
          </p:cNvSpPr>
          <p:nvPr>
            <p:ph type="title"/>
          </p:nvPr>
        </p:nvSpPr>
        <p:spPr bwMode="auto">
          <a:xfrm>
            <a:off x="395536" y="1428735"/>
            <a:ext cx="8462744" cy="801208"/>
          </a:xfrm>
        </p:spPr>
        <p:txBody>
          <a:bodyPr>
            <a:normAutofit fontScale="90000"/>
          </a:bodyPr>
          <a:lstStyle/>
          <a:p>
            <a:pPr>
              <a:defRPr/>
            </a:pPr>
            <a:r>
              <a:rPr lang="en-GB" sz="2000">
                <a:solidFill>
                  <a:schemeClr val="tx1"/>
                </a:solidFill>
              </a:rPr>
              <a:t>A </a:t>
            </a:r>
            <a:r>
              <a:rPr lang="en-GB" sz="2000">
                <a:solidFill>
                  <a:schemeClr val="tx1"/>
                </a:solidFill>
              </a:rPr>
              <a:t>mimimun</a:t>
            </a:r>
            <a:r>
              <a:rPr lang="en-GB" sz="2000">
                <a:solidFill>
                  <a:schemeClr val="tx1"/>
                </a:solidFill>
              </a:rPr>
              <a:t> set of single letter-sounds selected to a version of the game – list of their sounds present in &gt; 5% of the occurrence of the letter in English text </a:t>
            </a:r>
            <a:br>
              <a:rPr lang="en-GB" sz="2000">
                <a:solidFill>
                  <a:schemeClr val="tx1"/>
                </a:solidFill>
              </a:rPr>
            </a:br>
            <a:r>
              <a:rPr lang="en-GB" sz="2000">
                <a:solidFill>
                  <a:schemeClr val="tx1"/>
                </a:solidFill>
              </a:rPr>
              <a:t>(</a:t>
            </a:r>
            <a:r>
              <a:rPr lang="en-GB" sz="2000">
                <a:solidFill>
                  <a:schemeClr val="tx1"/>
                </a:solidFill>
              </a:rPr>
              <a:t>Cedex</a:t>
            </a:r>
            <a:r>
              <a:rPr lang="en-GB" sz="2000">
                <a:solidFill>
                  <a:schemeClr val="tx1"/>
                </a:solidFill>
              </a:rPr>
              <a:t> </a:t>
            </a:r>
            <a:r>
              <a:rPr lang="en-GB" sz="2000">
                <a:solidFill>
                  <a:schemeClr val="tx1"/>
                </a:solidFill>
              </a:rPr>
              <a:t>databasis,among</a:t>
            </a:r>
            <a:r>
              <a:rPr lang="en-GB" sz="2000">
                <a:solidFill>
                  <a:schemeClr val="tx1"/>
                </a:solidFill>
              </a:rPr>
              <a:t> 17 million words)</a:t>
            </a:r>
            <a:endParaRPr lang="fi-FI" sz="2000">
              <a:solidFill>
                <a:schemeClr val="tx1"/>
              </a:solidFill>
            </a:endParaRPr>
          </a:p>
        </p:txBody>
      </p:sp>
      <p:sp>
        <p:nvSpPr>
          <p:cNvPr id="21507" name="Text Box 3"/>
          <p:cNvSpPr txBox="1">
            <a:spLocks noChangeArrowheads="1"/>
          </p:cNvSpPr>
          <p:nvPr/>
        </p:nvSpPr>
        <p:spPr bwMode="auto">
          <a:xfrm>
            <a:off x="499730" y="2658141"/>
            <a:ext cx="8644270" cy="3539430"/>
          </a:xfrm>
          <a:prstGeom prst="rect">
            <a:avLst/>
          </a:prstGeom>
          <a:noFill/>
          <a:ln w="9525">
            <a:noFill/>
            <a:miter lim="800000"/>
            <a:headEnd/>
            <a:tailEnd/>
          </a:ln>
        </p:spPr>
        <p:txBody>
          <a:bodyPr wrap="square">
            <a:spAutoFit/>
          </a:bodyPr>
          <a:lstStyle/>
          <a:p>
            <a:pPr marL="0" marR="0" lvl="0" indent="0" algn="l" defTabSz="914400">
              <a:lnSpc>
                <a:spcPct val="100000"/>
              </a:lnSpc>
              <a:spcBef>
                <a:spcPts val="0"/>
              </a:spcBef>
              <a:spcAft>
                <a:spcPts val="0"/>
              </a:spcAft>
              <a:buClrTx/>
              <a:buSzTx/>
              <a:buFontTx/>
              <a:buNone/>
              <a:defRPr/>
            </a:pPr>
            <a:r>
              <a:rPr lang="en-GB" sz="2800" b="0" i="0" u="none" strike="noStrike" cap="none" spc="0">
                <a:ln>
                  <a:noFill/>
                </a:ln>
                <a:solidFill>
                  <a:prstClr val="black"/>
                </a:solidFill>
                <a:latin typeface="Calibri"/>
                <a:ea typeface="Arial"/>
                <a:cs typeface="Arial"/>
              </a:rPr>
              <a:t>Letter  % of different / all words</a:t>
            </a:r>
            <a:r>
              <a:rPr lang="en-GB" sz="1800" b="0" i="0" u="none" strike="noStrike" cap="none" spc="0">
                <a:ln>
                  <a:noFill/>
                </a:ln>
                <a:solidFill>
                  <a:prstClr val="black"/>
                </a:solidFill>
                <a:latin typeface="Calibri"/>
                <a:ea typeface="Arial"/>
                <a:cs typeface="Arial"/>
              </a:rPr>
              <a:t>      </a:t>
            </a:r>
            <a:r>
              <a:rPr lang="en-GB" sz="2800" b="0" i="0" u="none" strike="noStrike" cap="none" spc="0">
                <a:ln>
                  <a:noFill/>
                </a:ln>
                <a:solidFill>
                  <a:prstClr val="black"/>
                </a:solidFill>
                <a:latin typeface="Calibri"/>
                <a:ea typeface="Arial"/>
                <a:cs typeface="Arial"/>
              </a:rPr>
              <a:t>(exemplary word)</a:t>
            </a:r>
            <a:endParaRPr/>
          </a:p>
          <a:p>
            <a:pPr marL="0" marR="0" lvl="0" indent="0" algn="l" defTabSz="914400">
              <a:lnSpc>
                <a:spcPct val="100000"/>
              </a:lnSpc>
              <a:spcBef>
                <a:spcPts val="0"/>
              </a:spcBef>
              <a:spcAft>
                <a:spcPts val="0"/>
              </a:spcAft>
              <a:buClrTx/>
              <a:buSzTx/>
              <a:buFontTx/>
              <a:buNone/>
              <a:defRPr/>
            </a:pPr>
            <a:r>
              <a:rPr lang="sv-SE" sz="2800" b="0" i="0" u="none" strike="noStrike" cap="none" spc="0">
                <a:ln>
                  <a:noFill/>
                </a:ln>
                <a:solidFill>
                  <a:prstClr val="black"/>
                </a:solidFill>
                <a:latin typeface="Calibri"/>
                <a:ea typeface="Arial"/>
                <a:cs typeface="Arial"/>
              </a:rPr>
              <a:t>i      62.3   24076       3471217  I   (in)     </a:t>
            </a:r>
            <a:endParaRPr/>
          </a:p>
          <a:p>
            <a:pPr marL="0" marR="0" lvl="0" indent="0" algn="l" defTabSz="914400">
              <a:lnSpc>
                <a:spcPct val="100000"/>
              </a:lnSpc>
              <a:spcBef>
                <a:spcPts val="0"/>
              </a:spcBef>
              <a:spcAft>
                <a:spcPts val="0"/>
              </a:spcAft>
              <a:buClrTx/>
              <a:buSzTx/>
              <a:buFontTx/>
              <a:buNone/>
              <a:defRPr/>
            </a:pPr>
            <a:r>
              <a:rPr lang="sv-SE" sz="2800" b="0" i="0" u="none" strike="noStrike" cap="none" spc="0">
                <a:ln>
                  <a:noFill/>
                </a:ln>
                <a:solidFill>
                  <a:prstClr val="black"/>
                </a:solidFill>
                <a:latin typeface="Calibri"/>
                <a:ea typeface="Arial"/>
                <a:cs typeface="Arial"/>
              </a:rPr>
              <a:t>       19.4     4386       1083446 </a:t>
            </a:r>
            <a:r>
              <a:rPr lang="sv-SE" sz="2800" b="0" i="0" u="none" strike="noStrike" cap="none" spc="0">
                <a:ln>
                  <a:noFill/>
                </a:ln>
                <a:solidFill>
                  <a:prstClr val="black"/>
                </a:solidFill>
                <a:latin typeface="Calibri"/>
                <a:ea typeface="Arial"/>
                <a:cs typeface="Arial"/>
              </a:rPr>
              <a:t>aI</a:t>
            </a:r>
            <a:r>
              <a:rPr lang="sv-SE" sz="2800" b="0" i="0" u="none" strike="noStrike" cap="none" spc="0">
                <a:ln>
                  <a:noFill/>
                </a:ln>
                <a:solidFill>
                  <a:prstClr val="black"/>
                </a:solidFill>
                <a:latin typeface="Calibri"/>
                <a:ea typeface="Arial"/>
                <a:cs typeface="Arial"/>
              </a:rPr>
              <a:t>  (i)          </a:t>
            </a:r>
            <a:endParaRPr/>
          </a:p>
          <a:p>
            <a:pPr marL="0" marR="0" lvl="0" indent="0" algn="l" defTabSz="914400">
              <a:lnSpc>
                <a:spcPct val="100000"/>
              </a:lnSpc>
              <a:spcBef>
                <a:spcPts val="0"/>
              </a:spcBef>
              <a:spcAft>
                <a:spcPts val="0"/>
              </a:spcAft>
              <a:buClrTx/>
              <a:buSzTx/>
              <a:buFontTx/>
              <a:buNone/>
              <a:defRPr/>
            </a:pPr>
            <a:r>
              <a:rPr lang="sv-SE" sz="2800" b="0" i="0" u="none" strike="noStrike" cap="none" spc="0">
                <a:ln>
                  <a:noFill/>
                </a:ln>
                <a:solidFill>
                  <a:prstClr val="black"/>
                </a:solidFill>
                <a:latin typeface="Calibri"/>
                <a:ea typeface="Arial"/>
                <a:cs typeface="Arial"/>
              </a:rPr>
              <a:t>         5.1     2519         283459      (social)              </a:t>
            </a:r>
            <a:endParaRPr/>
          </a:p>
          <a:p>
            <a:pPr marL="0" marR="0" lvl="0" indent="0" algn="l" defTabSz="914400">
              <a:lnSpc>
                <a:spcPct val="100000"/>
              </a:lnSpc>
              <a:spcBef>
                <a:spcPts val="0"/>
              </a:spcBef>
              <a:spcAft>
                <a:spcPts val="0"/>
              </a:spcAft>
              <a:buClrTx/>
              <a:buSzTx/>
              <a:buFontTx/>
              <a:buNone/>
              <a:defRPr/>
            </a:pPr>
            <a:r>
              <a:rPr lang="en-GB" sz="2800" b="0" i="0" u="none" strike="noStrike" cap="none" spc="0">
                <a:ln>
                  <a:noFill/>
                </a:ln>
                <a:solidFill>
                  <a:prstClr val="black"/>
                </a:solidFill>
                <a:latin typeface="Calibri"/>
                <a:ea typeface="Arial"/>
                <a:cs typeface="Arial"/>
              </a:rPr>
              <a:t>l      95.4   22272       2934160  l    (all)               </a:t>
            </a:r>
            <a:endParaRPr/>
          </a:p>
          <a:p>
            <a:pPr marL="0" marR="0" lvl="0" indent="0" algn="l" defTabSz="914400">
              <a:lnSpc>
                <a:spcPct val="100000"/>
              </a:lnSpc>
              <a:spcBef>
                <a:spcPts val="0"/>
              </a:spcBef>
              <a:spcAft>
                <a:spcPts val="0"/>
              </a:spcAft>
              <a:buClrTx/>
              <a:buSzTx/>
              <a:buFontTx/>
              <a:buNone/>
              <a:defRPr/>
            </a:pPr>
            <a:r>
              <a:rPr lang="en-GB" sz="2800" b="0" i="0" u="none" strike="noStrike" cap="none" spc="0">
                <a:ln>
                  <a:noFill/>
                </a:ln>
                <a:solidFill>
                  <a:prstClr val="black"/>
                </a:solidFill>
                <a:latin typeface="Calibri"/>
                <a:ea typeface="Arial"/>
                <a:cs typeface="Arial"/>
              </a:rPr>
              <a:t>d     94.4   14990       2844232 d   (and)             </a:t>
            </a:r>
            <a:endParaRPr/>
          </a:p>
          <a:p>
            <a:pPr marL="0" marR="0" lvl="0" indent="0" algn="l" defTabSz="914400">
              <a:lnSpc>
                <a:spcPct val="100000"/>
              </a:lnSpc>
              <a:spcBef>
                <a:spcPts val="0"/>
              </a:spcBef>
              <a:spcAft>
                <a:spcPts val="0"/>
              </a:spcAft>
              <a:buClrTx/>
              <a:buSzTx/>
              <a:buFontTx/>
              <a:buNone/>
              <a:defRPr/>
            </a:pPr>
            <a:r>
              <a:rPr lang="en-GB" sz="2800" b="0" i="0" u="none" strike="noStrike" cap="none" spc="0">
                <a:ln>
                  <a:noFill/>
                </a:ln>
                <a:solidFill>
                  <a:prstClr val="black"/>
                </a:solidFill>
                <a:latin typeface="Calibri"/>
                <a:ea typeface="Arial"/>
                <a:cs typeface="Arial"/>
              </a:rPr>
              <a:t>m  100.0   11176       1817206 m  (from)               </a:t>
            </a:r>
            <a:endParaRPr/>
          </a:p>
          <a:p>
            <a:pPr marL="0" marR="0" lvl="0" indent="0" algn="l" defTabSz="914400">
              <a:lnSpc>
                <a:spcPct val="100000"/>
              </a:lnSpc>
              <a:spcBef>
                <a:spcPts val="0"/>
              </a:spcBef>
              <a:spcAft>
                <a:spcPts val="0"/>
              </a:spcAft>
              <a:buClrTx/>
              <a:buSzTx/>
              <a:buFontTx/>
              <a:buNone/>
              <a:defRPr/>
            </a:pPr>
            <a:r>
              <a:rPr lang="en-GB" sz="2800" b="0" i="0" u="none" strike="noStrike" cap="none" spc="0">
                <a:ln>
                  <a:noFill/>
                </a:ln>
                <a:solidFill>
                  <a:prstClr val="black"/>
                </a:solidFill>
                <a:latin typeface="Calibri"/>
                <a:ea typeface="Arial"/>
                <a:cs typeface="Arial"/>
              </a:rPr>
              <a:t>b     99.0     7726       1169525 b   (be)                 </a:t>
            </a:r>
            <a:endParaRPr/>
          </a:p>
        </p:txBody>
      </p:sp>
      <p:sp>
        <p:nvSpPr>
          <p:cNvPr id="21508" name="Text Box 4"/>
          <p:cNvSpPr txBox="1">
            <a:spLocks noChangeArrowheads="1"/>
          </p:cNvSpPr>
          <p:nvPr/>
        </p:nvSpPr>
        <p:spPr bwMode="auto">
          <a:xfrm>
            <a:off x="250825" y="350838"/>
            <a:ext cx="8910638" cy="822325"/>
          </a:xfrm>
          <a:prstGeom prst="rect">
            <a:avLst/>
          </a:prstGeom>
          <a:noFill/>
          <a:ln w="9525">
            <a:noFill/>
            <a:miter lim="800000"/>
            <a:headEnd/>
            <a:tailEnd/>
          </a:ln>
        </p:spPr>
        <p:txBody>
          <a:bodyPr>
            <a:spAutoFit/>
          </a:bodyPr>
          <a:lstStyle/>
          <a:p>
            <a:pPr marL="0" marR="0" lvl="0" indent="0" algn="l" defTabSz="914400">
              <a:lnSpc>
                <a:spcPct val="100000"/>
              </a:lnSpc>
              <a:spcBef>
                <a:spcPts val="0"/>
              </a:spcBef>
              <a:spcAft>
                <a:spcPts val="0"/>
              </a:spcAft>
              <a:buClrTx/>
              <a:buSzTx/>
              <a:buFontTx/>
              <a:buNone/>
              <a:defRPr/>
            </a:pPr>
            <a:r>
              <a:rPr lang="fi-FI" sz="2400" b="1" i="0" u="none" strike="noStrike" cap="none" spc="0">
                <a:ln>
                  <a:noFill/>
                </a:ln>
                <a:solidFill>
                  <a:prstClr val="black"/>
                </a:solidFill>
                <a:latin typeface="Calibri"/>
                <a:ea typeface="Arial"/>
                <a:cs typeface="Arial"/>
              </a:rPr>
              <a:t>An </a:t>
            </a:r>
            <a:r>
              <a:rPr lang="fi-FI" sz="2400" b="1" i="0" u="none" strike="noStrike" cap="none" spc="0">
                <a:ln>
                  <a:noFill/>
                </a:ln>
                <a:solidFill>
                  <a:prstClr val="black"/>
                </a:solidFill>
                <a:latin typeface="Calibri"/>
                <a:ea typeface="Arial"/>
                <a:cs typeface="Arial"/>
              </a:rPr>
              <a:t>example</a:t>
            </a:r>
            <a:r>
              <a:rPr lang="fi-FI" sz="2400" b="1" i="0" u="none" strike="noStrike" cap="none" spc="0">
                <a:ln>
                  <a:noFill/>
                </a:ln>
                <a:solidFill>
                  <a:prstClr val="black"/>
                </a:solidFill>
                <a:latin typeface="Calibri"/>
                <a:ea typeface="Arial"/>
                <a:cs typeface="Arial"/>
              </a:rPr>
              <a:t> of the </a:t>
            </a:r>
            <a:r>
              <a:rPr lang="fi-FI" sz="2400" b="1" i="0" u="none" strike="noStrike" cap="none" spc="0">
                <a:ln>
                  <a:noFill/>
                </a:ln>
                <a:solidFill>
                  <a:prstClr val="black"/>
                </a:solidFill>
                <a:latin typeface="Calibri"/>
                <a:ea typeface="Arial"/>
                <a:cs typeface="Arial"/>
              </a:rPr>
              <a:t>statistical</a:t>
            </a:r>
            <a:r>
              <a:rPr lang="fi-FI" sz="2400" b="1" i="0" u="none" strike="noStrike" cap="none" spc="0">
                <a:ln>
                  <a:noFill/>
                </a:ln>
                <a:solidFill>
                  <a:prstClr val="black"/>
                </a:solidFill>
                <a:latin typeface="Calibri"/>
                <a:ea typeface="Arial"/>
                <a:cs typeface="Arial"/>
              </a:rPr>
              <a:t> </a:t>
            </a:r>
            <a:r>
              <a:rPr lang="fi-FI" sz="2400" b="1" i="0" u="none" strike="noStrike" cap="none" spc="0">
                <a:ln>
                  <a:noFill/>
                </a:ln>
                <a:solidFill>
                  <a:prstClr val="black"/>
                </a:solidFill>
                <a:latin typeface="Calibri"/>
                <a:ea typeface="Arial"/>
                <a:cs typeface="Arial"/>
              </a:rPr>
              <a:t>approach</a:t>
            </a:r>
            <a:r>
              <a:rPr lang="fi-FI" sz="2400" b="1" i="0" u="none" strike="noStrike" cap="none" spc="0">
                <a:ln>
                  <a:noFill/>
                </a:ln>
                <a:solidFill>
                  <a:prstClr val="black"/>
                </a:solidFill>
                <a:latin typeface="Calibri"/>
                <a:ea typeface="Arial"/>
                <a:cs typeface="Arial"/>
              </a:rPr>
              <a:t> to </a:t>
            </a:r>
            <a:r>
              <a:rPr lang="fi-FI" sz="2400" b="1" i="0" u="none" strike="noStrike" cap="none" spc="0">
                <a:ln>
                  <a:noFill/>
                </a:ln>
                <a:solidFill>
                  <a:prstClr val="black"/>
                </a:solidFill>
                <a:latin typeface="Calibri"/>
                <a:ea typeface="Arial"/>
                <a:cs typeface="Arial"/>
              </a:rPr>
              <a:t>illustrate</a:t>
            </a:r>
            <a:r>
              <a:rPr lang="fi-FI" sz="2400" b="1" i="0" u="none" strike="noStrike" cap="none" spc="0">
                <a:ln>
                  <a:noFill/>
                </a:ln>
                <a:solidFill>
                  <a:prstClr val="black"/>
                </a:solidFill>
                <a:latin typeface="Calibri"/>
                <a:ea typeface="Arial"/>
                <a:cs typeface="Arial"/>
              </a:rPr>
              <a:t> the </a:t>
            </a:r>
            <a:r>
              <a:rPr lang="fi-FI" sz="2400" b="1" i="0" u="none" strike="noStrike" cap="none" spc="0">
                <a:ln>
                  <a:noFill/>
                </a:ln>
                <a:solidFill>
                  <a:prstClr val="black"/>
                </a:solidFill>
                <a:latin typeface="Calibri"/>
                <a:ea typeface="Arial"/>
                <a:cs typeface="Arial"/>
              </a:rPr>
              <a:t>problems</a:t>
            </a:r>
            <a:r>
              <a:rPr lang="fi-FI" sz="2400" b="1" i="0" u="none" strike="noStrike" cap="none" spc="0">
                <a:ln>
                  <a:noFill/>
                </a:ln>
                <a:solidFill>
                  <a:prstClr val="black"/>
                </a:solidFill>
                <a:latin typeface="Calibri"/>
                <a:ea typeface="Arial"/>
                <a:cs typeface="Arial"/>
              </a:rPr>
              <a:t>  </a:t>
            </a:r>
            <a:r>
              <a:rPr lang="fi-FI" sz="2400" b="1" i="0" u="none" strike="noStrike" cap="none" spc="0">
                <a:ln>
                  <a:noFill/>
                </a:ln>
                <a:solidFill>
                  <a:prstClr val="black"/>
                </a:solidFill>
                <a:latin typeface="Calibri"/>
                <a:ea typeface="Arial"/>
                <a:cs typeface="Arial"/>
              </a:rPr>
              <a:t>associated</a:t>
            </a:r>
            <a:r>
              <a:rPr lang="fi-FI" sz="2400" b="1" i="0" u="none" strike="noStrike" cap="none" spc="0">
                <a:ln>
                  <a:noFill/>
                </a:ln>
                <a:solidFill>
                  <a:prstClr val="black"/>
                </a:solidFill>
                <a:latin typeface="Calibri"/>
                <a:ea typeface="Arial"/>
                <a:cs typeface="Arial"/>
              </a:rPr>
              <a:t> with </a:t>
            </a:r>
            <a:r>
              <a:rPr lang="fi-FI" sz="2400" b="1" i="0" u="none" strike="noStrike" cap="none" spc="0">
                <a:ln>
                  <a:noFill/>
                </a:ln>
                <a:solidFill>
                  <a:prstClr val="black"/>
                </a:solidFill>
                <a:latin typeface="Calibri"/>
                <a:ea typeface="Arial"/>
                <a:cs typeface="Arial"/>
              </a:rPr>
              <a:t>consistency</a:t>
            </a:r>
            <a:r>
              <a:rPr lang="fi-FI" sz="2400" b="1" i="0" u="none" strike="noStrike" cap="none" spc="0">
                <a:ln>
                  <a:noFill/>
                </a:ln>
                <a:solidFill>
                  <a:prstClr val="black"/>
                </a:solidFill>
                <a:latin typeface="Calibri"/>
                <a:ea typeface="Arial"/>
                <a:cs typeface="Arial"/>
              </a:rPr>
              <a:t> (</a:t>
            </a:r>
            <a:r>
              <a:rPr lang="fi-FI" sz="2400" b="1" i="0" u="none" strike="noStrike" cap="none" spc="0">
                <a:ln>
                  <a:noFill/>
                </a:ln>
                <a:solidFill>
                  <a:prstClr val="black"/>
                </a:solidFill>
                <a:latin typeface="Calibri"/>
                <a:ea typeface="Arial"/>
                <a:cs typeface="Arial"/>
              </a:rPr>
              <a:t>or</a:t>
            </a:r>
            <a:r>
              <a:rPr lang="fi-FI" sz="2400" b="1" i="0" u="none" strike="noStrike" cap="none" spc="0">
                <a:ln>
                  <a:noFill/>
                </a:ln>
                <a:solidFill>
                  <a:prstClr val="black"/>
                </a:solidFill>
                <a:latin typeface="Calibri"/>
                <a:ea typeface="Arial"/>
                <a:cs typeface="Arial"/>
              </a:rPr>
              <a:t> the </a:t>
            </a:r>
            <a:r>
              <a:rPr lang="fi-FI" sz="2400" b="1" i="0" u="none" strike="noStrike" cap="none" spc="0">
                <a:ln>
                  <a:noFill/>
                </a:ln>
                <a:solidFill>
                  <a:prstClr val="black"/>
                </a:solidFill>
                <a:latin typeface="Calibri"/>
                <a:ea typeface="Arial"/>
                <a:cs typeface="Arial"/>
              </a:rPr>
              <a:t>paucity</a:t>
            </a:r>
            <a:r>
              <a:rPr lang="fi-FI" sz="2400" b="1" i="0" u="none" strike="noStrike" cap="none" spc="0">
                <a:ln>
                  <a:noFill/>
                </a:ln>
                <a:solidFill>
                  <a:prstClr val="black"/>
                </a:solidFill>
                <a:latin typeface="Calibri"/>
                <a:ea typeface="Arial"/>
                <a:cs typeface="Arial"/>
              </a:rPr>
              <a:t> of </a:t>
            </a:r>
            <a:r>
              <a:rPr lang="fi-FI" sz="2400" b="1" i="0" u="none" strike="noStrike" cap="none" spc="0">
                <a:ln>
                  <a:noFill/>
                </a:ln>
                <a:solidFill>
                  <a:prstClr val="black"/>
                </a:solidFill>
                <a:latin typeface="Calibri"/>
                <a:ea typeface="Arial"/>
                <a:cs typeface="Arial"/>
              </a:rPr>
              <a:t>it</a:t>
            </a:r>
            <a:r>
              <a:rPr lang="fi-FI" sz="2400" b="1" i="0" u="none" strike="noStrike" cap="none" spc="0">
                <a:ln>
                  <a:noFill/>
                </a:ln>
                <a:solidFill>
                  <a:prstClr val="black"/>
                </a:solidFill>
                <a:latin typeface="Calibri"/>
                <a:ea typeface="Arial"/>
                <a:cs typeface="Arial"/>
              </a:rPr>
              <a:t>)</a:t>
            </a:r>
            <a:endParaRPr lang="en-US" sz="2400" b="1" i="0" u="none" strike="noStrike" cap="none" spc="0">
              <a:ln>
                <a:noFill/>
              </a:ln>
              <a:solidFill>
                <a:prstClr val="black"/>
              </a:solidFill>
              <a:latin typeface="Calibri"/>
              <a:ea typeface="Arial"/>
              <a:cs typeface="Arial"/>
            </a:endParaRPr>
          </a:p>
        </p:txBody>
      </p:sp>
      <p:sp>
        <p:nvSpPr>
          <p:cNvPr id="5" name="Tekstikehys 4"/>
          <p:cNvSpPr txBox="1"/>
          <p:nvPr/>
        </p:nvSpPr>
        <p:spPr bwMode="auto">
          <a:xfrm>
            <a:off x="6228184" y="6381328"/>
            <a:ext cx="2225930" cy="369332"/>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Computation</a:t>
            </a:r>
            <a:r>
              <a:rPr lang="fi-FI" sz="1800" b="0" i="0" u="none" strike="noStrike" cap="none" spc="0">
                <a:ln>
                  <a:noFill/>
                </a:ln>
                <a:solidFill>
                  <a:prstClr val="black"/>
                </a:solidFill>
                <a:latin typeface="Calibri"/>
                <a:ea typeface="Arial"/>
                <a:cs typeface="Arial"/>
              </a:rPr>
              <a:t>: </a:t>
            </a:r>
            <a:r>
              <a:rPr lang="fi-FI" sz="1800" b="0" i="0" u="none" strike="noStrike" cap="none" spc="0">
                <a:ln>
                  <a:noFill/>
                </a:ln>
                <a:solidFill>
                  <a:prstClr val="black"/>
                </a:solidFill>
                <a:latin typeface="Calibri"/>
                <a:ea typeface="Arial"/>
                <a:cs typeface="Arial"/>
              </a:rPr>
              <a:t>J.Kujala</a:t>
            </a:r>
            <a:endParaRPr lang="fi-FI" sz="1800" b="0" i="0" u="none" strike="noStrike" cap="none" spc="0">
              <a:ln>
                <a:noFill/>
              </a:ln>
              <a:solidFill>
                <a:prstClr val="black"/>
              </a:solidFill>
              <a:latin typeface="Calibri"/>
              <a:ea typeface="Arial"/>
              <a:cs typeface="Arial"/>
            </a:endParaRPr>
          </a:p>
        </p:txBody>
      </p:sp>
      <p:sp>
        <p:nvSpPr>
          <p:cNvPr id="11" name="TextBox 10"/>
          <p:cNvSpPr txBox="1"/>
          <p:nvPr/>
        </p:nvSpPr>
        <p:spPr bwMode="auto">
          <a:xfrm>
            <a:off x="6215074" y="6140255"/>
            <a:ext cx="2214578" cy="646331"/>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endParaRPr lang="fi-FI" sz="1800" b="0" i="0" u="none" strike="noStrike" cap="none" spc="0">
              <a:ln>
                <a:noFill/>
              </a:ln>
              <a:solidFill>
                <a:srgbClr val="FF0000"/>
              </a:solidFill>
              <a:latin typeface="Calibri"/>
              <a:ea typeface="Arial"/>
              <a:cs typeface="Arial"/>
            </a:endParaRPr>
          </a:p>
          <a:p>
            <a:pPr marL="0" marR="0" lvl="0" indent="0" algn="l" defTabSz="914400">
              <a:lnSpc>
                <a:spcPct val="100000"/>
              </a:lnSpc>
              <a:spcBef>
                <a:spcPts val="0"/>
              </a:spcBef>
              <a:spcAft>
                <a:spcPts val="0"/>
              </a:spcAft>
              <a:buClrTx/>
              <a:buSzTx/>
              <a:buFontTx/>
              <a:buNone/>
              <a:defRPr/>
            </a:pPr>
            <a:endParaRPr lang="zh-CN" sz="1800" b="0" i="0" u="none" strike="noStrike" cap="none" spc="0">
              <a:ln>
                <a:noFill/>
              </a:ln>
              <a:solidFill>
                <a:prstClr val="black"/>
              </a:solidFill>
              <a:latin typeface="Calibri"/>
              <a:ea typeface="宋体"/>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22978" name="Rectangle 2"/>
          <p:cNvSpPr>
            <a:spLocks noChangeArrowheads="1" noGrp="1"/>
          </p:cNvSpPr>
          <p:nvPr>
            <p:ph type="title"/>
          </p:nvPr>
        </p:nvSpPr>
        <p:spPr bwMode="auto">
          <a:xfrm>
            <a:off x="457200" y="71414"/>
            <a:ext cx="8155172" cy="1247023"/>
          </a:xfrm>
        </p:spPr>
        <p:txBody>
          <a:bodyPr>
            <a:normAutofit fontScale="90000"/>
          </a:bodyPr>
          <a:lstStyle/>
          <a:p>
            <a:pPr>
              <a:defRPr/>
            </a:pPr>
            <a:r>
              <a:rPr lang="fi-FI" sz="4000"/>
              <a:t>Connection </a:t>
            </a:r>
            <a:r>
              <a:rPr lang="fi-FI" sz="4000"/>
              <a:t>building</a:t>
            </a:r>
            <a:r>
              <a:rPr lang="fi-FI" sz="4000"/>
              <a:t> of </a:t>
            </a:r>
            <a:r>
              <a:rPr lang="fi-FI" sz="4000"/>
              <a:t>written</a:t>
            </a:r>
            <a:r>
              <a:rPr lang="fi-FI" sz="4000"/>
              <a:t> and </a:t>
            </a:r>
            <a:r>
              <a:rPr lang="fi-FI" sz="4000"/>
              <a:t>spoken</a:t>
            </a:r>
            <a:r>
              <a:rPr lang="fi-FI" sz="4000"/>
              <a:t> </a:t>
            </a:r>
            <a:r>
              <a:rPr lang="fi-FI" sz="4000"/>
              <a:t>units</a:t>
            </a:r>
            <a:r>
              <a:rPr lang="fi-FI" sz="4000"/>
              <a:t> of </a:t>
            </a:r>
            <a:r>
              <a:rPr lang="fi-FI" sz="4000"/>
              <a:t>English</a:t>
            </a:r>
            <a:endParaRPr lang="en-GB" sz="4000"/>
          </a:p>
        </p:txBody>
      </p:sp>
      <p:sp>
        <p:nvSpPr>
          <p:cNvPr id="1022979" name="Rectangle 3"/>
          <p:cNvSpPr>
            <a:spLocks noChangeArrowheads="1" noGrp="1"/>
          </p:cNvSpPr>
          <p:nvPr>
            <p:ph type="body" idx="1"/>
          </p:nvPr>
        </p:nvSpPr>
        <p:spPr bwMode="auto">
          <a:xfrm>
            <a:off x="457200" y="1214422"/>
            <a:ext cx="8507413" cy="4714908"/>
          </a:xfrm>
        </p:spPr>
        <p:txBody>
          <a:bodyPr>
            <a:normAutofit/>
          </a:bodyPr>
          <a:lstStyle/>
          <a:p>
            <a:pPr>
              <a:buFontTx/>
              <a:buNone/>
              <a:defRPr/>
            </a:pPr>
            <a:r>
              <a:rPr lang="fi-FI" sz="2800"/>
              <a:t>Alternative</a:t>
            </a:r>
            <a:r>
              <a:rPr lang="fi-FI" sz="2800"/>
              <a:t> </a:t>
            </a:r>
            <a:r>
              <a:rPr lang="fi-FI" sz="2800"/>
              <a:t>approaches</a:t>
            </a:r>
            <a:r>
              <a:rPr lang="fi-FI" sz="2800"/>
              <a:t>:</a:t>
            </a:r>
            <a:endParaRPr/>
          </a:p>
          <a:p>
            <a:pPr>
              <a:defRPr/>
            </a:pPr>
            <a:endParaRPr lang="fi-FI" sz="2800"/>
          </a:p>
          <a:p>
            <a:pPr>
              <a:defRPr/>
            </a:pPr>
            <a:r>
              <a:rPr lang="fi-FI" sz="2800"/>
              <a:t>Small unit game: teaches graphemes of the most prototypical vowels, blends of CV and VC digraphs and combines into CVC words etc.</a:t>
            </a:r>
            <a:endParaRPr/>
          </a:p>
          <a:p>
            <a:pPr>
              <a:defRPr/>
            </a:pPr>
            <a:endParaRPr lang="fi-FI" sz="2800"/>
          </a:p>
          <a:p>
            <a:pPr>
              <a:defRPr/>
            </a:pPr>
            <a:r>
              <a:rPr lang="fi-FI" sz="2800"/>
              <a:t>Larger</a:t>
            </a:r>
            <a:r>
              <a:rPr lang="fi-FI" sz="2800"/>
              <a:t> </a:t>
            </a:r>
            <a:r>
              <a:rPr lang="fi-FI" sz="2800"/>
              <a:t>unit</a:t>
            </a:r>
            <a:r>
              <a:rPr lang="fi-FI" sz="2800"/>
              <a:t> </a:t>
            </a:r>
            <a:r>
              <a:rPr lang="fi-FI" sz="2800"/>
              <a:t>game</a:t>
            </a:r>
            <a:r>
              <a:rPr lang="fi-FI" sz="2800"/>
              <a:t>: </a:t>
            </a:r>
            <a:r>
              <a:rPr lang="fi-FI" sz="2800"/>
              <a:t>phoneme</a:t>
            </a:r>
            <a:r>
              <a:rPr lang="fi-FI" sz="2800"/>
              <a:t> </a:t>
            </a:r>
            <a:r>
              <a:rPr lang="fi-FI" sz="2800"/>
              <a:t>approach+large</a:t>
            </a:r>
            <a:r>
              <a:rPr lang="fi-FI" sz="2800"/>
              <a:t> </a:t>
            </a:r>
            <a:r>
              <a:rPr lang="fi-FI" sz="2800"/>
              <a:t>rime</a:t>
            </a:r>
            <a:r>
              <a:rPr lang="fi-FI" sz="2800"/>
              <a:t> </a:t>
            </a:r>
            <a:r>
              <a:rPr lang="fi-FI" sz="2800"/>
              <a:t>units</a:t>
            </a:r>
            <a:r>
              <a:rPr lang="fi-FI" sz="2800"/>
              <a:t>,  </a:t>
            </a:r>
            <a:r>
              <a:rPr lang="fi-FI" sz="2800"/>
              <a:t>blends</a:t>
            </a:r>
            <a:r>
              <a:rPr lang="fi-FI" sz="2800"/>
              <a:t> </a:t>
            </a:r>
            <a:r>
              <a:rPr lang="fi-FI" sz="2800"/>
              <a:t>learned</a:t>
            </a:r>
            <a:r>
              <a:rPr lang="fi-FI" sz="2800"/>
              <a:t> </a:t>
            </a:r>
            <a:r>
              <a:rPr lang="fi-FI" sz="2800"/>
              <a:t>small</a:t>
            </a:r>
            <a:r>
              <a:rPr lang="fi-FI" sz="2800"/>
              <a:t> set of </a:t>
            </a:r>
            <a:r>
              <a:rPr lang="fi-FI" sz="2800"/>
              <a:t>ph/gr</a:t>
            </a:r>
            <a:r>
              <a:rPr lang="fi-FI" sz="2800"/>
              <a:t> in CV </a:t>
            </a:r>
            <a:r>
              <a:rPr lang="fi-FI" sz="2800"/>
              <a:t>rime</a:t>
            </a:r>
            <a:r>
              <a:rPr lang="fi-FI" sz="2800"/>
              <a:t> </a:t>
            </a:r>
            <a:r>
              <a:rPr lang="fi-FI" sz="2800"/>
              <a:t>units</a:t>
            </a:r>
            <a:r>
              <a:rPr lang="fi-FI" sz="2800"/>
              <a:t> </a:t>
            </a:r>
            <a:r>
              <a:rPr lang="fi-FI" sz="2800"/>
              <a:t>starting</a:t>
            </a:r>
            <a:r>
              <a:rPr lang="fi-FI" sz="2800"/>
              <a:t> </a:t>
            </a:r>
            <a:r>
              <a:rPr lang="fi-FI" sz="2800"/>
              <a:t>from</a:t>
            </a:r>
            <a:r>
              <a:rPr lang="fi-FI" sz="2800"/>
              <a:t> </a:t>
            </a:r>
            <a:r>
              <a:rPr lang="fi-FI" sz="2800"/>
              <a:t>most</a:t>
            </a:r>
            <a:r>
              <a:rPr lang="fi-FI" sz="2800"/>
              <a:t> </a:t>
            </a:r>
            <a:r>
              <a:rPr lang="fi-FI" sz="2800"/>
              <a:t>dense</a:t>
            </a:r>
            <a:r>
              <a:rPr lang="fi-FI" sz="2800"/>
              <a:t> </a:t>
            </a:r>
            <a:r>
              <a:rPr lang="fi-FI" sz="2800"/>
              <a:t>neigbourhoods</a:t>
            </a:r>
            <a:r>
              <a:rPr lang="fi-FI" sz="2800"/>
              <a:t> with </a:t>
            </a:r>
            <a:r>
              <a:rPr lang="fi-FI" sz="2800"/>
              <a:t>consistent</a:t>
            </a:r>
            <a:r>
              <a:rPr lang="fi-FI" sz="2800"/>
              <a:t> </a:t>
            </a:r>
            <a:r>
              <a:rPr lang="fi-FI" sz="2800"/>
              <a:t>spelling</a:t>
            </a:r>
            <a:r>
              <a:rPr lang="fi-FI" sz="2800"/>
              <a:t> etc.</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457200" y="294588"/>
            <a:ext cx="8363272" cy="634082"/>
          </a:xfrm>
        </p:spPr>
        <p:txBody>
          <a:bodyPr>
            <a:normAutofit fontScale="90000"/>
          </a:bodyPr>
          <a:lstStyle/>
          <a:p>
            <a:pPr>
              <a:defRPr/>
            </a:pPr>
            <a:r>
              <a:rPr lang="fi-FI"/>
              <a:t>Example</a:t>
            </a:r>
            <a:r>
              <a:rPr lang="fi-FI"/>
              <a:t> </a:t>
            </a:r>
            <a:r>
              <a:rPr lang="fi-FI"/>
              <a:t>from</a:t>
            </a:r>
            <a:r>
              <a:rPr lang="fi-FI"/>
              <a:t> the </a:t>
            </a:r>
            <a:r>
              <a:rPr lang="fi-FI"/>
              <a:t>Graphogame-English</a:t>
            </a:r>
            <a:endParaRPr lang="fi-FI"/>
          </a:p>
        </p:txBody>
      </p:sp>
      <p:pic>
        <p:nvPicPr>
          <p:cNvPr id="9218" name="Picture 2"/>
          <p:cNvPicPr>
            <a:picLocks noChangeAspect="1" noChangeArrowheads="1" noGrp="1"/>
          </p:cNvPicPr>
          <p:nvPr>
            <p:ph idx="1"/>
          </p:nvPr>
        </p:nvPicPr>
        <p:blipFill>
          <a:blip r:embed="rId3"/>
          <a:stretch/>
        </p:blipFill>
        <p:spPr bwMode="auto">
          <a:xfrm>
            <a:off x="0" y="784840"/>
            <a:ext cx="9396536" cy="6507342"/>
          </a:xfrm>
          <a:prstGeom prst="rect">
            <a:avLst/>
          </a:prstGeom>
          <a:noFill/>
          <a:ln w="9525">
            <a:noFill/>
            <a:miter lim="800000"/>
            <a:headEnd/>
            <a:tailEnd/>
          </a:ln>
        </p:spPr>
      </p:pic>
      <p:sp>
        <p:nvSpPr>
          <p:cNvPr id="9" name="TextBox 8"/>
          <p:cNvSpPr txBox="1"/>
          <p:nvPr/>
        </p:nvSpPr>
        <p:spPr bwMode="auto">
          <a:xfrm>
            <a:off x="71406" y="6215082"/>
            <a:ext cx="8501122" cy="646331"/>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zh-CN" sz="1800" b="0" i="0" u="none" strike="noStrike" cap="none" spc="0">
                <a:ln>
                  <a:noFill/>
                </a:ln>
                <a:solidFill>
                  <a:srgbClr val="FF0000"/>
                </a:solidFill>
                <a:latin typeface="Calibri"/>
                <a:ea typeface="宋体"/>
                <a:cs typeface="Arial"/>
              </a:rPr>
              <a:t>这是游戏中某一关的例子：一个青蛙正在捕捉臭虫。玩家听到目标音节的发音并且选择对应的英文</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24002" name="Rectangle 2"/>
          <p:cNvSpPr>
            <a:spLocks noChangeArrowheads="1" noGrp="1"/>
          </p:cNvSpPr>
          <p:nvPr>
            <p:ph type="title"/>
          </p:nvPr>
        </p:nvSpPr>
        <p:spPr bwMode="auto">
          <a:xfrm>
            <a:off x="467544" y="142852"/>
            <a:ext cx="8362950" cy="509588"/>
          </a:xfrm>
        </p:spPr>
        <p:txBody>
          <a:bodyPr>
            <a:normAutofit fontScale="90000"/>
          </a:bodyPr>
          <a:lstStyle/>
          <a:p>
            <a:pPr>
              <a:defRPr/>
            </a:pPr>
            <a:r>
              <a:rPr lang="fi-FI" sz="4000"/>
              <a:t>Results of the English </a:t>
            </a:r>
            <a:r>
              <a:rPr lang="fi-FI" sz="4000"/>
              <a:t>Graphogame</a:t>
            </a:r>
            <a:r>
              <a:rPr lang="fi-FI" sz="4000"/>
              <a:t> </a:t>
            </a:r>
            <a:br>
              <a:rPr lang="fi-FI" sz="4000"/>
            </a:br>
            <a:endParaRPr lang="en-GB" sz="2400"/>
          </a:p>
        </p:txBody>
      </p:sp>
      <p:sp>
        <p:nvSpPr>
          <p:cNvPr id="1024003" name="Rectangle 3"/>
          <p:cNvSpPr>
            <a:spLocks noChangeArrowheads="1" noGrp="1"/>
          </p:cNvSpPr>
          <p:nvPr>
            <p:ph type="body" idx="1"/>
          </p:nvPr>
        </p:nvSpPr>
        <p:spPr bwMode="auto">
          <a:xfrm>
            <a:off x="0" y="1714488"/>
            <a:ext cx="9144000" cy="4643470"/>
          </a:xfrm>
        </p:spPr>
        <p:txBody>
          <a:bodyPr>
            <a:normAutofit fontScale="92500" lnSpcReduction="20000"/>
          </a:bodyPr>
          <a:lstStyle/>
          <a:p>
            <a:pPr>
              <a:defRPr/>
            </a:pPr>
            <a:r>
              <a:rPr lang="fi-FI"/>
              <a:t>Reading</a:t>
            </a:r>
            <a:r>
              <a:rPr lang="fi-FI"/>
              <a:t> </a:t>
            </a:r>
            <a:r>
              <a:rPr lang="fi-FI"/>
              <a:t>gains</a:t>
            </a:r>
            <a:r>
              <a:rPr lang="fi-FI"/>
              <a:t> in </a:t>
            </a:r>
            <a:r>
              <a:rPr lang="fi-FI"/>
              <a:t>standard</a:t>
            </a:r>
            <a:r>
              <a:rPr lang="fi-FI"/>
              <a:t> </a:t>
            </a:r>
            <a:r>
              <a:rPr lang="fi-FI"/>
              <a:t>scores</a:t>
            </a:r>
            <a:r>
              <a:rPr lang="fi-FI"/>
              <a:t> (SS) per </a:t>
            </a:r>
            <a:r>
              <a:rPr lang="fi-FI"/>
              <a:t>hour</a:t>
            </a:r>
            <a:r>
              <a:rPr lang="fi-FI"/>
              <a:t> of playing:</a:t>
            </a:r>
            <a:endParaRPr/>
          </a:p>
          <a:p>
            <a:pPr lvl="1">
              <a:defRPr/>
            </a:pPr>
            <a:endParaRPr lang="fi-FI"/>
          </a:p>
          <a:p>
            <a:pPr lvl="1">
              <a:defRPr/>
            </a:pPr>
            <a:r>
              <a:rPr lang="fi-FI"/>
              <a:t>Phoneme game 0.47 SS points</a:t>
            </a:r>
            <a:endParaRPr/>
          </a:p>
          <a:p>
            <a:pPr lvl="1">
              <a:defRPr/>
            </a:pPr>
            <a:endParaRPr lang="fi-FI"/>
          </a:p>
          <a:p>
            <a:pPr lvl="1">
              <a:defRPr/>
            </a:pPr>
            <a:r>
              <a:rPr lang="fi-FI"/>
              <a:t>Rime game 0.68 SS points</a:t>
            </a:r>
            <a:endParaRPr/>
          </a:p>
          <a:p>
            <a:pPr lvl="1">
              <a:buFontTx/>
              <a:buNone/>
              <a:defRPr/>
            </a:pPr>
            <a:endParaRPr lang="fi-FI" sz="2000"/>
          </a:p>
          <a:p>
            <a:pPr lvl="1">
              <a:buFontTx/>
              <a:buNone/>
              <a:defRPr/>
            </a:pPr>
            <a:endParaRPr lang="fi-FI" sz="2000"/>
          </a:p>
          <a:p>
            <a:pPr lvl="1">
              <a:buFontTx/>
              <a:buNone/>
              <a:defRPr/>
            </a:pPr>
            <a:r>
              <a:rPr lang="fi-FI" sz="2000"/>
              <a:t>Note: ~0.3 in the most promising earlier interventions (Hatcher et al. 2006)</a:t>
            </a:r>
            <a:endParaRPr/>
          </a:p>
          <a:p>
            <a:pPr lvl="1">
              <a:buFontTx/>
              <a:buNone/>
              <a:defRPr/>
            </a:pPr>
            <a:endParaRPr lang="fi-FI" sz="2000"/>
          </a:p>
          <a:p>
            <a:pPr lvl="1">
              <a:buFontTx/>
              <a:buNone/>
              <a:defRPr/>
            </a:pPr>
            <a:endParaRPr lang="fi-FI"/>
          </a:p>
          <a:p>
            <a:pPr lvl="1">
              <a:buFontTx/>
              <a:buNone/>
              <a:defRPr/>
            </a:pPr>
            <a:r>
              <a:rPr lang="fi-FI"/>
              <a:t>Only rime game elevated significantly the spelling skill</a:t>
            </a:r>
            <a:endParaRPr lang="en-GB"/>
          </a:p>
        </p:txBody>
      </p:sp>
      <p:sp>
        <p:nvSpPr>
          <p:cNvPr id="1024004" name="Text Box 4"/>
          <p:cNvSpPr txBox="1">
            <a:spLocks noChangeArrowheads="1"/>
          </p:cNvSpPr>
          <p:nvPr/>
        </p:nvSpPr>
        <p:spPr bwMode="auto">
          <a:xfrm>
            <a:off x="2339752" y="6191395"/>
            <a:ext cx="6709135" cy="369332"/>
          </a:xfrm>
          <a:prstGeom prst="rect">
            <a:avLst/>
          </a:prstGeom>
          <a:noFill/>
          <a:ln w="14288" algn="ctr">
            <a:noFill/>
            <a:miter lim="800000"/>
            <a:headEnd/>
            <a:tailEnd/>
          </a:ln>
          <a:effectLst/>
        </p:spPr>
        <p:txBody>
          <a:bodyPr wrap="square">
            <a:spAutoFit/>
          </a:bodyPr>
          <a:lstStyle/>
          <a:p>
            <a:pPr marL="0" marR="0" lvl="0" indent="0" algn="l" defTabSz="914400">
              <a:lnSpc>
                <a:spcPct val="100000"/>
              </a:lnSpc>
              <a:spcBef>
                <a:spcPts val="0"/>
              </a:spcBef>
              <a:spcAft>
                <a:spcPts val="0"/>
              </a:spcAft>
              <a:buClrTx/>
              <a:buSzTx/>
              <a:buFontTx/>
              <a:buNone/>
              <a:defRPr/>
            </a:pPr>
            <a:r>
              <a:rPr lang="fi-FI" sz="1800" b="0" i="0" u="none" strike="noStrike" cap="none" spc="0">
                <a:ln>
                  <a:noFill/>
                </a:ln>
                <a:solidFill>
                  <a:prstClr val="black"/>
                </a:solidFill>
                <a:latin typeface="Calibri"/>
                <a:ea typeface="Arial"/>
                <a:cs typeface="Arial"/>
              </a:rPr>
              <a:t> </a:t>
            </a:r>
            <a:endParaRPr lang="en-GB" sz="1800" b="0" i="0" u="none" strike="noStrike" cap="none" spc="0">
              <a:ln>
                <a:noFill/>
              </a:ln>
              <a:solidFill>
                <a:prstClr val="black"/>
              </a:solidFill>
              <a:latin typeface="Calibri"/>
              <a:ea typeface="Arial"/>
              <a:cs typeface="Arial"/>
            </a:endParaRPr>
          </a:p>
        </p:txBody>
      </p:sp>
      <p:sp>
        <p:nvSpPr>
          <p:cNvPr id="6" name="Tekstikehys 5"/>
          <p:cNvSpPr txBox="1"/>
          <p:nvPr/>
        </p:nvSpPr>
        <p:spPr bwMode="auto">
          <a:xfrm>
            <a:off x="3131840" y="6309320"/>
            <a:ext cx="6012159" cy="400110"/>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fi-FI" sz="2000" b="0" i="0" u="none" strike="noStrike" cap="none" spc="0">
                <a:ln>
                  <a:noFill/>
                </a:ln>
                <a:solidFill>
                  <a:prstClr val="black"/>
                </a:solidFill>
                <a:latin typeface="Calibri"/>
                <a:ea typeface="Arial"/>
                <a:cs typeface="Arial"/>
              </a:rPr>
              <a:t>Kyle</a:t>
            </a:r>
            <a:r>
              <a:rPr lang="fi-FI" sz="2000" b="0" i="0" u="none" strike="noStrike" cap="none" spc="0">
                <a:ln>
                  <a:noFill/>
                </a:ln>
                <a:solidFill>
                  <a:prstClr val="black"/>
                </a:solidFill>
                <a:latin typeface="Calibri"/>
                <a:ea typeface="Arial"/>
                <a:cs typeface="Arial"/>
              </a:rPr>
              <a:t>, </a:t>
            </a:r>
            <a:r>
              <a:rPr lang="fi-FI" sz="2000" b="0" i="0" u="none" strike="noStrike" cap="none" spc="0">
                <a:ln>
                  <a:noFill/>
                </a:ln>
                <a:solidFill>
                  <a:prstClr val="black"/>
                </a:solidFill>
                <a:latin typeface="Calibri"/>
                <a:ea typeface="Arial"/>
                <a:cs typeface="Arial"/>
              </a:rPr>
              <a:t>Goswami</a:t>
            </a:r>
            <a:r>
              <a:rPr lang="fi-FI" sz="2000" b="0" i="0" u="none" strike="noStrike" cap="none" spc="0">
                <a:ln>
                  <a:noFill/>
                </a:ln>
                <a:solidFill>
                  <a:prstClr val="black"/>
                </a:solidFill>
                <a:latin typeface="Calibri"/>
                <a:ea typeface="Arial"/>
                <a:cs typeface="Arial"/>
              </a:rPr>
              <a:t> et al., </a:t>
            </a:r>
            <a:r>
              <a:rPr lang="fi-FI" sz="2000" b="0" i="0" u="none" strike="noStrike" cap="none" spc="0">
                <a:ln>
                  <a:noFill/>
                </a:ln>
                <a:solidFill>
                  <a:prstClr val="black"/>
                </a:solidFill>
                <a:latin typeface="Calibri"/>
                <a:ea typeface="Arial"/>
                <a:cs typeface="Arial"/>
              </a:rPr>
              <a:t>Reading</a:t>
            </a:r>
            <a:r>
              <a:rPr lang="fi-FI" sz="2000" b="0" i="0" u="none" strike="noStrike" cap="none" spc="0">
                <a:ln>
                  <a:noFill/>
                </a:ln>
                <a:solidFill>
                  <a:prstClr val="black"/>
                </a:solidFill>
                <a:latin typeface="Calibri"/>
                <a:ea typeface="Arial"/>
                <a:cs typeface="Arial"/>
              </a:rPr>
              <a:t> Res. Q. 2012, 48, 61-76.</a:t>
            </a:r>
            <a:endParaRPr lang="en-GB" sz="2000" b="0" i="0" u="none" strike="noStrike" cap="none" spc="0">
              <a:ln>
                <a:noFill/>
              </a:ln>
              <a:solidFill>
                <a:prstClr val="black"/>
              </a:solidFill>
              <a:latin typeface="Calibri"/>
              <a:ea typeface="Arial"/>
              <a:cs typeface="Arial"/>
            </a:endParaRPr>
          </a:p>
        </p:txBody>
      </p:sp>
      <p:sp>
        <p:nvSpPr>
          <p:cNvPr id="13" name="矩形 12"/>
          <p:cNvSpPr/>
          <p:nvPr/>
        </p:nvSpPr>
        <p:spPr bwMode="auto">
          <a:xfrm>
            <a:off x="1714479" y="785794"/>
            <a:ext cx="7334407" cy="430887"/>
          </a:xfrm>
          <a:prstGeom prst="rect">
            <a:avLst/>
          </a:prstGeom>
        </p:spPr>
        <p:txBody>
          <a:bodyPr wrap="square">
            <a:spAutoFit/>
          </a:bodyPr>
          <a:lstStyle/>
          <a:p>
            <a:pPr marL="0" marR="0" lvl="0" indent="0" algn="l" defTabSz="914400">
              <a:lnSpc>
                <a:spcPct val="100000"/>
              </a:lnSpc>
              <a:spcBef>
                <a:spcPts val="0"/>
              </a:spcBef>
              <a:spcAft>
                <a:spcPts val="0"/>
              </a:spcAft>
              <a:buClrTx/>
              <a:buSzTx/>
              <a:buFontTx/>
              <a:buNone/>
              <a:defRPr/>
            </a:pPr>
            <a:r>
              <a:rPr lang="fi-FI" sz="2200" b="0" i="0" u="none" strike="noStrike" cap="none" spc="0">
                <a:ln>
                  <a:noFill/>
                </a:ln>
                <a:solidFill>
                  <a:prstClr val="black"/>
                </a:solidFill>
                <a:latin typeface="Times New Roman"/>
                <a:cs typeface="Times New Roman"/>
              </a:rPr>
              <a:t>with Usha Goswami and Fiona Kyle, Cambridge </a:t>
            </a:r>
            <a:r>
              <a:rPr lang="fi-FI" sz="2200" b="0" i="0" u="none" strike="noStrike" cap="none" spc="0">
                <a:ln>
                  <a:noFill/>
                </a:ln>
                <a:solidFill>
                  <a:prstClr val="black"/>
                </a:solidFill>
                <a:latin typeface="Times New Roman"/>
                <a:cs typeface="Times New Roman"/>
              </a:rPr>
              <a:t>Universityb</a:t>
            </a:r>
            <a:endParaRPr lang="zh-CN" sz="2200" b="0" i="0" u="none" strike="noStrike" cap="none" spc="0">
              <a:ln>
                <a:noFill/>
              </a:ln>
              <a:solidFill>
                <a:prstClr val="black"/>
              </a:solidFill>
              <a:latin typeface="Times New Roman"/>
              <a:ea typeface="宋体"/>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25026" name="Rectangle 2"/>
          <p:cNvSpPr>
            <a:spLocks noChangeArrowheads="1" noGrp="1"/>
          </p:cNvSpPr>
          <p:nvPr>
            <p:ph type="title"/>
          </p:nvPr>
        </p:nvSpPr>
        <p:spPr bwMode="auto">
          <a:xfrm>
            <a:off x="457200" y="-142900"/>
            <a:ext cx="8229600" cy="1143000"/>
          </a:xfrm>
        </p:spPr>
        <p:txBody>
          <a:bodyPr/>
          <a:lstStyle/>
          <a:p>
            <a:pPr>
              <a:defRPr/>
            </a:pPr>
            <a:r>
              <a:rPr lang="fi-FI"/>
              <a:t>Practical facts about the game</a:t>
            </a:r>
            <a:endParaRPr lang="en-GB"/>
          </a:p>
        </p:txBody>
      </p:sp>
      <p:sp>
        <p:nvSpPr>
          <p:cNvPr id="1025027" name="Rectangle 3"/>
          <p:cNvSpPr>
            <a:spLocks noChangeArrowheads="1" noGrp="1"/>
          </p:cNvSpPr>
          <p:nvPr>
            <p:ph type="body" idx="1"/>
          </p:nvPr>
        </p:nvSpPr>
        <p:spPr bwMode="auto">
          <a:xfrm>
            <a:off x="250825" y="1341438"/>
            <a:ext cx="8797482" cy="5256212"/>
          </a:xfrm>
        </p:spPr>
        <p:txBody>
          <a:bodyPr>
            <a:normAutofit fontScale="85000" lnSpcReduction="10000"/>
          </a:bodyPr>
          <a:lstStyle/>
          <a:p>
            <a:pPr>
              <a:defRPr/>
            </a:pPr>
            <a:r>
              <a:rPr lang="fi-FI"/>
              <a:t>Available for free to all Finnish children</a:t>
            </a:r>
            <a:endParaRPr/>
          </a:p>
          <a:p>
            <a:pPr lvl="1">
              <a:defRPr/>
            </a:pPr>
            <a:endParaRPr lang="fi-FI"/>
          </a:p>
          <a:p>
            <a:pPr lvl="1">
              <a:defRPr/>
            </a:pPr>
            <a:r>
              <a:rPr lang="fi-FI"/>
              <a:t>Playing via net with up-to-date information for teachers and parents about learning difficulties</a:t>
            </a:r>
            <a:endParaRPr/>
          </a:p>
          <a:p>
            <a:pPr>
              <a:defRPr/>
            </a:pPr>
            <a:endParaRPr lang="fi-FI"/>
          </a:p>
          <a:p>
            <a:pPr>
              <a:defRPr/>
            </a:pPr>
            <a:r>
              <a:rPr lang="fi-FI"/>
              <a:t>Very easy to use – children learn within minutes and can use without adults</a:t>
            </a:r>
            <a:endParaRPr/>
          </a:p>
          <a:p>
            <a:pPr lvl="1">
              <a:defRPr/>
            </a:pPr>
            <a:endParaRPr lang="fi-FI"/>
          </a:p>
          <a:p>
            <a:pPr lvl="1">
              <a:defRPr/>
            </a:pPr>
            <a:r>
              <a:rPr lang="fi-FI"/>
              <a:t>4-10 hours of </a:t>
            </a:r>
            <a:r>
              <a:rPr lang="fi-FI" b="1"/>
              <a:t>preventive</a:t>
            </a:r>
            <a:r>
              <a:rPr lang="fi-FI"/>
              <a:t> playing helps most at risk for dyslexia</a:t>
            </a:r>
            <a:endParaRPr/>
          </a:p>
          <a:p>
            <a:pPr>
              <a:defRPr/>
            </a:pPr>
            <a:endParaRPr lang="fi-FI"/>
          </a:p>
          <a:p>
            <a:pPr>
              <a:defRPr/>
            </a:pPr>
            <a:r>
              <a:rPr lang="fi-FI"/>
              <a:t>Works also in (&lt;100$) mobile phones</a:t>
            </a:r>
            <a:endParaRPr/>
          </a:p>
          <a:p>
            <a:pPr>
              <a:defRPr/>
            </a:pPr>
            <a:r>
              <a:rPr lang="fi-FI"/>
              <a:t>May be used for learning FL pronunciations</a:t>
            </a:r>
            <a:endParaRPr lang="en-GB"/>
          </a:p>
        </p:txBody>
      </p:sp>
      <p:sp>
        <p:nvSpPr>
          <p:cNvPr id="7" name="文本框 6"/>
          <p:cNvSpPr txBox="1"/>
          <p:nvPr/>
        </p:nvSpPr>
        <p:spPr bwMode="auto">
          <a:xfrm>
            <a:off x="571472" y="5702874"/>
            <a:ext cx="255198" cy="369332"/>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1800" b="0" i="0" u="none" strike="noStrike" cap="none" spc="0">
                <a:ln>
                  <a:noFill/>
                </a:ln>
                <a:solidFill>
                  <a:srgbClr val="FF0000"/>
                </a:solidFill>
                <a:latin typeface="Calibri"/>
                <a:ea typeface="宋体"/>
                <a:cs typeface="Arial"/>
              </a:rPr>
              <a:t>)</a:t>
            </a:r>
            <a:endParaRPr lang="zh-CN" sz="1800" b="0" i="0" u="none" strike="noStrike" cap="none" spc="0">
              <a:ln>
                <a:noFill/>
              </a:ln>
              <a:solidFill>
                <a:srgbClr val="FF0000"/>
              </a:solidFill>
              <a:latin typeface="Calibri"/>
              <a:ea typeface="宋体"/>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txBox="1"/>
          <p:nvPr/>
        </p:nvSpPr>
        <p:spPr bwMode="auto">
          <a:xfrm>
            <a:off x="611599" y="858672"/>
            <a:ext cx="7717062" cy="1156075"/>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defTabSz="685800">
              <a:defRPr/>
            </a:pPr>
            <a:r>
              <a:rPr lang="en-US" sz="2700" b="1">
                <a:solidFill>
                  <a:prstClr val="black"/>
                </a:solidFill>
                <a:latin typeface="微软雅黑"/>
                <a:ea typeface="微软雅黑"/>
              </a:rPr>
              <a:t>Research Evidence of the </a:t>
            </a:r>
            <a:r>
              <a:rPr lang="en-US" sz="2700" b="1">
                <a:solidFill>
                  <a:prstClr val="black"/>
                </a:solidFill>
                <a:latin typeface="微软雅黑"/>
                <a:ea typeface="微软雅黑"/>
              </a:rPr>
              <a:t>GraphoGame</a:t>
            </a:r>
            <a:r>
              <a:rPr lang="en-US" sz="2700" b="1">
                <a:solidFill>
                  <a:prstClr val="black"/>
                </a:solidFill>
                <a:latin typeface="微软雅黑"/>
                <a:ea typeface="微软雅黑"/>
              </a:rPr>
              <a:t> and its present users and distributor                            </a:t>
            </a:r>
            <a:endParaRPr/>
          </a:p>
        </p:txBody>
      </p:sp>
      <p:sp>
        <p:nvSpPr>
          <p:cNvPr id="3" name="矩形 2"/>
          <p:cNvSpPr/>
          <p:nvPr/>
        </p:nvSpPr>
        <p:spPr bwMode="auto">
          <a:xfrm>
            <a:off x="166253" y="2329966"/>
            <a:ext cx="8701300" cy="4198393"/>
          </a:xfrm>
          <a:prstGeom prst="rect">
            <a:avLst/>
          </a:prstGeom>
        </p:spPr>
        <p:txBody>
          <a:bodyPr wrap="square">
            <a:spAutoFit/>
          </a:bodyPr>
          <a:lstStyle/>
          <a:p>
            <a:pPr defTabSz="685800">
              <a:lnSpc>
                <a:spcPct val="150000"/>
              </a:lnSpc>
              <a:defRPr/>
            </a:pPr>
            <a:r>
              <a:rPr lang="en-US">
                <a:solidFill>
                  <a:prstClr val="black"/>
                </a:solidFill>
                <a:latin typeface="微软雅黑"/>
                <a:ea typeface="微软雅黑"/>
              </a:rPr>
              <a:t>We have gained research evidence on the efficacy of </a:t>
            </a:r>
            <a:r>
              <a:rPr lang="en-US">
                <a:solidFill>
                  <a:prstClr val="black"/>
                </a:solidFill>
                <a:latin typeface="微软雅黑"/>
                <a:ea typeface="微软雅黑"/>
              </a:rPr>
              <a:t>GraphoGame</a:t>
            </a:r>
            <a:r>
              <a:rPr lang="en-US">
                <a:solidFill>
                  <a:prstClr val="black"/>
                </a:solidFill>
                <a:latin typeface="微软雅黑"/>
                <a:ea typeface="微软雅黑"/>
              </a:rPr>
              <a:t>™ training documented in tens of  studies (see </a:t>
            </a:r>
            <a:r>
              <a:rPr lang="en-US">
                <a:solidFill>
                  <a:prstClr val="black"/>
                </a:solidFill>
                <a:latin typeface="微软雅黑"/>
                <a:ea typeface="微软雅黑"/>
              </a:rPr>
              <a:t>e.g</a:t>
            </a:r>
            <a:r>
              <a:rPr lang="en-US">
                <a:solidFill>
                  <a:prstClr val="black"/>
                </a:solidFill>
                <a:latin typeface="微软雅黑"/>
                <a:ea typeface="微软雅黑"/>
              </a:rPr>
              <a:t> . heikki.lyytinen.info</a:t>
            </a:r>
            <a:endParaRPr/>
          </a:p>
          <a:p>
            <a:pPr marL="685800" lvl="1" indent="-342900" defTabSz="685800">
              <a:lnSpc>
                <a:spcPct val="150000"/>
              </a:lnSpc>
              <a:buFont typeface="Wingdings"/>
              <a:buChar char="ü"/>
              <a:defRPr/>
            </a:pPr>
            <a:r>
              <a:rPr lang="en-US">
                <a:solidFill>
                  <a:prstClr val="black"/>
                </a:solidFill>
                <a:latin typeface="微软雅黑"/>
                <a:ea typeface="微软雅黑"/>
              </a:rPr>
              <a:t>using behavioral observations of learning</a:t>
            </a:r>
            <a:endParaRPr/>
          </a:p>
          <a:p>
            <a:pPr marL="685800" lvl="1" indent="-342900" defTabSz="685800">
              <a:lnSpc>
                <a:spcPct val="150000"/>
              </a:lnSpc>
              <a:buFont typeface="Wingdings"/>
              <a:buChar char="ü"/>
              <a:defRPr/>
            </a:pPr>
            <a:r>
              <a:rPr lang="en-US">
                <a:solidFill>
                  <a:prstClr val="black"/>
                </a:solidFill>
                <a:latin typeface="微软雅黑"/>
                <a:ea typeface="微软雅黑"/>
              </a:rPr>
              <a:t>observing the changes in the brain activity</a:t>
            </a:r>
            <a:endParaRPr/>
          </a:p>
          <a:p>
            <a:pPr marL="228600" indent="-342900" defTabSz="685800">
              <a:lnSpc>
                <a:spcPct val="150000"/>
              </a:lnSpc>
              <a:buFont typeface="Wingdings"/>
              <a:buChar char="ü"/>
              <a:defRPr/>
            </a:pPr>
            <a:r>
              <a:rPr lang="en-US">
                <a:solidFill>
                  <a:prstClr val="black"/>
                </a:solidFill>
                <a:latin typeface="微软雅黑"/>
                <a:ea typeface="微软雅黑"/>
              </a:rPr>
              <a:t>At least in Finland where it is freely available to all Finns it has been in wide use during the years of the existence. Practically all children have benefited it. University of Jyväskylä and </a:t>
            </a:r>
            <a:r>
              <a:rPr lang="en-US">
                <a:solidFill>
                  <a:prstClr val="black"/>
                </a:solidFill>
                <a:latin typeface="微软雅黑"/>
                <a:ea typeface="微软雅黑"/>
              </a:rPr>
              <a:t>Niilo</a:t>
            </a:r>
            <a:r>
              <a:rPr lang="en-US">
                <a:solidFill>
                  <a:prstClr val="black"/>
                </a:solidFill>
                <a:latin typeface="微软雅黑"/>
                <a:ea typeface="微软雅黑"/>
              </a:rPr>
              <a:t> </a:t>
            </a:r>
            <a:r>
              <a:rPr lang="en-US">
                <a:solidFill>
                  <a:prstClr val="black"/>
                </a:solidFill>
                <a:latin typeface="微软雅黑"/>
                <a:ea typeface="微软雅黑"/>
              </a:rPr>
              <a:t>Mäki</a:t>
            </a:r>
            <a:r>
              <a:rPr lang="en-US">
                <a:solidFill>
                  <a:prstClr val="black"/>
                </a:solidFill>
                <a:latin typeface="微软雅黑"/>
                <a:ea typeface="微软雅黑"/>
              </a:rPr>
              <a:t> Institute had to move the distribution rights to a company (see </a:t>
            </a:r>
            <a:r>
              <a:rPr lang="en-US" u="sng">
                <a:solidFill>
                  <a:prstClr val="black"/>
                </a:solidFill>
                <a:latin typeface="微软雅黑"/>
                <a:ea typeface="微软雅黑"/>
                <a:hlinkClick r:id="rId2" tooltip="http://www.graphogame.com/"/>
              </a:rPr>
              <a:t>www.graphogame.com</a:t>
            </a:r>
            <a:r>
              <a:rPr lang="en-US">
                <a:solidFill>
                  <a:prstClr val="black"/>
                </a:solidFill>
                <a:latin typeface="微软雅黑"/>
                <a:ea typeface="微软雅黑"/>
              </a:rPr>
              <a:t>).</a:t>
            </a:r>
            <a:endParaRPr/>
          </a:p>
          <a:p>
            <a:pPr marL="228600" indent="-342900" defTabSz="685800">
              <a:lnSpc>
                <a:spcPct val="150000"/>
              </a:lnSpc>
              <a:buFont typeface="Wingdings"/>
              <a:buChar char="ü"/>
              <a:defRPr/>
            </a:pPr>
            <a:r>
              <a:rPr lang="en-US">
                <a:solidFill>
                  <a:prstClr val="black"/>
                </a:solidFill>
                <a:latin typeface="微软雅黑"/>
                <a:ea typeface="微软雅黑"/>
              </a:rPr>
              <a:t>It is told that millions of children are using it now.</a:t>
            </a:r>
            <a:endParaRPr/>
          </a:p>
          <a:p>
            <a:pPr marL="228600" indent="-342900" defTabSz="685800">
              <a:lnSpc>
                <a:spcPct val="150000"/>
              </a:lnSpc>
              <a:buFont typeface="Wingdings"/>
              <a:buChar char="ü"/>
              <a:defRPr/>
            </a:pPr>
            <a:endParaRPr lang="en-US">
              <a:solidFill>
                <a:prstClr val="black"/>
              </a:solidFill>
              <a:latin typeface="微软雅黑"/>
              <a:ea typeface="微软雅黑"/>
            </a:endParaRPr>
          </a:p>
        </p:txBody>
      </p:sp>
      <p:sp>
        <p:nvSpPr>
          <p:cNvPr id="4" name="Title 1"/>
          <p:cNvSpPr txBox="1"/>
          <p:nvPr/>
        </p:nvSpPr>
        <p:spPr bwMode="auto">
          <a:xfrm>
            <a:off x="1041991" y="1160637"/>
            <a:ext cx="7717062" cy="492918"/>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defTabSz="685800">
              <a:defRPr/>
            </a:pPr>
            <a:endParaRPr lang="en-US" sz="2700" b="1">
              <a:solidFill>
                <a:srgbClr val="FF0000"/>
              </a:solidFill>
              <a:latin typeface="微软雅黑"/>
              <a:ea typeface="微软雅黑"/>
            </a:endParaRPr>
          </a:p>
        </p:txBody>
      </p:sp>
      <p:sp>
        <p:nvSpPr>
          <p:cNvPr id="5" name="矩形 4"/>
          <p:cNvSpPr/>
          <p:nvPr/>
        </p:nvSpPr>
        <p:spPr bwMode="auto">
          <a:xfrm>
            <a:off x="8665535" y="3741187"/>
            <a:ext cx="478465" cy="790921"/>
          </a:xfrm>
          <a:prstGeom prst="rect">
            <a:avLst/>
          </a:prstGeom>
        </p:spPr>
        <p:txBody>
          <a:bodyPr wrap="square">
            <a:spAutoFit/>
          </a:bodyPr>
          <a:lstStyle/>
          <a:p>
            <a:pPr defTabSz="685800">
              <a:lnSpc>
                <a:spcPct val="150000"/>
              </a:lnSpc>
              <a:defRPr/>
            </a:pPr>
            <a:endParaRPr lang="zh-CN" sz="2100">
              <a:solidFill>
                <a:srgbClr val="FF0000"/>
              </a:solidFill>
              <a:latin typeface="微软雅黑"/>
              <a:ea typeface="微软雅黑"/>
            </a:endParaRPr>
          </a:p>
          <a:p>
            <a:pPr marL="685800" lvl="1" indent="-342900" defTabSz="685800">
              <a:lnSpc>
                <a:spcPct val="150000"/>
              </a:lnSpc>
              <a:buFont typeface="Arial"/>
              <a:buChar char="•"/>
              <a:defRPr/>
            </a:pPr>
            <a:endParaRPr lang="en-US" sz="1050">
              <a:solidFill>
                <a:prstClr val="black"/>
              </a:solidFill>
              <a:latin typeface="微软雅黑"/>
              <a:ea typeface="微软雅黑"/>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le 1"/>
          <p:cNvSpPr txBox="1"/>
          <p:nvPr/>
        </p:nvSpPr>
        <p:spPr bwMode="auto">
          <a:xfrm>
            <a:off x="363683" y="464905"/>
            <a:ext cx="7046203" cy="1523381"/>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defTabSz="685800">
              <a:defRPr/>
            </a:pPr>
            <a:r>
              <a:rPr lang="en-US" sz="2700" b="1">
                <a:solidFill>
                  <a:prstClr val="black"/>
                </a:solidFill>
                <a:latin typeface="微软雅黑"/>
                <a:ea typeface="微软雅黑"/>
              </a:rPr>
              <a:t>GraphoGame</a:t>
            </a:r>
            <a:r>
              <a:rPr lang="en-US" sz="2700" b="1">
                <a:solidFill>
                  <a:prstClr val="black"/>
                </a:solidFill>
                <a:latin typeface="微软雅黑"/>
                <a:ea typeface="微软雅黑"/>
              </a:rPr>
              <a:t> can help all </a:t>
            </a:r>
            <a:endParaRPr/>
          </a:p>
          <a:p>
            <a:pPr algn="ctr" defTabSz="685800">
              <a:defRPr/>
            </a:pPr>
            <a:r>
              <a:rPr lang="en-US" sz="2700" b="1">
                <a:solidFill>
                  <a:prstClr val="black"/>
                </a:solidFill>
                <a:latin typeface="微软雅黑"/>
                <a:ea typeface="微软雅黑"/>
              </a:rPr>
              <a:t>to acquire the basic reading skills  </a:t>
            </a:r>
            <a:endParaRPr/>
          </a:p>
          <a:p>
            <a:pPr algn="ctr" defTabSz="685800">
              <a:defRPr/>
            </a:pPr>
            <a:r>
              <a:rPr lang="en-US" sz="2700" b="1">
                <a:solidFill>
                  <a:prstClr val="black"/>
                </a:solidFill>
                <a:latin typeface="微软雅黑"/>
                <a:ea typeface="微软雅黑"/>
              </a:rPr>
              <a:t>if used as recommended</a:t>
            </a:r>
            <a:endParaRPr/>
          </a:p>
        </p:txBody>
      </p:sp>
      <p:sp>
        <p:nvSpPr>
          <p:cNvPr id="3" name="矩形 2"/>
          <p:cNvSpPr/>
          <p:nvPr/>
        </p:nvSpPr>
        <p:spPr bwMode="auto">
          <a:xfrm>
            <a:off x="306531" y="2081052"/>
            <a:ext cx="7681392" cy="4397935"/>
          </a:xfrm>
          <a:prstGeom prst="rect">
            <a:avLst/>
          </a:prstGeom>
        </p:spPr>
        <p:txBody>
          <a:bodyPr wrap="square">
            <a:spAutoFit/>
          </a:bodyPr>
          <a:lstStyle/>
          <a:p>
            <a:pPr defTabSz="685800">
              <a:lnSpc>
                <a:spcPct val="150000"/>
              </a:lnSpc>
              <a:defRPr/>
            </a:pPr>
            <a:r>
              <a:rPr lang="en-US" sz="2100">
                <a:solidFill>
                  <a:prstClr val="black"/>
                </a:solidFill>
                <a:latin typeface="微软雅黑"/>
                <a:ea typeface="微软雅黑"/>
              </a:rPr>
              <a:t>Our network is tackling global challenges compromising literacy caused by</a:t>
            </a:r>
            <a:endParaRPr/>
          </a:p>
          <a:p>
            <a:pPr marL="685800" lvl="1" indent="-342900" defTabSz="685800">
              <a:lnSpc>
                <a:spcPct val="150000"/>
              </a:lnSpc>
              <a:buFont typeface="Arial"/>
              <a:buChar char="•"/>
              <a:defRPr/>
            </a:pPr>
            <a:r>
              <a:rPr lang="en-US" sz="2100">
                <a:solidFill>
                  <a:prstClr val="black"/>
                </a:solidFill>
                <a:latin typeface="微软雅黑"/>
                <a:ea typeface="微软雅黑"/>
              </a:rPr>
              <a:t>biological factors (dyslexia)</a:t>
            </a:r>
            <a:endParaRPr/>
          </a:p>
          <a:p>
            <a:pPr marL="685800" lvl="1" indent="-342900" defTabSz="685800">
              <a:lnSpc>
                <a:spcPct val="150000"/>
              </a:lnSpc>
              <a:buFont typeface="Arial"/>
              <a:buChar char="•"/>
              <a:defRPr/>
            </a:pPr>
            <a:r>
              <a:rPr lang="en-US" sz="2100">
                <a:solidFill>
                  <a:prstClr val="black"/>
                </a:solidFill>
                <a:latin typeface="微软雅黑"/>
                <a:ea typeface="微软雅黑"/>
              </a:rPr>
              <a:t>insufficient teaching</a:t>
            </a:r>
            <a:endParaRPr/>
          </a:p>
          <a:p>
            <a:pPr marL="685800" lvl="1" indent="-342900" defTabSz="685800">
              <a:lnSpc>
                <a:spcPct val="150000"/>
              </a:lnSpc>
              <a:buFont typeface="Arial"/>
              <a:buChar char="•"/>
              <a:defRPr/>
            </a:pPr>
            <a:r>
              <a:rPr lang="en-US" sz="2100">
                <a:solidFill>
                  <a:prstClr val="black"/>
                </a:solidFill>
                <a:latin typeface="微软雅黑"/>
                <a:ea typeface="微软雅黑"/>
              </a:rPr>
              <a:t>lack of social support</a:t>
            </a:r>
            <a:endParaRPr/>
          </a:p>
          <a:p>
            <a:pPr marL="228600" indent="-342900" defTabSz="685800">
              <a:lnSpc>
                <a:spcPct val="150000"/>
              </a:lnSpc>
              <a:buFont typeface="Arial"/>
              <a:buChar char="•"/>
              <a:defRPr/>
            </a:pPr>
            <a:r>
              <a:rPr lang="en-US" sz="2100">
                <a:solidFill>
                  <a:prstClr val="black"/>
                </a:solidFill>
                <a:latin typeface="微软雅黑"/>
                <a:ea typeface="微软雅黑"/>
              </a:rPr>
              <a:t>In Finland we have documented that it helps all independent of why child is struggling if it is used optimally – preventively, more than one short session per day starting at the time of school entry.</a:t>
            </a:r>
            <a:endParaRPr/>
          </a:p>
        </p:txBody>
      </p:sp>
      <p:sp>
        <p:nvSpPr>
          <p:cNvPr id="4" name="Title 1"/>
          <p:cNvSpPr txBox="1"/>
          <p:nvPr/>
        </p:nvSpPr>
        <p:spPr bwMode="auto">
          <a:xfrm>
            <a:off x="5401808" y="1128065"/>
            <a:ext cx="3378510" cy="492918"/>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defTabSz="685800">
              <a:defRPr/>
            </a:pPr>
            <a:endParaRPr lang="en-US" sz="2700" b="1">
              <a:solidFill>
                <a:srgbClr val="FF0000"/>
              </a:solidFill>
              <a:latin typeface="微软雅黑"/>
              <a:ea typeface="微软雅黑"/>
            </a:endParaRPr>
          </a:p>
        </p:txBody>
      </p:sp>
      <p:pic>
        <p:nvPicPr>
          <p:cNvPr id="6" name="Picture 6" descr="gg_tablet_sticker.jpg"/>
          <p:cNvPicPr>
            <a:picLocks noChangeAspect="1"/>
          </p:cNvPicPr>
          <p:nvPr/>
        </p:nvPicPr>
        <p:blipFill>
          <a:blip r:embed="rId2"/>
          <a:stretch/>
        </p:blipFill>
        <p:spPr bwMode="auto">
          <a:xfrm>
            <a:off x="7409885" y="293893"/>
            <a:ext cx="1457667" cy="152338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1" name="Shape 201"/>
          <p:cNvSpPr/>
          <p:nvPr/>
        </p:nvSpPr>
        <p:spPr bwMode="auto">
          <a:xfrm>
            <a:off x="1428727" y="357165"/>
            <a:ext cx="5950284" cy="738664"/>
          </a:xfrm>
          <a:prstGeom prst="rect">
            <a:avLst/>
          </a:prstGeom>
          <a:ln w="12700">
            <a:miter lim="400000"/>
          </a:ln>
        </p:spPr>
        <p:txBody>
          <a:bodyPr lIns="45719" rIns="45719">
            <a:spAutoFit/>
          </a:bodyPr>
          <a:lstStyle/>
          <a:p>
            <a:pPr marL="0" marR="0" lvl="0" indent="0" algn="ctr" defTabSz="914400">
              <a:lnSpc>
                <a:spcPct val="100000"/>
              </a:lnSpc>
              <a:spcBef>
                <a:spcPts val="0"/>
              </a:spcBef>
              <a:spcAft>
                <a:spcPts val="0"/>
              </a:spcAft>
              <a:buClrTx/>
              <a:buSzTx/>
              <a:buFontTx/>
              <a:buNone/>
              <a:defRPr sz="2400">
                <a:solidFill>
                  <a:srgbClr val="A6A6A6"/>
                </a:solidFill>
                <a:latin typeface="Arial"/>
                <a:ea typeface="Arial"/>
                <a:cs typeface="Arial"/>
              </a:defRPr>
            </a:pPr>
            <a:r>
              <a:rPr sz="2400" b="0" i="0" u="none" strike="noStrike" cap="none" spc="0">
                <a:ln>
                  <a:noFill/>
                </a:ln>
                <a:solidFill>
                  <a:srgbClr val="000000"/>
                </a:solidFill>
                <a:latin typeface="Arial"/>
                <a:cs typeface="Arial"/>
              </a:rPr>
              <a:t>Pseudoword reading accuracy, grades 1-4</a:t>
            </a:r>
            <a:endParaRPr sz="2400" b="0" i="0" u="none" strike="noStrike" cap="none" spc="0">
              <a:ln>
                <a:noFill/>
              </a:ln>
              <a:solidFill>
                <a:srgbClr val="FF0000"/>
              </a:solidFill>
              <a:latin typeface="Helvetica"/>
              <a:ea typeface="Helvetica"/>
              <a:cs typeface="Helvetica"/>
            </a:endParaRPr>
          </a:p>
          <a:p>
            <a:pPr marL="0" marR="0" lvl="0" indent="0" algn="ctr" defTabSz="914400">
              <a:lnSpc>
                <a:spcPct val="100000"/>
              </a:lnSpc>
              <a:spcBef>
                <a:spcPts val="0"/>
              </a:spcBef>
              <a:spcAft>
                <a:spcPts val="0"/>
              </a:spcAft>
              <a:buClrTx/>
              <a:buSzTx/>
              <a:buFontTx/>
              <a:buNone/>
              <a:defRPr>
                <a:solidFill>
                  <a:srgbClr val="A6A6A6"/>
                </a:solidFill>
                <a:latin typeface="Arial"/>
                <a:ea typeface="Arial"/>
                <a:cs typeface="Arial"/>
              </a:defRPr>
            </a:pPr>
            <a:r>
              <a:rPr sz="1800" b="0" i="0" u="none" strike="noStrike" cap="none" spc="0">
                <a:ln>
                  <a:noFill/>
                </a:ln>
                <a:solidFill>
                  <a:srgbClr val="000000"/>
                </a:solidFill>
                <a:latin typeface="Arial"/>
                <a:cs typeface="Arial"/>
              </a:rPr>
              <a:t>Aro</a:t>
            </a:r>
            <a:r>
              <a:rPr sz="1800" b="0" i="0" u="none" strike="noStrike" cap="none" spc="0">
                <a:ln>
                  <a:noFill/>
                </a:ln>
                <a:solidFill>
                  <a:srgbClr val="000000"/>
                </a:solidFill>
                <a:latin typeface="Arial"/>
                <a:cs typeface="Arial"/>
              </a:rPr>
              <a:t> &amp; </a:t>
            </a:r>
            <a:r>
              <a:rPr sz="1800" b="0" i="0" u="none" strike="noStrike" cap="none" spc="0">
                <a:ln>
                  <a:noFill/>
                </a:ln>
                <a:solidFill>
                  <a:srgbClr val="000000"/>
                </a:solidFill>
                <a:latin typeface="Arial"/>
                <a:cs typeface="Arial"/>
              </a:rPr>
              <a:t>Wimmer</a:t>
            </a:r>
            <a:r>
              <a:rPr sz="1800" b="0" i="0" u="none" strike="noStrike" cap="none" spc="0">
                <a:ln>
                  <a:noFill/>
                </a:ln>
                <a:solidFill>
                  <a:srgbClr val="000000"/>
                </a:solidFill>
                <a:latin typeface="Arial"/>
                <a:cs typeface="Arial"/>
              </a:rPr>
              <a:t>, 2003</a:t>
            </a:r>
            <a:endParaRPr/>
          </a:p>
        </p:txBody>
      </p:sp>
      <p:grpSp>
        <p:nvGrpSpPr>
          <p:cNvPr id="386" name="Group 386"/>
          <p:cNvGrpSpPr/>
          <p:nvPr/>
        </p:nvGrpSpPr>
        <p:grpSpPr bwMode="auto">
          <a:xfrm>
            <a:off x="443094" y="1714485"/>
            <a:ext cx="8227800" cy="4563250"/>
            <a:chOff x="228813" y="-1"/>
            <a:chExt cx="8227798" cy="4563248"/>
          </a:xfrm>
        </p:grpSpPr>
        <p:sp>
          <p:nvSpPr>
            <p:cNvPr id="202" name="Shape 202"/>
            <p:cNvSpPr/>
            <p:nvPr/>
          </p:nvSpPr>
          <p:spPr bwMode="auto">
            <a:xfrm>
              <a:off x="1022349" y="0"/>
              <a:ext cx="7432675" cy="3397249"/>
            </a:xfrm>
            <a:prstGeom prst="rect">
              <a:avLst/>
            </a:prstGeom>
            <a:solidFill>
              <a:srgbClr val="FFFFFF"/>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3" name="Shape 203"/>
            <p:cNvSpPr/>
            <p:nvPr/>
          </p:nvSpPr>
          <p:spPr bwMode="auto">
            <a:xfrm>
              <a:off x="1022349" y="2779711"/>
              <a:ext cx="7432674"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4" name="Shape 204"/>
            <p:cNvSpPr/>
            <p:nvPr/>
          </p:nvSpPr>
          <p:spPr bwMode="auto">
            <a:xfrm>
              <a:off x="1022349" y="2162174"/>
              <a:ext cx="7432674"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5" name="Shape 205"/>
            <p:cNvSpPr/>
            <p:nvPr/>
          </p:nvSpPr>
          <p:spPr bwMode="auto">
            <a:xfrm>
              <a:off x="1022349" y="1543049"/>
              <a:ext cx="7432674"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6" name="Shape 206"/>
            <p:cNvSpPr/>
            <p:nvPr/>
          </p:nvSpPr>
          <p:spPr bwMode="auto">
            <a:xfrm>
              <a:off x="1022349" y="925511"/>
              <a:ext cx="7432674" cy="1589"/>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7" name="Shape 207"/>
            <p:cNvSpPr/>
            <p:nvPr/>
          </p:nvSpPr>
          <p:spPr bwMode="auto">
            <a:xfrm>
              <a:off x="1022349" y="307974"/>
              <a:ext cx="7432674" cy="1589"/>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8" name="Shape 208"/>
            <p:cNvSpPr/>
            <p:nvPr/>
          </p:nvSpPr>
          <p:spPr bwMode="auto">
            <a:xfrm>
              <a:off x="1022349" y="0"/>
              <a:ext cx="7432675" cy="3397249"/>
            </a:xfrm>
            <a:prstGeom prst="rect">
              <a:avLst/>
            </a:prstGeom>
            <a:noFill/>
            <a:ln w="11113" cap="flat">
              <a:solidFill>
                <a:srgbClr val="80808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09" name="Shape 209"/>
            <p:cNvSpPr/>
            <p:nvPr/>
          </p:nvSpPr>
          <p:spPr bwMode="auto">
            <a:xfrm>
              <a:off x="1047749" y="1841499"/>
              <a:ext cx="168275" cy="155575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0" name="Shape 210"/>
            <p:cNvSpPr/>
            <p:nvPr/>
          </p:nvSpPr>
          <p:spPr bwMode="auto">
            <a:xfrm>
              <a:off x="1265237" y="1204912"/>
              <a:ext cx="168275" cy="2192338"/>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1" name="Shape 211"/>
            <p:cNvSpPr/>
            <p:nvPr/>
          </p:nvSpPr>
          <p:spPr bwMode="auto">
            <a:xfrm>
              <a:off x="1484312" y="1128712"/>
              <a:ext cx="169862" cy="2268538"/>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2" name="Shape 212"/>
            <p:cNvSpPr/>
            <p:nvPr/>
          </p:nvSpPr>
          <p:spPr bwMode="auto">
            <a:xfrm>
              <a:off x="1703387" y="673099"/>
              <a:ext cx="168275" cy="272415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3" name="Shape 213"/>
            <p:cNvSpPr/>
            <p:nvPr/>
          </p:nvSpPr>
          <p:spPr bwMode="auto">
            <a:xfrm>
              <a:off x="2139949" y="768349"/>
              <a:ext cx="168275" cy="262890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4" name="Shape 214"/>
            <p:cNvSpPr/>
            <p:nvPr/>
          </p:nvSpPr>
          <p:spPr bwMode="auto">
            <a:xfrm>
              <a:off x="2359024" y="652462"/>
              <a:ext cx="168275" cy="2744787"/>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5" name="Shape 215"/>
            <p:cNvSpPr/>
            <p:nvPr/>
          </p:nvSpPr>
          <p:spPr bwMode="auto">
            <a:xfrm>
              <a:off x="2578099" y="581024"/>
              <a:ext cx="168275" cy="2816225"/>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6" name="Shape 216"/>
            <p:cNvSpPr/>
            <p:nvPr/>
          </p:nvSpPr>
          <p:spPr bwMode="auto">
            <a:xfrm>
              <a:off x="2795586" y="460374"/>
              <a:ext cx="168275" cy="2936875"/>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7" name="Shape 217"/>
            <p:cNvSpPr/>
            <p:nvPr/>
          </p:nvSpPr>
          <p:spPr bwMode="auto">
            <a:xfrm>
              <a:off x="3233735" y="677862"/>
              <a:ext cx="168275" cy="2719387"/>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8" name="Shape 218"/>
            <p:cNvSpPr/>
            <p:nvPr/>
          </p:nvSpPr>
          <p:spPr bwMode="auto">
            <a:xfrm>
              <a:off x="3452811" y="700087"/>
              <a:ext cx="168275" cy="269716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19" name="Shape 219"/>
            <p:cNvSpPr/>
            <p:nvPr/>
          </p:nvSpPr>
          <p:spPr bwMode="auto">
            <a:xfrm>
              <a:off x="3670299" y="741362"/>
              <a:ext cx="168275" cy="2655887"/>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0" name="Shape 220"/>
            <p:cNvSpPr/>
            <p:nvPr/>
          </p:nvSpPr>
          <p:spPr bwMode="auto">
            <a:xfrm>
              <a:off x="3889374" y="703262"/>
              <a:ext cx="168275" cy="2693987"/>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1" name="Shape 221"/>
            <p:cNvSpPr/>
            <p:nvPr/>
          </p:nvSpPr>
          <p:spPr bwMode="auto">
            <a:xfrm>
              <a:off x="4325936" y="711199"/>
              <a:ext cx="168275" cy="268605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2" name="Shape 222"/>
            <p:cNvSpPr/>
            <p:nvPr/>
          </p:nvSpPr>
          <p:spPr bwMode="auto">
            <a:xfrm>
              <a:off x="4545011" y="407987"/>
              <a:ext cx="168275" cy="298926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3" name="Shape 223"/>
            <p:cNvSpPr/>
            <p:nvPr/>
          </p:nvSpPr>
          <p:spPr bwMode="auto">
            <a:xfrm>
              <a:off x="4764086" y="355599"/>
              <a:ext cx="168275" cy="304165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4" name="Shape 224"/>
            <p:cNvSpPr/>
            <p:nvPr/>
          </p:nvSpPr>
          <p:spPr bwMode="auto">
            <a:xfrm>
              <a:off x="4983161" y="355599"/>
              <a:ext cx="168275" cy="304165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5" name="Shape 225"/>
            <p:cNvSpPr/>
            <p:nvPr/>
          </p:nvSpPr>
          <p:spPr bwMode="auto">
            <a:xfrm>
              <a:off x="5419724" y="700087"/>
              <a:ext cx="168275" cy="269716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6" name="Shape 226"/>
            <p:cNvSpPr/>
            <p:nvPr/>
          </p:nvSpPr>
          <p:spPr bwMode="auto">
            <a:xfrm>
              <a:off x="5638798" y="604837"/>
              <a:ext cx="168275" cy="2792411"/>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7" name="Shape 227"/>
            <p:cNvSpPr/>
            <p:nvPr/>
          </p:nvSpPr>
          <p:spPr bwMode="auto">
            <a:xfrm>
              <a:off x="5856286" y="588962"/>
              <a:ext cx="168275" cy="2808287"/>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8" name="Shape 228"/>
            <p:cNvSpPr/>
            <p:nvPr/>
          </p:nvSpPr>
          <p:spPr bwMode="auto">
            <a:xfrm>
              <a:off x="6075361" y="600074"/>
              <a:ext cx="168275" cy="2797175"/>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29" name="Shape 229"/>
            <p:cNvSpPr/>
            <p:nvPr/>
          </p:nvSpPr>
          <p:spPr bwMode="auto">
            <a:xfrm>
              <a:off x="6513511" y="517524"/>
              <a:ext cx="168275" cy="2879725"/>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0" name="Shape 230"/>
            <p:cNvSpPr/>
            <p:nvPr/>
          </p:nvSpPr>
          <p:spPr bwMode="auto">
            <a:xfrm>
              <a:off x="6730998" y="592137"/>
              <a:ext cx="168275" cy="280511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1" name="Shape 231"/>
            <p:cNvSpPr/>
            <p:nvPr/>
          </p:nvSpPr>
          <p:spPr bwMode="auto">
            <a:xfrm>
              <a:off x="6950073" y="450849"/>
              <a:ext cx="168275" cy="294640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2" name="Shape 232"/>
            <p:cNvSpPr/>
            <p:nvPr/>
          </p:nvSpPr>
          <p:spPr bwMode="auto">
            <a:xfrm>
              <a:off x="7167560" y="388937"/>
              <a:ext cx="168275" cy="300831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3" name="Shape 233"/>
            <p:cNvSpPr/>
            <p:nvPr/>
          </p:nvSpPr>
          <p:spPr bwMode="auto">
            <a:xfrm>
              <a:off x="7605710" y="776287"/>
              <a:ext cx="168275" cy="262096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4" name="Shape 234"/>
            <p:cNvSpPr/>
            <p:nvPr/>
          </p:nvSpPr>
          <p:spPr bwMode="auto">
            <a:xfrm>
              <a:off x="7823198" y="628649"/>
              <a:ext cx="168275" cy="276860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5" name="Shape 235"/>
            <p:cNvSpPr/>
            <p:nvPr/>
          </p:nvSpPr>
          <p:spPr bwMode="auto">
            <a:xfrm>
              <a:off x="8042273" y="666749"/>
              <a:ext cx="168275" cy="2730500"/>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6" name="Shape 236"/>
            <p:cNvSpPr/>
            <p:nvPr/>
          </p:nvSpPr>
          <p:spPr bwMode="auto">
            <a:xfrm>
              <a:off x="8261347" y="503237"/>
              <a:ext cx="168275" cy="2894012"/>
            </a:xfrm>
            <a:prstGeom prst="rect">
              <a:avLst/>
            </a:prstGeom>
            <a:solidFill>
              <a:srgbClr val="0000FF"/>
            </a:solidFill>
            <a:ln w="11176"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7" name="Shape 237"/>
            <p:cNvSpPr/>
            <p:nvPr/>
          </p:nvSpPr>
          <p:spPr bwMode="auto">
            <a:xfrm flipV="1">
              <a:off x="1131887" y="828675"/>
              <a:ext cx="1587" cy="101282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8" name="Shape 238"/>
            <p:cNvSpPr/>
            <p:nvPr/>
          </p:nvSpPr>
          <p:spPr bwMode="auto">
            <a:xfrm>
              <a:off x="1103312" y="82867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39" name="Shape 239"/>
            <p:cNvSpPr/>
            <p:nvPr/>
          </p:nvSpPr>
          <p:spPr bwMode="auto">
            <a:xfrm flipV="1">
              <a:off x="1349374" y="200025"/>
              <a:ext cx="1587" cy="100488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0" name="Shape 240"/>
            <p:cNvSpPr/>
            <p:nvPr/>
          </p:nvSpPr>
          <p:spPr bwMode="auto">
            <a:xfrm>
              <a:off x="1322387" y="200024"/>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1" name="Shape 241"/>
            <p:cNvSpPr/>
            <p:nvPr/>
          </p:nvSpPr>
          <p:spPr bwMode="auto">
            <a:xfrm flipV="1">
              <a:off x="1568449" y="236538"/>
              <a:ext cx="1587" cy="89217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2" name="Shape 242"/>
            <p:cNvSpPr/>
            <p:nvPr/>
          </p:nvSpPr>
          <p:spPr bwMode="auto">
            <a:xfrm>
              <a:off x="1539874" y="236537"/>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3" name="Shape 243"/>
            <p:cNvSpPr/>
            <p:nvPr/>
          </p:nvSpPr>
          <p:spPr bwMode="auto">
            <a:xfrm flipV="1">
              <a:off x="1785937" y="201612"/>
              <a:ext cx="1587" cy="47148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4" name="Shape 244"/>
            <p:cNvSpPr/>
            <p:nvPr/>
          </p:nvSpPr>
          <p:spPr bwMode="auto">
            <a:xfrm>
              <a:off x="1758949" y="201612"/>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5" name="Shape 245"/>
            <p:cNvSpPr/>
            <p:nvPr/>
          </p:nvSpPr>
          <p:spPr bwMode="auto">
            <a:xfrm flipV="1">
              <a:off x="2222499" y="523875"/>
              <a:ext cx="1587" cy="24447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6" name="Shape 246"/>
            <p:cNvSpPr/>
            <p:nvPr/>
          </p:nvSpPr>
          <p:spPr bwMode="auto">
            <a:xfrm>
              <a:off x="2195512" y="523874"/>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7" name="Shape 247"/>
            <p:cNvSpPr/>
            <p:nvPr/>
          </p:nvSpPr>
          <p:spPr bwMode="auto">
            <a:xfrm flipV="1">
              <a:off x="2443162" y="371475"/>
              <a:ext cx="1587" cy="28098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8" name="Shape 248"/>
            <p:cNvSpPr/>
            <p:nvPr/>
          </p:nvSpPr>
          <p:spPr bwMode="auto">
            <a:xfrm>
              <a:off x="2416173" y="37147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49" name="Shape 249"/>
            <p:cNvSpPr/>
            <p:nvPr/>
          </p:nvSpPr>
          <p:spPr bwMode="auto">
            <a:xfrm flipV="1">
              <a:off x="2662237" y="330200"/>
              <a:ext cx="1587" cy="25082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0" name="Shape 250"/>
            <p:cNvSpPr/>
            <p:nvPr/>
          </p:nvSpPr>
          <p:spPr bwMode="auto">
            <a:xfrm>
              <a:off x="2633662" y="330199"/>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1" name="Shape 251"/>
            <p:cNvSpPr/>
            <p:nvPr/>
          </p:nvSpPr>
          <p:spPr bwMode="auto">
            <a:xfrm flipV="1">
              <a:off x="2879724" y="279400"/>
              <a:ext cx="1587" cy="18097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2" name="Shape 252"/>
            <p:cNvSpPr/>
            <p:nvPr/>
          </p:nvSpPr>
          <p:spPr bwMode="auto">
            <a:xfrm>
              <a:off x="2852737" y="279399"/>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3" name="Shape 253"/>
            <p:cNvSpPr/>
            <p:nvPr/>
          </p:nvSpPr>
          <p:spPr bwMode="auto">
            <a:xfrm flipV="1">
              <a:off x="3316286" y="293688"/>
              <a:ext cx="1587" cy="38417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4" name="Shape 254"/>
            <p:cNvSpPr/>
            <p:nvPr/>
          </p:nvSpPr>
          <p:spPr bwMode="auto">
            <a:xfrm>
              <a:off x="3289299" y="293687"/>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5" name="Shape 255"/>
            <p:cNvSpPr/>
            <p:nvPr/>
          </p:nvSpPr>
          <p:spPr bwMode="auto">
            <a:xfrm flipV="1">
              <a:off x="3535361" y="406400"/>
              <a:ext cx="1587" cy="29368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6" name="Shape 256"/>
            <p:cNvSpPr/>
            <p:nvPr/>
          </p:nvSpPr>
          <p:spPr bwMode="auto">
            <a:xfrm>
              <a:off x="3506786" y="406399"/>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7" name="Shape 257"/>
            <p:cNvSpPr/>
            <p:nvPr/>
          </p:nvSpPr>
          <p:spPr bwMode="auto">
            <a:xfrm flipV="1">
              <a:off x="3752848" y="269875"/>
              <a:ext cx="1587" cy="47148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8" name="Shape 258"/>
            <p:cNvSpPr/>
            <p:nvPr/>
          </p:nvSpPr>
          <p:spPr bwMode="auto">
            <a:xfrm>
              <a:off x="3725861" y="269874"/>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59" name="Shape 259"/>
            <p:cNvSpPr/>
            <p:nvPr/>
          </p:nvSpPr>
          <p:spPr bwMode="auto">
            <a:xfrm flipV="1">
              <a:off x="3971924" y="101600"/>
              <a:ext cx="1587" cy="601663"/>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0" name="Shape 260"/>
            <p:cNvSpPr/>
            <p:nvPr/>
          </p:nvSpPr>
          <p:spPr bwMode="auto">
            <a:xfrm>
              <a:off x="3943349" y="101599"/>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1" name="Shape 261"/>
            <p:cNvSpPr/>
            <p:nvPr/>
          </p:nvSpPr>
          <p:spPr bwMode="auto">
            <a:xfrm flipV="1">
              <a:off x="4410074" y="530225"/>
              <a:ext cx="1587" cy="18097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2" name="Shape 262"/>
            <p:cNvSpPr/>
            <p:nvPr/>
          </p:nvSpPr>
          <p:spPr bwMode="auto">
            <a:xfrm>
              <a:off x="4383086" y="53022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3" name="Shape 263"/>
            <p:cNvSpPr/>
            <p:nvPr/>
          </p:nvSpPr>
          <p:spPr bwMode="auto">
            <a:xfrm flipV="1">
              <a:off x="4629149" y="301625"/>
              <a:ext cx="1587" cy="106363"/>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4" name="Shape 264"/>
            <p:cNvSpPr/>
            <p:nvPr/>
          </p:nvSpPr>
          <p:spPr bwMode="auto">
            <a:xfrm>
              <a:off x="4600574" y="30162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5" name="Shape 265"/>
            <p:cNvSpPr/>
            <p:nvPr/>
          </p:nvSpPr>
          <p:spPr bwMode="auto">
            <a:xfrm flipV="1">
              <a:off x="4846636" y="282575"/>
              <a:ext cx="1587" cy="7302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6" name="Shape 266"/>
            <p:cNvSpPr/>
            <p:nvPr/>
          </p:nvSpPr>
          <p:spPr bwMode="auto">
            <a:xfrm>
              <a:off x="4819649" y="28257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7" name="Shape 267"/>
            <p:cNvSpPr/>
            <p:nvPr/>
          </p:nvSpPr>
          <p:spPr bwMode="auto">
            <a:xfrm flipV="1">
              <a:off x="5065711" y="271462"/>
              <a:ext cx="1587" cy="8413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8" name="Shape 268"/>
            <p:cNvSpPr/>
            <p:nvPr/>
          </p:nvSpPr>
          <p:spPr bwMode="auto">
            <a:xfrm>
              <a:off x="5037136" y="271462"/>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69" name="Shape 269"/>
            <p:cNvSpPr/>
            <p:nvPr/>
          </p:nvSpPr>
          <p:spPr bwMode="auto">
            <a:xfrm flipV="1">
              <a:off x="5502274" y="325438"/>
              <a:ext cx="1587" cy="374650"/>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0" name="Shape 270"/>
            <p:cNvSpPr/>
            <p:nvPr/>
          </p:nvSpPr>
          <p:spPr bwMode="auto">
            <a:xfrm>
              <a:off x="5473699" y="325437"/>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1" name="Shape 271"/>
            <p:cNvSpPr/>
            <p:nvPr/>
          </p:nvSpPr>
          <p:spPr bwMode="auto">
            <a:xfrm flipV="1">
              <a:off x="5722936" y="354013"/>
              <a:ext cx="1587" cy="25082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2" name="Shape 272"/>
            <p:cNvSpPr/>
            <p:nvPr/>
          </p:nvSpPr>
          <p:spPr bwMode="auto">
            <a:xfrm>
              <a:off x="5695948" y="354012"/>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3" name="Shape 273"/>
            <p:cNvSpPr/>
            <p:nvPr/>
          </p:nvSpPr>
          <p:spPr bwMode="auto">
            <a:xfrm flipV="1">
              <a:off x="5940424" y="377825"/>
              <a:ext cx="1587" cy="21113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4" name="Shape 274"/>
            <p:cNvSpPr/>
            <p:nvPr/>
          </p:nvSpPr>
          <p:spPr bwMode="auto">
            <a:xfrm>
              <a:off x="5913436" y="37782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5" name="Shape 275"/>
            <p:cNvSpPr/>
            <p:nvPr/>
          </p:nvSpPr>
          <p:spPr bwMode="auto">
            <a:xfrm flipV="1">
              <a:off x="6159498" y="346075"/>
              <a:ext cx="1587" cy="254000"/>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6" name="Shape 276"/>
            <p:cNvSpPr/>
            <p:nvPr/>
          </p:nvSpPr>
          <p:spPr bwMode="auto">
            <a:xfrm>
              <a:off x="6130924" y="34607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7" name="Shape 277"/>
            <p:cNvSpPr/>
            <p:nvPr/>
          </p:nvSpPr>
          <p:spPr bwMode="auto">
            <a:xfrm flipV="1">
              <a:off x="6596061" y="238125"/>
              <a:ext cx="1587" cy="279400"/>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8" name="Shape 278"/>
            <p:cNvSpPr/>
            <p:nvPr/>
          </p:nvSpPr>
          <p:spPr bwMode="auto">
            <a:xfrm>
              <a:off x="6567486" y="23812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79" name="Shape 279"/>
            <p:cNvSpPr/>
            <p:nvPr/>
          </p:nvSpPr>
          <p:spPr bwMode="auto">
            <a:xfrm flipV="1">
              <a:off x="6813548" y="266700"/>
              <a:ext cx="1587" cy="32543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0" name="Shape 280"/>
            <p:cNvSpPr/>
            <p:nvPr/>
          </p:nvSpPr>
          <p:spPr bwMode="auto">
            <a:xfrm>
              <a:off x="6786561" y="266699"/>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1" name="Shape 281"/>
            <p:cNvSpPr/>
            <p:nvPr/>
          </p:nvSpPr>
          <p:spPr bwMode="auto">
            <a:xfrm flipV="1">
              <a:off x="7032624" y="196850"/>
              <a:ext cx="1587" cy="254000"/>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2" name="Shape 282"/>
            <p:cNvSpPr/>
            <p:nvPr/>
          </p:nvSpPr>
          <p:spPr bwMode="auto">
            <a:xfrm>
              <a:off x="7004048" y="196849"/>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3" name="Shape 283"/>
            <p:cNvSpPr/>
            <p:nvPr/>
          </p:nvSpPr>
          <p:spPr bwMode="auto">
            <a:xfrm flipV="1">
              <a:off x="7250111" y="255588"/>
              <a:ext cx="1587" cy="133350"/>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4" name="Shape 284"/>
            <p:cNvSpPr/>
            <p:nvPr/>
          </p:nvSpPr>
          <p:spPr bwMode="auto">
            <a:xfrm>
              <a:off x="7223123" y="255587"/>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5" name="Shape 285"/>
            <p:cNvSpPr/>
            <p:nvPr/>
          </p:nvSpPr>
          <p:spPr bwMode="auto">
            <a:xfrm flipV="1">
              <a:off x="7689847" y="357188"/>
              <a:ext cx="1587" cy="419100"/>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6" name="Shape 286"/>
            <p:cNvSpPr/>
            <p:nvPr/>
          </p:nvSpPr>
          <p:spPr bwMode="auto">
            <a:xfrm>
              <a:off x="7662861" y="357187"/>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7" name="Shape 287"/>
            <p:cNvSpPr/>
            <p:nvPr/>
          </p:nvSpPr>
          <p:spPr bwMode="auto">
            <a:xfrm flipV="1">
              <a:off x="7907336" y="314325"/>
              <a:ext cx="1587" cy="31432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8" name="Shape 288"/>
            <p:cNvSpPr/>
            <p:nvPr/>
          </p:nvSpPr>
          <p:spPr bwMode="auto">
            <a:xfrm>
              <a:off x="7880348" y="314324"/>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89" name="Shape 289"/>
            <p:cNvSpPr/>
            <p:nvPr/>
          </p:nvSpPr>
          <p:spPr bwMode="auto">
            <a:xfrm flipV="1">
              <a:off x="8126410" y="415925"/>
              <a:ext cx="1587" cy="250825"/>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0" name="Shape 290"/>
            <p:cNvSpPr/>
            <p:nvPr/>
          </p:nvSpPr>
          <p:spPr bwMode="auto">
            <a:xfrm>
              <a:off x="8099423" y="415924"/>
              <a:ext cx="55563"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1" name="Shape 291"/>
            <p:cNvSpPr/>
            <p:nvPr/>
          </p:nvSpPr>
          <p:spPr bwMode="auto">
            <a:xfrm flipV="1">
              <a:off x="8343898" y="247650"/>
              <a:ext cx="1587" cy="255588"/>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2" name="Shape 292"/>
            <p:cNvSpPr/>
            <p:nvPr/>
          </p:nvSpPr>
          <p:spPr bwMode="auto">
            <a:xfrm>
              <a:off x="8316911" y="247649"/>
              <a:ext cx="57150" cy="1587"/>
            </a:xfrm>
            <a:prstGeom prst="line">
              <a:avLst/>
            </a:prstGeom>
            <a:noFill/>
            <a:ln w="11113"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3" name="Shape 293"/>
            <p:cNvSpPr/>
            <p:nvPr/>
          </p:nvSpPr>
          <p:spPr bwMode="auto">
            <a:xfrm>
              <a:off x="1022349" y="-1"/>
              <a:ext cx="1587" cy="3397250"/>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4" name="Shape 294"/>
            <p:cNvSpPr/>
            <p:nvPr/>
          </p:nvSpPr>
          <p:spPr bwMode="auto">
            <a:xfrm>
              <a:off x="987424" y="3397249"/>
              <a:ext cx="34925"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5" name="Shape 295"/>
            <p:cNvSpPr/>
            <p:nvPr/>
          </p:nvSpPr>
          <p:spPr bwMode="auto">
            <a:xfrm>
              <a:off x="987424" y="2779711"/>
              <a:ext cx="34925"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6" name="Shape 296"/>
            <p:cNvSpPr/>
            <p:nvPr/>
          </p:nvSpPr>
          <p:spPr bwMode="auto">
            <a:xfrm>
              <a:off x="987424" y="2162174"/>
              <a:ext cx="34925"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7" name="Shape 297"/>
            <p:cNvSpPr/>
            <p:nvPr/>
          </p:nvSpPr>
          <p:spPr bwMode="auto">
            <a:xfrm>
              <a:off x="987424" y="1543049"/>
              <a:ext cx="34925"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8" name="Shape 298"/>
            <p:cNvSpPr/>
            <p:nvPr/>
          </p:nvSpPr>
          <p:spPr bwMode="auto">
            <a:xfrm>
              <a:off x="987424" y="925512"/>
              <a:ext cx="34925"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299" name="Shape 299"/>
            <p:cNvSpPr/>
            <p:nvPr/>
          </p:nvSpPr>
          <p:spPr bwMode="auto">
            <a:xfrm>
              <a:off x="987424" y="307974"/>
              <a:ext cx="34925" cy="1587"/>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0" name="Shape 300"/>
            <p:cNvSpPr/>
            <p:nvPr/>
          </p:nvSpPr>
          <p:spPr bwMode="auto">
            <a:xfrm>
              <a:off x="1022349" y="3397248"/>
              <a:ext cx="7432674" cy="1589"/>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1" name="Shape 301"/>
            <p:cNvSpPr/>
            <p:nvPr/>
          </p:nvSpPr>
          <p:spPr bwMode="auto">
            <a:xfrm flipV="1">
              <a:off x="102234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2" name="Shape 302"/>
            <p:cNvSpPr/>
            <p:nvPr/>
          </p:nvSpPr>
          <p:spPr bwMode="auto">
            <a:xfrm flipV="1">
              <a:off x="1239837"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3" name="Shape 303"/>
            <p:cNvSpPr/>
            <p:nvPr/>
          </p:nvSpPr>
          <p:spPr bwMode="auto">
            <a:xfrm flipV="1">
              <a:off x="146049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4" name="Shape 304"/>
            <p:cNvSpPr/>
            <p:nvPr/>
          </p:nvSpPr>
          <p:spPr bwMode="auto">
            <a:xfrm flipV="1">
              <a:off x="1677987"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5" name="Shape 305"/>
            <p:cNvSpPr/>
            <p:nvPr/>
          </p:nvSpPr>
          <p:spPr bwMode="auto">
            <a:xfrm flipV="1">
              <a:off x="1897062"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6" name="Shape 306"/>
            <p:cNvSpPr/>
            <p:nvPr/>
          </p:nvSpPr>
          <p:spPr bwMode="auto">
            <a:xfrm flipV="1">
              <a:off x="211454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7" name="Shape 307"/>
            <p:cNvSpPr/>
            <p:nvPr/>
          </p:nvSpPr>
          <p:spPr bwMode="auto">
            <a:xfrm flipV="1">
              <a:off x="2335212"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8" name="Shape 308"/>
            <p:cNvSpPr/>
            <p:nvPr/>
          </p:nvSpPr>
          <p:spPr bwMode="auto">
            <a:xfrm flipV="1">
              <a:off x="255269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09" name="Shape 309"/>
            <p:cNvSpPr/>
            <p:nvPr/>
          </p:nvSpPr>
          <p:spPr bwMode="auto">
            <a:xfrm flipV="1">
              <a:off x="2771774"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0" name="Shape 310"/>
            <p:cNvSpPr/>
            <p:nvPr/>
          </p:nvSpPr>
          <p:spPr bwMode="auto">
            <a:xfrm flipV="1">
              <a:off x="298926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1" name="Shape 311"/>
            <p:cNvSpPr/>
            <p:nvPr/>
          </p:nvSpPr>
          <p:spPr bwMode="auto">
            <a:xfrm flipV="1">
              <a:off x="3208336"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2" name="Shape 312"/>
            <p:cNvSpPr/>
            <p:nvPr/>
          </p:nvSpPr>
          <p:spPr bwMode="auto">
            <a:xfrm flipV="1">
              <a:off x="342741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3" name="Shape 313"/>
            <p:cNvSpPr/>
            <p:nvPr/>
          </p:nvSpPr>
          <p:spPr bwMode="auto">
            <a:xfrm flipV="1">
              <a:off x="364489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4" name="Shape 314"/>
            <p:cNvSpPr/>
            <p:nvPr/>
          </p:nvSpPr>
          <p:spPr bwMode="auto">
            <a:xfrm flipV="1">
              <a:off x="3863974"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5" name="Shape 315"/>
            <p:cNvSpPr/>
            <p:nvPr/>
          </p:nvSpPr>
          <p:spPr bwMode="auto">
            <a:xfrm flipV="1">
              <a:off x="408304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6" name="Shape 316"/>
            <p:cNvSpPr/>
            <p:nvPr/>
          </p:nvSpPr>
          <p:spPr bwMode="auto">
            <a:xfrm flipV="1">
              <a:off x="4302124"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7" name="Shape 317"/>
            <p:cNvSpPr/>
            <p:nvPr/>
          </p:nvSpPr>
          <p:spPr bwMode="auto">
            <a:xfrm flipV="1">
              <a:off x="451961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8" name="Shape 318"/>
            <p:cNvSpPr/>
            <p:nvPr/>
          </p:nvSpPr>
          <p:spPr bwMode="auto">
            <a:xfrm flipV="1">
              <a:off x="4738686"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19" name="Shape 319"/>
            <p:cNvSpPr/>
            <p:nvPr/>
          </p:nvSpPr>
          <p:spPr bwMode="auto">
            <a:xfrm flipV="1">
              <a:off x="495776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0" name="Shape 320"/>
            <p:cNvSpPr/>
            <p:nvPr/>
          </p:nvSpPr>
          <p:spPr bwMode="auto">
            <a:xfrm flipV="1">
              <a:off x="517524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1" name="Shape 321"/>
            <p:cNvSpPr/>
            <p:nvPr/>
          </p:nvSpPr>
          <p:spPr bwMode="auto">
            <a:xfrm flipV="1">
              <a:off x="5394324"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2" name="Shape 322"/>
            <p:cNvSpPr/>
            <p:nvPr/>
          </p:nvSpPr>
          <p:spPr bwMode="auto">
            <a:xfrm flipV="1">
              <a:off x="5613399"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3" name="Shape 323"/>
            <p:cNvSpPr/>
            <p:nvPr/>
          </p:nvSpPr>
          <p:spPr bwMode="auto">
            <a:xfrm flipV="1">
              <a:off x="5832474"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4" name="Shape 324"/>
            <p:cNvSpPr/>
            <p:nvPr/>
          </p:nvSpPr>
          <p:spPr bwMode="auto">
            <a:xfrm flipV="1">
              <a:off x="604996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5" name="Shape 325"/>
            <p:cNvSpPr/>
            <p:nvPr/>
          </p:nvSpPr>
          <p:spPr bwMode="auto">
            <a:xfrm flipV="1">
              <a:off x="6269036"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6" name="Shape 326"/>
            <p:cNvSpPr/>
            <p:nvPr/>
          </p:nvSpPr>
          <p:spPr bwMode="auto">
            <a:xfrm flipV="1">
              <a:off x="648811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7" name="Shape 327"/>
            <p:cNvSpPr/>
            <p:nvPr/>
          </p:nvSpPr>
          <p:spPr bwMode="auto">
            <a:xfrm flipV="1">
              <a:off x="6705598"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8" name="Shape 328"/>
            <p:cNvSpPr/>
            <p:nvPr/>
          </p:nvSpPr>
          <p:spPr bwMode="auto">
            <a:xfrm flipV="1">
              <a:off x="6924673"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29" name="Shape 329"/>
            <p:cNvSpPr/>
            <p:nvPr/>
          </p:nvSpPr>
          <p:spPr bwMode="auto">
            <a:xfrm flipV="1">
              <a:off x="714216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0" name="Shape 330"/>
            <p:cNvSpPr/>
            <p:nvPr/>
          </p:nvSpPr>
          <p:spPr bwMode="auto">
            <a:xfrm flipV="1">
              <a:off x="7362822"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1" name="Shape 331"/>
            <p:cNvSpPr/>
            <p:nvPr/>
          </p:nvSpPr>
          <p:spPr bwMode="auto">
            <a:xfrm flipV="1">
              <a:off x="7580311"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2" name="Shape 332"/>
            <p:cNvSpPr/>
            <p:nvPr/>
          </p:nvSpPr>
          <p:spPr bwMode="auto">
            <a:xfrm flipV="1">
              <a:off x="7799386"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3" name="Shape 333"/>
            <p:cNvSpPr/>
            <p:nvPr/>
          </p:nvSpPr>
          <p:spPr bwMode="auto">
            <a:xfrm flipV="1">
              <a:off x="8016873"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4" name="Shape 334"/>
            <p:cNvSpPr/>
            <p:nvPr/>
          </p:nvSpPr>
          <p:spPr bwMode="auto">
            <a:xfrm flipV="1">
              <a:off x="8235948"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5" name="Shape 335"/>
            <p:cNvSpPr/>
            <p:nvPr/>
          </p:nvSpPr>
          <p:spPr bwMode="auto">
            <a:xfrm flipV="1">
              <a:off x="8455023" y="3397249"/>
              <a:ext cx="1587" cy="36513"/>
            </a:xfrm>
            <a:prstGeom prst="line">
              <a:avLst/>
            </a:prstGeom>
            <a:noFill/>
            <a:ln w="3175"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336" name="Shape 336"/>
            <p:cNvSpPr/>
            <p:nvPr/>
          </p:nvSpPr>
          <p:spPr bwMode="auto">
            <a:xfrm>
              <a:off x="876299" y="3327398"/>
              <a:ext cx="127001" cy="127001"/>
            </a:xfrm>
            <a:prstGeom prst="rect">
              <a:avLst/>
            </a:prstGeom>
            <a:noFill/>
            <a:ln w="12700" cap="flat">
              <a:noFill/>
              <a:miter lim="400000"/>
            </a:ln>
            <a:effectLst/>
          </p:spPr>
          <p:txBody>
            <a:bodyPr wrap="none" lIns="0" tIns="0" rIns="0" bIns="0" numCol="1" anchor="t">
              <a:spAutoFit/>
            </a:bodyPr>
            <a:lstStyle>
              <a:lvl1pPr>
                <a:defRPr sz="9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900" b="0" i="0" u="none" strike="noStrike" cap="none" spc="0">
                  <a:ln>
                    <a:noFill/>
                  </a:ln>
                  <a:solidFill>
                    <a:srgbClr val="000000"/>
                  </a:solidFill>
                  <a:latin typeface="Arial"/>
                  <a:cs typeface="Arial"/>
                </a:rPr>
                <a:t>0</a:t>
              </a:r>
              <a:endParaRPr/>
            </a:p>
          </p:txBody>
        </p:sp>
        <p:sp>
          <p:nvSpPr>
            <p:cNvPr id="337" name="Shape 337"/>
            <p:cNvSpPr/>
            <p:nvPr/>
          </p:nvSpPr>
          <p:spPr bwMode="auto">
            <a:xfrm>
              <a:off x="814387" y="2709861"/>
              <a:ext cx="139837" cy="127001"/>
            </a:xfrm>
            <a:prstGeom prst="rect">
              <a:avLst/>
            </a:prstGeom>
            <a:noFill/>
            <a:ln w="12700" cap="flat">
              <a:noFill/>
              <a:miter lim="400000"/>
            </a:ln>
            <a:effectLst/>
          </p:spPr>
          <p:txBody>
            <a:bodyPr wrap="none" lIns="0" tIns="0" rIns="0" bIns="0" numCol="1" anchor="t">
              <a:spAutoFit/>
            </a:bodyPr>
            <a:lstStyle>
              <a:lvl1pPr>
                <a:defRPr sz="9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900" b="0" i="0" u="none" strike="noStrike" cap="none" spc="0">
                  <a:ln>
                    <a:noFill/>
                  </a:ln>
                  <a:solidFill>
                    <a:srgbClr val="000000"/>
                  </a:solidFill>
                  <a:latin typeface="Arial"/>
                  <a:cs typeface="Arial"/>
                </a:rPr>
                <a:t>20</a:t>
              </a:r>
              <a:endParaRPr/>
            </a:p>
          </p:txBody>
        </p:sp>
        <p:sp>
          <p:nvSpPr>
            <p:cNvPr id="338" name="Shape 338"/>
            <p:cNvSpPr/>
            <p:nvPr/>
          </p:nvSpPr>
          <p:spPr bwMode="auto">
            <a:xfrm>
              <a:off x="814387" y="2092324"/>
              <a:ext cx="139837" cy="127001"/>
            </a:xfrm>
            <a:prstGeom prst="rect">
              <a:avLst/>
            </a:prstGeom>
            <a:noFill/>
            <a:ln w="12700" cap="flat">
              <a:noFill/>
              <a:miter lim="400000"/>
            </a:ln>
            <a:effectLst/>
          </p:spPr>
          <p:txBody>
            <a:bodyPr wrap="none" lIns="0" tIns="0" rIns="0" bIns="0" numCol="1" anchor="t">
              <a:spAutoFit/>
            </a:bodyPr>
            <a:lstStyle>
              <a:lvl1pPr>
                <a:defRPr sz="9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900" b="0" i="0" u="none" strike="noStrike" cap="none" spc="0">
                  <a:ln>
                    <a:noFill/>
                  </a:ln>
                  <a:solidFill>
                    <a:srgbClr val="000000"/>
                  </a:solidFill>
                  <a:latin typeface="Arial"/>
                  <a:cs typeface="Arial"/>
                </a:rPr>
                <a:t>40</a:t>
              </a:r>
              <a:endParaRPr/>
            </a:p>
          </p:txBody>
        </p:sp>
        <p:sp>
          <p:nvSpPr>
            <p:cNvPr id="339" name="Shape 339"/>
            <p:cNvSpPr/>
            <p:nvPr/>
          </p:nvSpPr>
          <p:spPr bwMode="auto">
            <a:xfrm>
              <a:off x="814387" y="1473199"/>
              <a:ext cx="139837" cy="127001"/>
            </a:xfrm>
            <a:prstGeom prst="rect">
              <a:avLst/>
            </a:prstGeom>
            <a:noFill/>
            <a:ln w="12700" cap="flat">
              <a:noFill/>
              <a:miter lim="400000"/>
            </a:ln>
            <a:effectLst/>
          </p:spPr>
          <p:txBody>
            <a:bodyPr wrap="none" lIns="0" tIns="0" rIns="0" bIns="0" numCol="1" anchor="t">
              <a:spAutoFit/>
            </a:bodyPr>
            <a:lstStyle>
              <a:lvl1pPr>
                <a:defRPr sz="9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900" b="0" i="0" u="none" strike="noStrike" cap="none" spc="0">
                  <a:ln>
                    <a:noFill/>
                  </a:ln>
                  <a:solidFill>
                    <a:srgbClr val="000000"/>
                  </a:solidFill>
                  <a:latin typeface="Arial"/>
                  <a:cs typeface="Arial"/>
                </a:rPr>
                <a:t>60</a:t>
              </a:r>
              <a:endParaRPr/>
            </a:p>
          </p:txBody>
        </p:sp>
        <p:sp>
          <p:nvSpPr>
            <p:cNvPr id="340" name="Shape 340"/>
            <p:cNvSpPr/>
            <p:nvPr/>
          </p:nvSpPr>
          <p:spPr bwMode="auto">
            <a:xfrm>
              <a:off x="814387" y="855662"/>
              <a:ext cx="139837" cy="127001"/>
            </a:xfrm>
            <a:prstGeom prst="rect">
              <a:avLst/>
            </a:prstGeom>
            <a:noFill/>
            <a:ln w="12700" cap="flat">
              <a:noFill/>
              <a:miter lim="400000"/>
            </a:ln>
            <a:effectLst/>
          </p:spPr>
          <p:txBody>
            <a:bodyPr wrap="none" lIns="0" tIns="0" rIns="0" bIns="0" numCol="1" anchor="t">
              <a:spAutoFit/>
            </a:bodyPr>
            <a:lstStyle>
              <a:lvl1pPr>
                <a:defRPr sz="9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900" b="0" i="0" u="none" strike="noStrike" cap="none" spc="0">
                  <a:ln>
                    <a:noFill/>
                  </a:ln>
                  <a:solidFill>
                    <a:srgbClr val="000000"/>
                  </a:solidFill>
                  <a:latin typeface="Arial"/>
                  <a:cs typeface="Arial"/>
                </a:rPr>
                <a:t>80</a:t>
              </a:r>
              <a:endParaRPr/>
            </a:p>
          </p:txBody>
        </p:sp>
        <p:sp>
          <p:nvSpPr>
            <p:cNvPr id="341" name="Shape 341"/>
            <p:cNvSpPr/>
            <p:nvPr/>
          </p:nvSpPr>
          <p:spPr bwMode="auto">
            <a:xfrm>
              <a:off x="752474" y="238124"/>
              <a:ext cx="203406" cy="127001"/>
            </a:xfrm>
            <a:prstGeom prst="rect">
              <a:avLst/>
            </a:prstGeom>
            <a:noFill/>
            <a:ln w="12700" cap="flat">
              <a:noFill/>
              <a:miter lim="400000"/>
            </a:ln>
            <a:effectLst/>
          </p:spPr>
          <p:txBody>
            <a:bodyPr wrap="none" lIns="0" tIns="0" rIns="0" bIns="0" numCol="1" anchor="t">
              <a:spAutoFit/>
            </a:bodyPr>
            <a:lstStyle>
              <a:lvl1pPr>
                <a:defRPr sz="9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900" b="0" i="0" u="none" strike="noStrike" cap="none" spc="0">
                  <a:ln>
                    <a:noFill/>
                  </a:ln>
                  <a:solidFill>
                    <a:srgbClr val="000000"/>
                  </a:solidFill>
                  <a:latin typeface="Arial"/>
                  <a:cs typeface="Arial"/>
                </a:rPr>
                <a:t>100</a:t>
              </a:r>
              <a:endParaRPr/>
            </a:p>
          </p:txBody>
        </p:sp>
        <p:grpSp>
          <p:nvGrpSpPr>
            <p:cNvPr id="346" name="Group 346"/>
            <p:cNvGrpSpPr/>
            <p:nvPr/>
          </p:nvGrpSpPr>
          <p:grpSpPr bwMode="auto">
            <a:xfrm>
              <a:off x="1031874" y="3394074"/>
              <a:ext cx="856234" cy="325438"/>
              <a:chOff x="0" y="0"/>
              <a:chExt cx="856232" cy="325437"/>
            </a:xfrm>
          </p:grpSpPr>
          <p:sp>
            <p:nvSpPr>
              <p:cNvPr id="342" name="Shape 342"/>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43" name="Shape 343"/>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44" name="Shape 344"/>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45" name="Shape 345"/>
              <p:cNvSpPr/>
              <p:nvPr/>
            </p:nvSpPr>
            <p:spPr bwMode="auto">
              <a:xfrm rot="16199999">
                <a:off x="6079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sp>
          <p:nvSpPr>
            <p:cNvPr id="347" name="Shape 347"/>
            <p:cNvSpPr/>
            <p:nvPr/>
          </p:nvSpPr>
          <p:spPr bwMode="auto">
            <a:xfrm>
              <a:off x="3143249" y="4286248"/>
              <a:ext cx="2667396" cy="276999"/>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a:solidFill>
                    <a:srgbClr val="A6A6A6"/>
                  </a:solidFill>
                  <a:latin typeface="Arial"/>
                  <a:ea typeface="Arial"/>
                  <a:cs typeface="Arial"/>
                </a:defRPr>
              </a:pPr>
              <a:r>
                <a:rPr sz="1800" b="0" i="0" u="none" strike="noStrike" cap="none" spc="0">
                  <a:ln>
                    <a:noFill/>
                  </a:ln>
                  <a:solidFill>
                    <a:srgbClr val="000000"/>
                  </a:solidFill>
                  <a:latin typeface="Arial"/>
                  <a:cs typeface="Arial"/>
                </a:rPr>
                <a:t>Language and grade level</a:t>
              </a:r>
              <a:endParaRPr/>
            </a:p>
          </p:txBody>
        </p:sp>
        <p:sp>
          <p:nvSpPr>
            <p:cNvPr id="348" name="Shape 348"/>
            <p:cNvSpPr/>
            <p:nvPr/>
          </p:nvSpPr>
          <p:spPr bwMode="auto">
            <a:xfrm rot="16199999">
              <a:off x="-263308" y="1359888"/>
              <a:ext cx="1522852" cy="538609"/>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a:solidFill>
                    <a:srgbClr val="A6A6A6"/>
                  </a:solidFill>
                  <a:latin typeface="Arial"/>
                  <a:ea typeface="Arial"/>
                  <a:cs typeface="Arial"/>
                </a:defRPr>
              </a:pPr>
              <a:r>
                <a:rPr sz="1800" b="0" i="0" u="none" strike="noStrike" cap="none" spc="0">
                  <a:ln>
                    <a:noFill/>
                  </a:ln>
                  <a:solidFill>
                    <a:srgbClr val="000000"/>
                  </a:solidFill>
                  <a:latin typeface="Arial"/>
                  <a:cs typeface="Arial"/>
                </a:rPr>
                <a:t>Percent</a:t>
              </a:r>
              <a:r>
                <a:rPr sz="1700" b="0" i="0" u="none" strike="noStrike" cap="none" spc="0">
                  <a:ln>
                    <a:noFill/>
                  </a:ln>
                  <a:solidFill>
                    <a:srgbClr val="000000"/>
                  </a:solidFill>
                  <a:latin typeface="Arial"/>
                  <a:cs typeface="Arial"/>
                </a:rPr>
                <a:t> correct</a:t>
              </a:r>
              <a:endParaRPr sz="1700" b="0" i="0" u="none" strike="noStrike" cap="none" spc="0">
                <a:ln>
                  <a:noFill/>
                </a:ln>
                <a:solidFill>
                  <a:srgbClr val="FF0000"/>
                </a:solidFill>
                <a:latin typeface="Helvetica"/>
                <a:ea typeface="Helvetica"/>
                <a:cs typeface="Helvetica"/>
              </a:endParaRPr>
            </a:p>
            <a:p>
              <a:pPr marL="0" marR="0" lvl="0" indent="0" algn="l" defTabSz="914400">
                <a:lnSpc>
                  <a:spcPct val="100000"/>
                </a:lnSpc>
                <a:spcBef>
                  <a:spcPts val="0"/>
                </a:spcBef>
                <a:spcAft>
                  <a:spcPts val="0"/>
                </a:spcAft>
                <a:buClrTx/>
                <a:buSzTx/>
                <a:buFontTx/>
                <a:buNone/>
                <a:defRPr sz="1700">
                  <a:latin typeface="Arial"/>
                  <a:ea typeface="Arial"/>
                  <a:cs typeface="Arial"/>
                </a:defRPr>
              </a:pPr>
              <a:endParaRPr sz="1700" b="0" i="0" u="none" strike="noStrike" cap="none" spc="0">
                <a:ln>
                  <a:noFill/>
                </a:ln>
                <a:solidFill>
                  <a:srgbClr val="000000"/>
                </a:solidFill>
                <a:latin typeface="Helvetica"/>
                <a:ea typeface="Helvetica"/>
                <a:cs typeface="Helvetica"/>
              </a:endParaRPr>
            </a:p>
          </p:txBody>
        </p:sp>
        <p:sp>
          <p:nvSpPr>
            <p:cNvPr id="349" name="Shape 349"/>
            <p:cNvSpPr/>
            <p:nvPr/>
          </p:nvSpPr>
          <p:spPr bwMode="auto">
            <a:xfrm>
              <a:off x="1093469" y="3795711"/>
              <a:ext cx="670055" cy="492443"/>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English</a:t>
              </a:r>
              <a:endParaRPr/>
            </a:p>
            <a:p>
              <a:pPr marL="0" marR="0" lvl="0" indent="0" algn="ctr" defTabSz="914400">
                <a:lnSpc>
                  <a:spcPct val="100000"/>
                </a:lnSpc>
                <a:spcBef>
                  <a:spcPts val="0"/>
                </a:spcBef>
                <a:spcAft>
                  <a:spcPts val="0"/>
                </a:spcAft>
                <a:buClrTx/>
                <a:buSzTx/>
                <a:buFontTx/>
                <a:buNone/>
                <a:defRPr sz="1600">
                  <a:latin typeface="Arial"/>
                  <a:ea typeface="Arial"/>
                  <a:cs typeface="Arial"/>
                </a:defRPr>
              </a:pPr>
              <a:endParaRPr sz="1600" b="0" i="0" u="none" strike="noStrike" cap="none" spc="0">
                <a:ln>
                  <a:noFill/>
                </a:ln>
                <a:solidFill>
                  <a:srgbClr val="FF0000"/>
                </a:solidFill>
                <a:latin typeface="Helvetica"/>
                <a:ea typeface="Helvetica"/>
                <a:cs typeface="Helvetica"/>
              </a:endParaRPr>
            </a:p>
          </p:txBody>
        </p:sp>
        <p:sp>
          <p:nvSpPr>
            <p:cNvPr id="350" name="Shape 350"/>
            <p:cNvSpPr/>
            <p:nvPr/>
          </p:nvSpPr>
          <p:spPr bwMode="auto">
            <a:xfrm>
              <a:off x="3279774" y="3792536"/>
              <a:ext cx="742191" cy="246221"/>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German</a:t>
              </a:r>
              <a:endParaRPr/>
            </a:p>
          </p:txBody>
        </p:sp>
        <p:sp>
          <p:nvSpPr>
            <p:cNvPr id="351" name="Shape 351"/>
            <p:cNvSpPr/>
            <p:nvPr/>
          </p:nvSpPr>
          <p:spPr bwMode="auto">
            <a:xfrm>
              <a:off x="4400549" y="3792536"/>
              <a:ext cx="637995" cy="492443"/>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French</a:t>
              </a:r>
              <a:endParaRPr/>
            </a:p>
            <a:p>
              <a:pPr marL="0" marR="0" lvl="0" indent="0" algn="ctr" defTabSz="914400">
                <a:lnSpc>
                  <a:spcPct val="100000"/>
                </a:lnSpc>
                <a:spcBef>
                  <a:spcPts val="0"/>
                </a:spcBef>
                <a:spcAft>
                  <a:spcPts val="0"/>
                </a:spcAft>
                <a:buClrTx/>
                <a:buSzTx/>
                <a:buFontTx/>
                <a:buNone/>
                <a:defRPr sz="1600">
                  <a:latin typeface="Arial"/>
                  <a:ea typeface="Arial"/>
                  <a:cs typeface="Arial"/>
                </a:defRPr>
              </a:pPr>
              <a:endParaRPr sz="1600" b="0" i="0" u="none" strike="noStrike" cap="none" spc="0">
                <a:ln>
                  <a:noFill/>
                </a:ln>
                <a:solidFill>
                  <a:srgbClr val="FF0000"/>
                </a:solidFill>
                <a:latin typeface="Helvetica"/>
                <a:ea typeface="Helvetica"/>
                <a:cs typeface="Helvetica"/>
              </a:endParaRPr>
            </a:p>
          </p:txBody>
        </p:sp>
        <p:sp>
          <p:nvSpPr>
            <p:cNvPr id="352" name="Shape 352"/>
            <p:cNvSpPr/>
            <p:nvPr/>
          </p:nvSpPr>
          <p:spPr bwMode="auto">
            <a:xfrm>
              <a:off x="5467349" y="3792536"/>
              <a:ext cx="738985" cy="492443"/>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Spanish</a:t>
              </a:r>
              <a:endParaRPr/>
            </a:p>
            <a:p>
              <a:pPr marL="0" marR="0" lvl="0" indent="0" algn="l" defTabSz="914400">
                <a:lnSpc>
                  <a:spcPct val="100000"/>
                </a:lnSpc>
                <a:spcBef>
                  <a:spcPts val="0"/>
                </a:spcBef>
                <a:spcAft>
                  <a:spcPts val="0"/>
                </a:spcAft>
                <a:buClrTx/>
                <a:buSzTx/>
                <a:buFontTx/>
                <a:buNone/>
                <a:defRPr sz="1600">
                  <a:latin typeface="Arial"/>
                  <a:ea typeface="Arial"/>
                  <a:cs typeface="Arial"/>
                </a:defRPr>
              </a:pPr>
              <a:endParaRPr sz="1600" b="0" i="0" u="none" strike="noStrike" cap="none" spc="0">
                <a:ln>
                  <a:noFill/>
                </a:ln>
                <a:solidFill>
                  <a:srgbClr val="FF0000"/>
                </a:solidFill>
                <a:latin typeface="Helvetica"/>
                <a:ea typeface="Helvetica"/>
                <a:cs typeface="Helvetica"/>
              </a:endParaRPr>
            </a:p>
          </p:txBody>
        </p:sp>
        <p:sp>
          <p:nvSpPr>
            <p:cNvPr id="353" name="Shape 353"/>
            <p:cNvSpPr/>
            <p:nvPr/>
          </p:nvSpPr>
          <p:spPr bwMode="auto">
            <a:xfrm>
              <a:off x="7662860" y="3795712"/>
              <a:ext cx="765175" cy="492443"/>
            </a:xfrm>
            <a:prstGeom prst="rect">
              <a:avLst/>
            </a:prstGeom>
            <a:noFill/>
            <a:ln w="12700" cap="flat">
              <a:noFill/>
              <a:miter lim="400000"/>
            </a:ln>
            <a:effectLst/>
          </p:spPr>
          <p:txBody>
            <a:bodyPr wrap="squar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Finnish</a:t>
              </a:r>
              <a:endParaRPr/>
            </a:p>
            <a:p>
              <a:pPr marL="0" marR="0" lvl="0" indent="0" algn="ctr" defTabSz="914400">
                <a:lnSpc>
                  <a:spcPct val="100000"/>
                </a:lnSpc>
                <a:spcBef>
                  <a:spcPts val="0"/>
                </a:spcBef>
                <a:spcAft>
                  <a:spcPts val="0"/>
                </a:spcAft>
                <a:buClrTx/>
                <a:buSzTx/>
                <a:buFontTx/>
                <a:buNone/>
                <a:defRPr sz="1600">
                  <a:latin typeface="Arial"/>
                  <a:ea typeface="Arial"/>
                  <a:cs typeface="Arial"/>
                </a:defRPr>
              </a:pPr>
              <a:endParaRPr sz="1600" b="0" i="0" u="none" strike="noStrike" cap="none" spc="0">
                <a:ln>
                  <a:noFill/>
                </a:ln>
                <a:solidFill>
                  <a:srgbClr val="FF0000"/>
                </a:solidFill>
                <a:latin typeface="Helvetica"/>
                <a:ea typeface="Helvetica"/>
                <a:cs typeface="Helvetica"/>
              </a:endParaRPr>
            </a:p>
          </p:txBody>
        </p:sp>
        <p:sp>
          <p:nvSpPr>
            <p:cNvPr id="354" name="Shape 354"/>
            <p:cNvSpPr/>
            <p:nvPr/>
          </p:nvSpPr>
          <p:spPr bwMode="auto">
            <a:xfrm>
              <a:off x="2170796" y="3792536"/>
              <a:ext cx="535403" cy="492443"/>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Dutch</a:t>
              </a:r>
              <a:endParaRPr/>
            </a:p>
            <a:p>
              <a:pPr marL="0" marR="0" lvl="0" indent="0" algn="l" defTabSz="914400">
                <a:lnSpc>
                  <a:spcPct val="100000"/>
                </a:lnSpc>
                <a:spcBef>
                  <a:spcPts val="0"/>
                </a:spcBef>
                <a:spcAft>
                  <a:spcPts val="0"/>
                </a:spcAft>
                <a:buClrTx/>
                <a:buSzTx/>
                <a:buFontTx/>
                <a:buNone/>
                <a:defRPr sz="1600">
                  <a:latin typeface="Arial"/>
                  <a:ea typeface="Arial"/>
                  <a:cs typeface="Arial"/>
                </a:defRPr>
              </a:pPr>
              <a:endParaRPr sz="1600" b="0" i="0" u="none" strike="noStrike" cap="none" spc="0">
                <a:ln>
                  <a:noFill/>
                </a:ln>
                <a:solidFill>
                  <a:srgbClr val="FF0000"/>
                </a:solidFill>
                <a:latin typeface="Helvetica"/>
                <a:ea typeface="Helvetica"/>
                <a:cs typeface="Helvetica"/>
              </a:endParaRPr>
            </a:p>
          </p:txBody>
        </p:sp>
        <p:sp>
          <p:nvSpPr>
            <p:cNvPr id="355" name="Shape 355"/>
            <p:cNvSpPr/>
            <p:nvPr/>
          </p:nvSpPr>
          <p:spPr bwMode="auto">
            <a:xfrm>
              <a:off x="6550024" y="3795711"/>
              <a:ext cx="772647" cy="492443"/>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600">
                  <a:solidFill>
                    <a:srgbClr val="A6A6A6"/>
                  </a:solidFill>
                  <a:latin typeface="Arial"/>
                  <a:ea typeface="Arial"/>
                  <a:cs typeface="Arial"/>
                </a:defRPr>
              </a:pPr>
              <a:r>
                <a:rPr sz="1600" b="0" i="0" u="none" strike="noStrike" cap="none" spc="0">
                  <a:ln>
                    <a:noFill/>
                  </a:ln>
                  <a:solidFill>
                    <a:srgbClr val="000000"/>
                  </a:solidFill>
                  <a:latin typeface="Arial"/>
                  <a:cs typeface="Arial"/>
                </a:rPr>
                <a:t>Swedish</a:t>
              </a:r>
              <a:endParaRPr/>
            </a:p>
            <a:p>
              <a:pPr marL="0" marR="0" lvl="0" indent="0" algn="ctr" defTabSz="914400">
                <a:lnSpc>
                  <a:spcPct val="100000"/>
                </a:lnSpc>
                <a:spcBef>
                  <a:spcPts val="0"/>
                </a:spcBef>
                <a:spcAft>
                  <a:spcPts val="0"/>
                </a:spcAft>
                <a:buClrTx/>
                <a:buSzTx/>
                <a:buFontTx/>
                <a:buNone/>
                <a:defRPr sz="1600">
                  <a:latin typeface="Arial"/>
                  <a:ea typeface="Arial"/>
                  <a:cs typeface="Arial"/>
                </a:defRPr>
              </a:pPr>
              <a:endParaRPr sz="1600" b="0" i="0" u="none" strike="noStrike" cap="none" spc="0">
                <a:ln>
                  <a:noFill/>
                </a:ln>
                <a:solidFill>
                  <a:srgbClr val="FF0000"/>
                </a:solidFill>
                <a:latin typeface="Helvetica"/>
                <a:ea typeface="Helvetica"/>
                <a:cs typeface="Helvetica"/>
              </a:endParaRPr>
            </a:p>
          </p:txBody>
        </p:sp>
        <p:grpSp>
          <p:nvGrpSpPr>
            <p:cNvPr id="360" name="Group 360"/>
            <p:cNvGrpSpPr/>
            <p:nvPr/>
          </p:nvGrpSpPr>
          <p:grpSpPr bwMode="auto">
            <a:xfrm>
              <a:off x="4308474" y="3414711"/>
              <a:ext cx="856234" cy="325438"/>
              <a:chOff x="0" y="0"/>
              <a:chExt cx="856232" cy="325437"/>
            </a:xfrm>
          </p:grpSpPr>
          <p:sp>
            <p:nvSpPr>
              <p:cNvPr id="356" name="Shape 356"/>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57" name="Shape 357"/>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58" name="Shape 358"/>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59" name="Shape 359"/>
              <p:cNvSpPr/>
              <p:nvPr/>
            </p:nvSpPr>
            <p:spPr bwMode="auto">
              <a:xfrm rot="16199999">
                <a:off x="6079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grpSp>
          <p:nvGrpSpPr>
            <p:cNvPr id="365" name="Group 365"/>
            <p:cNvGrpSpPr/>
            <p:nvPr/>
          </p:nvGrpSpPr>
          <p:grpSpPr bwMode="auto">
            <a:xfrm>
              <a:off x="5375274" y="3414711"/>
              <a:ext cx="856234" cy="325438"/>
              <a:chOff x="0" y="0"/>
              <a:chExt cx="856232" cy="325437"/>
            </a:xfrm>
          </p:grpSpPr>
          <p:sp>
            <p:nvSpPr>
              <p:cNvPr id="361" name="Shape 361"/>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62" name="Shape 362"/>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63" name="Shape 363"/>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64" name="Shape 364"/>
              <p:cNvSpPr/>
              <p:nvPr/>
            </p:nvSpPr>
            <p:spPr bwMode="auto">
              <a:xfrm rot="16199999">
                <a:off x="6079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grpSp>
          <p:nvGrpSpPr>
            <p:cNvPr id="370" name="Group 370"/>
            <p:cNvGrpSpPr/>
            <p:nvPr/>
          </p:nvGrpSpPr>
          <p:grpSpPr bwMode="auto">
            <a:xfrm>
              <a:off x="6442073" y="3414711"/>
              <a:ext cx="856234" cy="325438"/>
              <a:chOff x="0" y="0"/>
              <a:chExt cx="856232" cy="325437"/>
            </a:xfrm>
          </p:grpSpPr>
          <p:sp>
            <p:nvSpPr>
              <p:cNvPr id="366" name="Shape 366"/>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67" name="Shape 367"/>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68" name="Shape 368"/>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69" name="Shape 369"/>
              <p:cNvSpPr/>
              <p:nvPr/>
            </p:nvSpPr>
            <p:spPr bwMode="auto">
              <a:xfrm rot="16199999">
                <a:off x="6079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grpSp>
          <p:nvGrpSpPr>
            <p:cNvPr id="375" name="Group 375"/>
            <p:cNvGrpSpPr/>
            <p:nvPr/>
          </p:nvGrpSpPr>
          <p:grpSpPr bwMode="auto">
            <a:xfrm>
              <a:off x="7585073" y="3414711"/>
              <a:ext cx="856234" cy="325438"/>
              <a:chOff x="0" y="0"/>
              <a:chExt cx="856232" cy="325437"/>
            </a:xfrm>
          </p:grpSpPr>
          <p:sp>
            <p:nvSpPr>
              <p:cNvPr id="371" name="Shape 371"/>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72" name="Shape 372"/>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73" name="Shape 373"/>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74" name="Shape 374"/>
              <p:cNvSpPr/>
              <p:nvPr/>
            </p:nvSpPr>
            <p:spPr bwMode="auto">
              <a:xfrm rot="16199999">
                <a:off x="6079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grpSp>
          <p:nvGrpSpPr>
            <p:cNvPr id="380" name="Group 380"/>
            <p:cNvGrpSpPr/>
            <p:nvPr/>
          </p:nvGrpSpPr>
          <p:grpSpPr bwMode="auto">
            <a:xfrm>
              <a:off x="2098674" y="3414711"/>
              <a:ext cx="856234" cy="325438"/>
              <a:chOff x="0" y="0"/>
              <a:chExt cx="856232" cy="325437"/>
            </a:xfrm>
          </p:grpSpPr>
          <p:sp>
            <p:nvSpPr>
              <p:cNvPr id="376" name="Shape 376"/>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77" name="Shape 377"/>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78" name="Shape 378"/>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79" name="Shape 379"/>
              <p:cNvSpPr/>
              <p:nvPr/>
            </p:nvSpPr>
            <p:spPr bwMode="auto">
              <a:xfrm rot="16199999">
                <a:off x="6079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grpSp>
          <p:nvGrpSpPr>
            <p:cNvPr id="385" name="Group 385"/>
            <p:cNvGrpSpPr/>
            <p:nvPr/>
          </p:nvGrpSpPr>
          <p:grpSpPr bwMode="auto">
            <a:xfrm>
              <a:off x="3165474" y="3414711"/>
              <a:ext cx="857821" cy="325438"/>
              <a:chOff x="0" y="0"/>
              <a:chExt cx="857820" cy="325437"/>
            </a:xfrm>
          </p:grpSpPr>
          <p:sp>
            <p:nvSpPr>
              <p:cNvPr id="381" name="Shape 381"/>
              <p:cNvSpPr/>
              <p:nvPr/>
            </p:nvSpPr>
            <p:spPr bwMode="auto">
              <a:xfrm rot="16199999">
                <a:off x="-66787" y="85836"/>
                <a:ext cx="30638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1st</a:t>
                </a:r>
                <a:endParaRPr/>
              </a:p>
            </p:txBody>
          </p:sp>
          <p:sp>
            <p:nvSpPr>
              <p:cNvPr id="382" name="Shape 382"/>
              <p:cNvSpPr/>
              <p:nvPr/>
            </p:nvSpPr>
            <p:spPr bwMode="auto">
              <a:xfrm rot="16199999">
                <a:off x="168163" y="76311"/>
                <a:ext cx="325438"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2nd</a:t>
                </a:r>
                <a:endParaRPr/>
              </a:p>
            </p:txBody>
          </p:sp>
          <p:sp>
            <p:nvSpPr>
              <p:cNvPr id="383" name="Shape 383"/>
              <p:cNvSpPr/>
              <p:nvPr/>
            </p:nvSpPr>
            <p:spPr bwMode="auto">
              <a:xfrm rot="16199999">
                <a:off x="392001"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3rd</a:t>
                </a:r>
                <a:endParaRPr/>
              </a:p>
            </p:txBody>
          </p:sp>
          <p:sp>
            <p:nvSpPr>
              <p:cNvPr id="384" name="Shape 384"/>
              <p:cNvSpPr/>
              <p:nvPr/>
            </p:nvSpPr>
            <p:spPr bwMode="auto">
              <a:xfrm rot="16199999">
                <a:off x="609488" y="76311"/>
                <a:ext cx="323850" cy="172815"/>
              </a:xfrm>
              <a:prstGeom prst="rect">
                <a:avLst/>
              </a:prstGeom>
              <a:noFill/>
              <a:ln w="12700" cap="flat">
                <a:noFill/>
                <a:miter lim="400000"/>
              </a:ln>
              <a:effectLst/>
            </p:spPr>
            <p:txBody>
              <a:bodyPr wrap="squar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4th</a:t>
                </a:r>
                <a:endParaRPr/>
              </a:p>
            </p:txBody>
          </p:sp>
        </p:grpSp>
      </p:grpSp>
      <p:sp>
        <p:nvSpPr>
          <p:cNvPr id="387" name="Shape 387"/>
          <p:cNvSpPr/>
          <p:nvPr/>
        </p:nvSpPr>
        <p:spPr bwMode="auto">
          <a:xfrm>
            <a:off x="816552" y="1387337"/>
            <a:ext cx="1387670" cy="5185311"/>
          </a:xfrm>
          <a:custGeom>
            <a:avLst/>
            <a:gdLst/>
            <a:ahLst/>
            <a:cxnLst>
              <a:cxn ang="0">
                <a:pos x="wd2" y="hd2"/>
              </a:cxn>
              <a:cxn ang="5400000">
                <a:pos x="wd2" y="hd2"/>
              </a:cxn>
              <a:cxn ang="10800000">
                <a:pos x="wd2" y="hd2"/>
              </a:cxn>
              <a:cxn ang="16200000">
                <a:pos x="wd2" y="hd2"/>
              </a:cxn>
            </a:cxnLst>
            <a:rect l="0" t="0" r="r" b="b"/>
            <a:pathLst>
              <a:path w="19833" h="19555" fill="norm" stroke="1" extrusionOk="0">
                <a:moveTo>
                  <a:pt x="9022" y="803"/>
                </a:moveTo>
                <a:cubicBezTo>
                  <a:pt x="5120" y="396"/>
                  <a:pt x="1217" y="-11"/>
                  <a:pt x="310" y="2815"/>
                </a:cubicBezTo>
                <a:cubicBezTo>
                  <a:pt x="-598" y="5640"/>
                  <a:pt x="491" y="15315"/>
                  <a:pt x="3577" y="17757"/>
                </a:cubicBezTo>
                <a:cubicBezTo>
                  <a:pt x="6663" y="20200"/>
                  <a:pt x="16646" y="20200"/>
                  <a:pt x="18824" y="17470"/>
                </a:cubicBezTo>
                <a:cubicBezTo>
                  <a:pt x="21002" y="14740"/>
                  <a:pt x="19368" y="4156"/>
                  <a:pt x="16646" y="1378"/>
                </a:cubicBezTo>
                <a:cubicBezTo>
                  <a:pt x="13923" y="-1400"/>
                  <a:pt x="4847" y="899"/>
                  <a:pt x="2488" y="803"/>
                </a:cubicBezTo>
              </a:path>
            </a:pathLst>
          </a:custGeom>
          <a:ln w="28575">
            <a:solidFill>
              <a:srgbClr val="FF0000"/>
            </a:solidFill>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dur="indefinite" fill="hold"/>
                                        <p:tgtEl>
                                          <p:spTgt spid="387"/>
                                        </p:tgtEl>
                                        <p:attrNameLst>
                                          <p:attrName>style.visibility</p:attrName>
                                        </p:attrNameLst>
                                      </p:cBhvr>
                                      <p:to>
                                        <p:strVal val="visible"/>
                                      </p:to>
                                    </p:set>
                                    <p:animEffect transition="in" filter="box(in)">
                                      <p:cBhvr>
                                        <p:cTn id="7"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9457" name="Picture 1" descr="IMG_0210.png"/>
          <p:cNvPicPr>
            <a:picLocks noChangeAspect="1"/>
          </p:cNvPicPr>
          <p:nvPr/>
        </p:nvPicPr>
        <p:blipFill>
          <a:blip r:embed="rId3"/>
          <a:stretch/>
        </p:blipFill>
        <p:spPr bwMode="auto">
          <a:xfrm>
            <a:off x="5180594" y="2119017"/>
            <a:ext cx="2344380" cy="2568491"/>
          </a:xfrm>
          <a:prstGeom prst="rect">
            <a:avLst/>
          </a:prstGeom>
          <a:noFill/>
          <a:ln>
            <a:noFill/>
          </a:ln>
          <a:effectLst/>
        </p:spPr>
      </p:pic>
      <p:sp>
        <p:nvSpPr>
          <p:cNvPr id="19458" name="Rectangle 2"/>
          <p:cNvSpPr>
            <a:spLocks noChangeArrowheads="1" noGrp="1"/>
          </p:cNvSpPr>
          <p:nvPr>
            <p:ph type="title"/>
          </p:nvPr>
        </p:nvSpPr>
        <p:spPr bwMode="auto">
          <a:xfrm>
            <a:off x="2359119" y="1231523"/>
            <a:ext cx="4899383" cy="702078"/>
          </a:xfrm>
        </p:spPr>
        <p:txBody>
          <a:bodyPr>
            <a:noAutofit/>
          </a:bodyPr>
          <a:lstStyle/>
          <a:p>
            <a:pPr defTabSz="258604">
              <a:lnSpc>
                <a:spcPct val="120000"/>
              </a:lnSpc>
              <a:defRPr/>
            </a:pPr>
            <a:r>
              <a:rPr lang="en-US" sz="1800">
                <a:latin typeface="微软雅黑"/>
                <a:ea typeface="微软雅黑"/>
              </a:rPr>
              <a:t>Low cost solution for developing countries</a:t>
            </a:r>
            <a:endParaRPr lang="zh-CN" sz="1800">
              <a:solidFill>
                <a:srgbClr val="FF0000"/>
              </a:solidFill>
              <a:latin typeface="微软雅黑"/>
              <a:ea typeface="微软雅黑"/>
            </a:endParaRPr>
          </a:p>
        </p:txBody>
      </p:sp>
      <p:sp>
        <p:nvSpPr>
          <p:cNvPr id="19459" name="Rectangle 3"/>
          <p:cNvSpPr>
            <a:spLocks noChangeArrowheads="1" noGrp="1"/>
          </p:cNvSpPr>
          <p:nvPr>
            <p:ph type="body" idx="1"/>
          </p:nvPr>
        </p:nvSpPr>
        <p:spPr bwMode="auto">
          <a:xfrm>
            <a:off x="718484" y="2179401"/>
            <a:ext cx="4205208" cy="3982248"/>
          </a:xfrm>
        </p:spPr>
        <p:txBody>
          <a:bodyPr>
            <a:normAutofit fontScale="97500"/>
          </a:bodyPr>
          <a:lstStyle/>
          <a:p>
            <a:pPr marL="342900" indent="-342900">
              <a:lnSpc>
                <a:spcPct val="110000"/>
              </a:lnSpc>
              <a:spcBef>
                <a:spcPts val="0"/>
              </a:spcBef>
              <a:defRPr/>
            </a:pPr>
            <a:r>
              <a:rPr lang="en-US" sz="1500">
                <a:latin typeface="微软雅黑"/>
                <a:ea typeface="微软雅黑"/>
              </a:rPr>
              <a:t>The GG works in low cost tablet and smart phone devices. </a:t>
            </a:r>
            <a:endParaRPr/>
          </a:p>
          <a:p>
            <a:pPr marL="0" indent="0">
              <a:lnSpc>
                <a:spcPct val="110000"/>
              </a:lnSpc>
              <a:spcBef>
                <a:spcPts val="0"/>
              </a:spcBef>
              <a:buNone/>
              <a:defRPr/>
            </a:pPr>
            <a:endParaRPr lang="zh-CN" sz="1500">
              <a:solidFill>
                <a:srgbClr val="FF0000"/>
              </a:solidFill>
              <a:latin typeface="微软雅黑"/>
              <a:ea typeface="微软雅黑"/>
            </a:endParaRPr>
          </a:p>
          <a:p>
            <a:pPr marL="342900" indent="-342900">
              <a:lnSpc>
                <a:spcPct val="110000"/>
              </a:lnSpc>
              <a:spcBef>
                <a:spcPts val="0"/>
              </a:spcBef>
              <a:defRPr/>
            </a:pPr>
            <a:endParaRPr lang="en-US" sz="1350">
              <a:latin typeface="微软雅黑"/>
              <a:ea typeface="微软雅黑"/>
            </a:endParaRPr>
          </a:p>
          <a:p>
            <a:pPr marL="342900" indent="-342900">
              <a:lnSpc>
                <a:spcPct val="110000"/>
              </a:lnSpc>
              <a:spcBef>
                <a:spcPts val="0"/>
              </a:spcBef>
              <a:defRPr/>
            </a:pPr>
            <a:r>
              <a:rPr lang="en-US" sz="1500">
                <a:latin typeface="微软雅黑"/>
                <a:ea typeface="微软雅黑"/>
              </a:rPr>
              <a:t>The mobile games are likely reaching the homes also in Africa within next not so many years.</a:t>
            </a:r>
            <a:endParaRPr/>
          </a:p>
          <a:p>
            <a:pPr marL="0" indent="0">
              <a:lnSpc>
                <a:spcPct val="110000"/>
              </a:lnSpc>
              <a:spcBef>
                <a:spcPts val="0"/>
              </a:spcBef>
              <a:buNone/>
              <a:defRPr/>
            </a:pPr>
            <a:r>
              <a:rPr lang="zh-CN" sz="1500">
                <a:solidFill>
                  <a:srgbClr val="FF0000"/>
                </a:solidFill>
                <a:latin typeface="微软雅黑"/>
                <a:ea typeface="微软雅黑"/>
              </a:rPr>
              <a:t>。</a:t>
            </a:r>
            <a:endParaRPr/>
          </a:p>
          <a:p>
            <a:pPr marL="342900" indent="-342900">
              <a:lnSpc>
                <a:spcPct val="110000"/>
              </a:lnSpc>
              <a:spcBef>
                <a:spcPts val="0"/>
              </a:spcBef>
              <a:defRPr/>
            </a:pPr>
            <a:endParaRPr lang="en-US" sz="1350">
              <a:latin typeface="微软雅黑"/>
              <a:ea typeface="微软雅黑"/>
            </a:endParaRPr>
          </a:p>
          <a:p>
            <a:pPr marL="342900" indent="-342900">
              <a:lnSpc>
                <a:spcPct val="110000"/>
              </a:lnSpc>
              <a:spcBef>
                <a:spcPts val="0"/>
              </a:spcBef>
              <a:defRPr/>
            </a:pPr>
            <a:r>
              <a:rPr lang="en-US" sz="1500">
                <a:latin typeface="微软雅黑"/>
                <a:ea typeface="微软雅黑"/>
              </a:rPr>
              <a:t>Ministries of Education: training, learning, analytics.</a:t>
            </a:r>
            <a:endParaRPr/>
          </a:p>
          <a:p>
            <a:pPr marL="0" indent="0">
              <a:lnSpc>
                <a:spcPct val="110000"/>
              </a:lnSpc>
              <a:spcBef>
                <a:spcPts val="0"/>
              </a:spcBef>
              <a:buNone/>
              <a:defRPr/>
            </a:pPr>
            <a:endParaRPr lang="zh-CN" sz="1500">
              <a:solidFill>
                <a:srgbClr val="FF0000"/>
              </a:solidFill>
              <a:latin typeface="微软雅黑"/>
              <a:ea typeface="微软雅黑"/>
            </a:endParaRPr>
          </a:p>
          <a:p>
            <a:pPr marL="342900" indent="-342900">
              <a:lnSpc>
                <a:spcPct val="110000"/>
              </a:lnSpc>
              <a:spcBef>
                <a:spcPts val="0"/>
              </a:spcBef>
              <a:defRPr/>
            </a:pPr>
            <a:endParaRPr lang="en-US" sz="1500">
              <a:latin typeface="微软雅黑"/>
              <a:ea typeface="微软雅黑"/>
            </a:endParaRPr>
          </a:p>
        </p:txBody>
      </p:sp>
      <p:sp>
        <p:nvSpPr>
          <p:cNvPr id="5" name="Tekstikehys 4"/>
          <p:cNvSpPr txBox="1"/>
          <p:nvPr/>
        </p:nvSpPr>
        <p:spPr bwMode="auto">
          <a:xfrm>
            <a:off x="4808811" y="4872923"/>
            <a:ext cx="3559108" cy="761747"/>
          </a:xfrm>
          <a:prstGeom prst="rect">
            <a:avLst/>
          </a:prstGeom>
          <a:noFill/>
        </p:spPr>
        <p:txBody>
          <a:bodyPr wrap="square" rtlCol="0">
            <a:spAutoFit/>
          </a:bodyPr>
          <a:lstStyle/>
          <a:p>
            <a:pPr defTabSz="685800">
              <a:defRPr/>
            </a:pPr>
            <a:r>
              <a:rPr lang="fi-FI" sz="1050">
                <a:solidFill>
                  <a:prstClr val="black"/>
                </a:solidFill>
                <a:latin typeface="微软雅黑"/>
                <a:ea typeface="微软雅黑"/>
              </a:rPr>
              <a:t>For </a:t>
            </a:r>
            <a:r>
              <a:rPr lang="fi-FI" sz="1050">
                <a:solidFill>
                  <a:prstClr val="black"/>
                </a:solidFill>
                <a:latin typeface="微软雅黑"/>
                <a:ea typeface="微软雅黑"/>
              </a:rPr>
              <a:t>learning</a:t>
            </a:r>
            <a:r>
              <a:rPr lang="fi-FI" sz="1050">
                <a:solidFill>
                  <a:prstClr val="black"/>
                </a:solidFill>
                <a:latin typeface="微软雅黑"/>
                <a:ea typeface="微软雅黑"/>
              </a:rPr>
              <a:t> the </a:t>
            </a:r>
            <a:r>
              <a:rPr lang="fi-FI" sz="1050">
                <a:solidFill>
                  <a:prstClr val="black"/>
                </a:solidFill>
                <a:latin typeface="微软雅黑"/>
                <a:ea typeface="微软雅黑"/>
              </a:rPr>
              <a:t>results</a:t>
            </a:r>
            <a:r>
              <a:rPr lang="fi-FI" sz="1050">
                <a:solidFill>
                  <a:prstClr val="black"/>
                </a:solidFill>
                <a:latin typeface="微软雅黑"/>
                <a:ea typeface="微软雅黑"/>
              </a:rPr>
              <a:t> of </a:t>
            </a:r>
            <a:r>
              <a:rPr lang="fi-FI" sz="1050">
                <a:solidFill>
                  <a:prstClr val="black"/>
                </a:solidFill>
                <a:latin typeface="微软雅黑"/>
                <a:ea typeface="微软雅黑"/>
              </a:rPr>
              <a:t>our</a:t>
            </a:r>
            <a:r>
              <a:rPr lang="fi-FI" sz="1050">
                <a:solidFill>
                  <a:prstClr val="black"/>
                </a:solidFill>
                <a:latin typeface="微软雅黑"/>
                <a:ea typeface="微软雅黑"/>
              </a:rPr>
              <a:t> </a:t>
            </a:r>
            <a:r>
              <a:rPr lang="fi-FI" sz="1050">
                <a:solidFill>
                  <a:prstClr val="black"/>
                </a:solidFill>
                <a:latin typeface="微软雅黑"/>
                <a:ea typeface="微软雅黑"/>
              </a:rPr>
              <a:t>GG-studies</a:t>
            </a:r>
            <a:r>
              <a:rPr lang="fi-FI" sz="1050">
                <a:solidFill>
                  <a:prstClr val="black"/>
                </a:solidFill>
                <a:latin typeface="微软雅黑"/>
                <a:ea typeface="微软雅黑"/>
              </a:rPr>
              <a:t> in </a:t>
            </a:r>
            <a:r>
              <a:rPr lang="fi-FI" sz="1050">
                <a:solidFill>
                  <a:prstClr val="black"/>
                </a:solidFill>
                <a:latin typeface="微软雅黑"/>
                <a:ea typeface="微软雅黑"/>
              </a:rPr>
              <a:t>Africa</a:t>
            </a:r>
            <a:r>
              <a:rPr lang="fi-FI" sz="1050">
                <a:solidFill>
                  <a:prstClr val="black"/>
                </a:solidFill>
                <a:latin typeface="微软雅黑"/>
                <a:ea typeface="微软雅黑"/>
              </a:rPr>
              <a:t>, (-2015), </a:t>
            </a:r>
            <a:r>
              <a:rPr lang="fi-FI" sz="1050">
                <a:solidFill>
                  <a:prstClr val="black"/>
                </a:solidFill>
                <a:latin typeface="微软雅黑"/>
                <a:ea typeface="微软雅黑"/>
              </a:rPr>
              <a:t>see</a:t>
            </a:r>
            <a:r>
              <a:rPr lang="fi-FI" sz="1050">
                <a:solidFill>
                  <a:prstClr val="black"/>
                </a:solidFill>
                <a:latin typeface="微软雅黑"/>
                <a:ea typeface="微软雅黑"/>
              </a:rPr>
              <a:t> Ojanen et al., 2015</a:t>
            </a:r>
            <a:endParaRPr/>
          </a:p>
          <a:p>
            <a:pPr defTabSz="685800">
              <a:defRPr/>
            </a:pPr>
            <a:endParaRPr lang="fi-FI" sz="1050">
              <a:solidFill>
                <a:srgbClr val="FF0000"/>
              </a:solidFill>
              <a:latin typeface="微软雅黑"/>
              <a:ea typeface="微软雅黑"/>
            </a:endParaRPr>
          </a:p>
          <a:p>
            <a:pPr defTabSz="685800">
              <a:defRPr/>
            </a:pPr>
            <a:endParaRPr lang="zh-CN" sz="1200">
              <a:solidFill>
                <a:prstClr val="black"/>
              </a:solidFill>
              <a:latin typeface="微软雅黑"/>
              <a:ea typeface="微软雅黑"/>
            </a:endParaRPr>
          </a:p>
        </p:txBody>
      </p:sp>
      <p:sp>
        <p:nvSpPr>
          <p:cNvPr id="6" name="Tekstikehys 5"/>
          <p:cNvSpPr txBox="1"/>
          <p:nvPr/>
        </p:nvSpPr>
        <p:spPr bwMode="auto">
          <a:xfrm>
            <a:off x="0" y="885275"/>
            <a:ext cx="3300413" cy="369332"/>
          </a:xfrm>
          <a:prstGeom prst="rect">
            <a:avLst/>
          </a:prstGeom>
          <a:noFill/>
        </p:spPr>
        <p:txBody>
          <a:bodyPr wrap="square" rtlCol="0">
            <a:spAutoFit/>
          </a:bodyPr>
          <a:lstStyle/>
          <a:p>
            <a:pPr defTabSz="685800">
              <a:defRPr/>
            </a:pPr>
            <a:r>
              <a:rPr lang="fi-FI">
                <a:solidFill>
                  <a:prstClr val="black"/>
                </a:solidFill>
                <a:latin typeface="微软雅黑"/>
                <a:ea typeface="微软雅黑"/>
              </a:rPr>
              <a:t>Examples</a:t>
            </a:r>
            <a:endParaRPr lang="zh-CN">
              <a:solidFill>
                <a:srgbClr val="FF0000"/>
              </a:solidFill>
              <a:latin typeface="微软雅黑"/>
              <a:ea typeface="微软雅黑"/>
            </a:endParaRPr>
          </a:p>
        </p:txBody>
      </p:sp>
      <p:pic>
        <p:nvPicPr>
          <p:cNvPr id="7" name="Picture 6" descr="gg_tablet_sticker.jpg"/>
          <p:cNvPicPr>
            <a:picLocks noChangeAspect="1"/>
          </p:cNvPicPr>
          <p:nvPr/>
        </p:nvPicPr>
        <p:blipFill>
          <a:blip r:embed="rId4"/>
          <a:stretch/>
        </p:blipFill>
        <p:spPr bwMode="auto">
          <a:xfrm>
            <a:off x="8203989" y="5060739"/>
            <a:ext cx="940011" cy="9400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765544" y="372140"/>
            <a:ext cx="7559749" cy="1135727"/>
          </a:xfrm>
        </p:spPr>
        <p:txBody>
          <a:bodyPr>
            <a:normAutofit/>
          </a:bodyPr>
          <a:lstStyle/>
          <a:p>
            <a:pPr>
              <a:defRPr/>
            </a:pPr>
            <a:r>
              <a:rPr lang="fi-FI" sz="3000" b="1">
                <a:latin typeface="Times New Roman"/>
                <a:ea typeface="微软雅黑"/>
                <a:cs typeface="Times New Roman"/>
              </a:rPr>
              <a:t>How </a:t>
            </a:r>
            <a:r>
              <a:rPr lang="fi-FI" sz="3000" b="1">
                <a:latin typeface="Times New Roman"/>
                <a:ea typeface="微软雅黑"/>
                <a:cs typeface="Times New Roman"/>
              </a:rPr>
              <a:t>GraphoGame</a:t>
            </a:r>
            <a:r>
              <a:rPr lang="fi-FI" sz="3000" b="1">
                <a:latin typeface="Times New Roman"/>
                <a:ea typeface="微软雅黑"/>
                <a:cs typeface="Times New Roman"/>
              </a:rPr>
              <a:t> </a:t>
            </a:r>
            <a:r>
              <a:rPr lang="fi-FI" sz="3000" b="1">
                <a:latin typeface="Times New Roman"/>
                <a:ea typeface="微软雅黑"/>
                <a:cs typeface="Times New Roman"/>
              </a:rPr>
              <a:t>helps</a:t>
            </a:r>
            <a:r>
              <a:rPr lang="fi-FI" sz="3000" b="1">
                <a:latin typeface="Times New Roman"/>
                <a:ea typeface="微软雅黑"/>
                <a:cs typeface="Times New Roman"/>
              </a:rPr>
              <a:t> in Zambia (Africa)</a:t>
            </a:r>
            <a:br>
              <a:rPr lang="fi-FI" sz="1500" b="1">
                <a:latin typeface="微软雅黑"/>
                <a:ea typeface="微软雅黑"/>
              </a:rPr>
            </a:br>
            <a:endParaRPr lang="zh-CN" sz="1500">
              <a:solidFill>
                <a:srgbClr val="FF0000"/>
              </a:solidFill>
              <a:latin typeface="微软雅黑"/>
              <a:ea typeface="微软雅黑"/>
            </a:endParaRPr>
          </a:p>
        </p:txBody>
      </p:sp>
      <p:pic>
        <p:nvPicPr>
          <p:cNvPr id="643074" name="Picture 2"/>
          <p:cNvPicPr>
            <a:picLocks noChangeAspect="1" noChangeArrowheads="1" noGrp="1"/>
          </p:cNvPicPr>
          <p:nvPr>
            <p:ph idx="1"/>
          </p:nvPr>
        </p:nvPicPr>
        <p:blipFill>
          <a:blip r:embed="rId2"/>
          <a:stretch/>
        </p:blipFill>
        <p:spPr bwMode="auto">
          <a:xfrm>
            <a:off x="643076" y="1286541"/>
            <a:ext cx="5501640" cy="3330884"/>
          </a:xfrm>
          <a:prstGeom prst="rect">
            <a:avLst/>
          </a:prstGeom>
          <a:noFill/>
          <a:ln w="9525">
            <a:noFill/>
            <a:miter lim="800000"/>
            <a:headEnd/>
            <a:tailEnd/>
          </a:ln>
        </p:spPr>
      </p:pic>
      <p:sp>
        <p:nvSpPr>
          <p:cNvPr id="5" name="Tekstikehys 4"/>
          <p:cNvSpPr txBox="1"/>
          <p:nvPr/>
        </p:nvSpPr>
        <p:spPr bwMode="auto">
          <a:xfrm>
            <a:off x="1101865" y="4717946"/>
            <a:ext cx="6529388" cy="484748"/>
          </a:xfrm>
          <a:prstGeom prst="rect">
            <a:avLst/>
          </a:prstGeom>
          <a:noFill/>
        </p:spPr>
        <p:txBody>
          <a:bodyPr wrap="square" rtlCol="0">
            <a:spAutoFit/>
          </a:bodyPr>
          <a:lstStyle/>
          <a:p>
            <a:pPr defTabSz="685800">
              <a:defRPr/>
            </a:pPr>
            <a:r>
              <a:rPr lang="en-US" sz="1350">
                <a:solidFill>
                  <a:prstClr val="black"/>
                </a:solidFill>
                <a:latin typeface="微软雅黑"/>
                <a:ea typeface="微软雅黑"/>
              </a:rPr>
              <a:t>  </a:t>
            </a:r>
            <a:r>
              <a:rPr lang="fi-FI" sz="1200">
                <a:solidFill>
                  <a:prstClr val="black"/>
                </a:solidFill>
                <a:latin typeface="微软雅黑"/>
                <a:ea typeface="微软雅黑"/>
              </a:rPr>
              <a:t>Controls       Teachers informed      +children play      +also teachers play</a:t>
            </a:r>
            <a:endParaRPr/>
          </a:p>
          <a:p>
            <a:pPr defTabSz="685800">
              <a:defRPr/>
            </a:pPr>
            <a:r>
              <a:rPr lang="fi-FI" sz="1200">
                <a:solidFill>
                  <a:prstClr val="black"/>
                </a:solidFill>
                <a:latin typeface="微软雅黑"/>
                <a:ea typeface="微软雅黑"/>
              </a:rPr>
              <a:t>                       about phonics instr.</a:t>
            </a:r>
            <a:endParaRPr/>
          </a:p>
        </p:txBody>
      </p:sp>
      <p:sp>
        <p:nvSpPr>
          <p:cNvPr id="643075" name="Rectangle 3"/>
          <p:cNvSpPr>
            <a:spLocks noChangeArrowheads="1"/>
          </p:cNvSpPr>
          <p:nvPr/>
        </p:nvSpPr>
        <p:spPr bwMode="auto">
          <a:xfrm>
            <a:off x="6412114" y="1098673"/>
            <a:ext cx="2731885" cy="3147015"/>
          </a:xfrm>
          <a:prstGeom prst="rect">
            <a:avLst/>
          </a:prstGeom>
          <a:noFill/>
          <a:ln w="9525">
            <a:noFill/>
            <a:miter lim="800000"/>
          </a:ln>
          <a:effectLst/>
        </p:spPr>
        <p:txBody>
          <a:bodyPr vert="horz" wrap="square" lIns="68580" tIns="34290" rIns="68580" bIns="34290" numCol="1" anchor="ctr" anchorCtr="0" compatLnSpc="1">
            <a:spAutoFit/>
          </a:bodyPr>
          <a:lstStyle/>
          <a:p>
            <a:pPr defTabSz="685800">
              <a:spcBef>
                <a:spcPts val="0"/>
              </a:spcBef>
              <a:spcAft>
                <a:spcPts val="0"/>
              </a:spcAft>
              <a:defRPr/>
            </a:pPr>
            <a:r>
              <a:rPr lang="en-US" sz="2000">
                <a:solidFill>
                  <a:srgbClr val="000000"/>
                </a:solidFill>
                <a:latin typeface="Times New Roman"/>
                <a:ea typeface="微软雅黑"/>
                <a:cs typeface="Times New Roman"/>
              </a:rPr>
              <a:t>Jere-Folotiya, J., et al. (2014). The effect of using a mobile literacy game to improve literacy levels of grade one students in Zambian schools.  </a:t>
            </a:r>
            <a:r>
              <a:rPr lang="en-US" sz="2000" i="1">
                <a:solidFill>
                  <a:srgbClr val="000000"/>
                </a:solidFill>
                <a:latin typeface="Times New Roman"/>
                <a:ea typeface="微软雅黑"/>
                <a:cs typeface="Times New Roman"/>
              </a:rPr>
              <a:t>Educational Technology Research and Development</a:t>
            </a:r>
            <a:r>
              <a:rPr lang="en-US" sz="2000">
                <a:solidFill>
                  <a:srgbClr val="000000"/>
                </a:solidFill>
                <a:latin typeface="Times New Roman"/>
                <a:ea typeface="微软雅黑"/>
                <a:cs typeface="Times New Roman"/>
              </a:rPr>
              <a:t>, 62 (4), 417-436.</a:t>
            </a:r>
            <a:r>
              <a:rPr lang="en-US" sz="1200">
                <a:solidFill>
                  <a:srgbClr val="000000"/>
                </a:solidFill>
                <a:latin typeface="微软雅黑"/>
                <a:ea typeface="微软雅黑"/>
                <a:cs typeface="Times New Roman"/>
              </a:rPr>
              <a:t> </a:t>
            </a:r>
            <a:r>
              <a:rPr lang="en-US" sz="1350">
                <a:solidFill>
                  <a:srgbClr val="000000"/>
                </a:solidFill>
                <a:latin typeface="微软雅黑"/>
                <a:ea typeface="微软雅黑"/>
                <a:cs typeface="Times New Roman"/>
              </a:rPr>
              <a:t> </a:t>
            </a:r>
            <a:endParaRPr lang="en-US" sz="1350">
              <a:solidFill>
                <a:prstClr val="black"/>
              </a:solidFill>
              <a:latin typeface="微软雅黑"/>
              <a:ea typeface="微软雅黑"/>
              <a:cs typeface="Arial"/>
            </a:endParaRPr>
          </a:p>
        </p:txBody>
      </p:sp>
      <p:sp>
        <p:nvSpPr>
          <p:cNvPr id="643076" name="Rectangle 4"/>
          <p:cNvSpPr>
            <a:spLocks noChangeArrowheads="1"/>
          </p:cNvSpPr>
          <p:nvPr/>
        </p:nvSpPr>
        <p:spPr bwMode="auto">
          <a:xfrm>
            <a:off x="498145" y="1159592"/>
            <a:ext cx="9895016" cy="207749"/>
          </a:xfrm>
          <a:prstGeom prst="rect">
            <a:avLst/>
          </a:prstGeom>
          <a:noFill/>
          <a:ln w="9525">
            <a:noFill/>
            <a:miter lim="800000"/>
          </a:ln>
          <a:effectLst/>
        </p:spPr>
        <p:txBody>
          <a:bodyPr vert="horz" wrap="square" lIns="68580" tIns="34290" rIns="68580" bIns="34290" numCol="1" anchor="ctr" anchorCtr="0" compatLnSpc="1">
            <a:spAutoFit/>
          </a:bodyPr>
          <a:lstStyle/>
          <a:p>
            <a:pPr defTabSz="685800">
              <a:spcBef>
                <a:spcPts val="0"/>
              </a:spcBef>
              <a:spcAft>
                <a:spcPts val="0"/>
              </a:spcAft>
              <a:defRPr/>
            </a:pPr>
            <a:r>
              <a:rPr lang="en-US" sz="900">
                <a:solidFill>
                  <a:srgbClr val="000000"/>
                </a:solidFill>
                <a:latin typeface="微软雅黑"/>
                <a:ea typeface="微软雅黑"/>
                <a:cs typeface="Times New Roman"/>
              </a:rPr>
              <a:t>  </a:t>
            </a:r>
            <a:endParaRPr lang="en-US" sz="1350">
              <a:solidFill>
                <a:prstClr val="black"/>
              </a:solidFill>
              <a:latin typeface="微软雅黑"/>
              <a:ea typeface="微软雅黑"/>
              <a:cs typeface="Arial"/>
            </a:endParaRPr>
          </a:p>
        </p:txBody>
      </p:sp>
      <p:sp>
        <p:nvSpPr>
          <p:cNvPr id="7" name="文本框 6"/>
          <p:cNvSpPr txBox="1"/>
          <p:nvPr/>
        </p:nvSpPr>
        <p:spPr bwMode="auto">
          <a:xfrm>
            <a:off x="1101865" y="5179611"/>
            <a:ext cx="6529388" cy="276999"/>
          </a:xfrm>
          <a:prstGeom prst="rect">
            <a:avLst/>
          </a:prstGeom>
          <a:noFill/>
        </p:spPr>
        <p:txBody>
          <a:bodyPr wrap="square" rtlCol="0">
            <a:spAutoFit/>
          </a:bodyPr>
          <a:lstStyle/>
          <a:p>
            <a:pPr defTabSz="685800">
              <a:defRPr/>
            </a:pPr>
            <a:r>
              <a:rPr lang="en-US" sz="1200">
                <a:solidFill>
                  <a:srgbClr val="FF0000"/>
                </a:solidFill>
                <a:latin typeface="微软雅黑"/>
                <a:ea typeface="微软雅黑"/>
              </a:rPr>
              <a:t>    </a:t>
            </a:r>
            <a:r>
              <a:rPr lang="zh-CN" sz="1200">
                <a:solidFill>
                  <a:srgbClr val="FF0000"/>
                </a:solidFill>
                <a:latin typeface="微软雅黑"/>
                <a:ea typeface="微软雅黑"/>
              </a:rPr>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 name="Picture 1" descr="GG_WORLD_IMAGE.jpg"/>
          <p:cNvPicPr>
            <a:picLocks noChangeAspect="1"/>
          </p:cNvPicPr>
          <p:nvPr/>
        </p:nvPicPr>
        <p:blipFill>
          <a:blip r:embed="rId3"/>
          <a:srcRect l="0" t="0" r="0" b="-1"/>
          <a:stretch/>
        </p:blipFill>
        <p:spPr bwMode="auto">
          <a:xfrm>
            <a:off x="1194179" y="986186"/>
            <a:ext cx="6858000" cy="3990975"/>
          </a:xfrm>
          <a:prstGeom prst="ellipse">
            <a:avLst/>
          </a:prstGeom>
          <a:ln>
            <a:noFill/>
          </a:ln>
          <a:effectLst>
            <a:softEdge rad="112500"/>
          </a:effectLst>
        </p:spPr>
      </p:pic>
      <p:sp>
        <p:nvSpPr>
          <p:cNvPr id="5" name="Oval Callout 4"/>
          <p:cNvSpPr/>
          <p:nvPr/>
        </p:nvSpPr>
        <p:spPr bwMode="auto">
          <a:xfrm>
            <a:off x="5750304" y="2071507"/>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6" name="Oval Callout 5"/>
          <p:cNvSpPr/>
          <p:nvPr/>
        </p:nvSpPr>
        <p:spPr bwMode="auto">
          <a:xfrm>
            <a:off x="7645779" y="2487960"/>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7" name="Oval Callout 6"/>
          <p:cNvSpPr/>
          <p:nvPr/>
        </p:nvSpPr>
        <p:spPr bwMode="auto">
          <a:xfrm>
            <a:off x="5010529" y="1960910"/>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8" name="Oval Callout 7"/>
          <p:cNvSpPr/>
          <p:nvPr/>
        </p:nvSpPr>
        <p:spPr bwMode="auto">
          <a:xfrm>
            <a:off x="5375654" y="2237135"/>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9" name="Oval Callout 8"/>
          <p:cNvSpPr/>
          <p:nvPr/>
        </p:nvSpPr>
        <p:spPr bwMode="auto">
          <a:xfrm>
            <a:off x="5326082" y="1947682"/>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0" name="Oval Callout 9"/>
          <p:cNvSpPr/>
          <p:nvPr/>
        </p:nvSpPr>
        <p:spPr bwMode="auto">
          <a:xfrm>
            <a:off x="5248294" y="1960910"/>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1" name="Oval Callout 10"/>
          <p:cNvSpPr/>
          <p:nvPr/>
        </p:nvSpPr>
        <p:spPr bwMode="auto">
          <a:xfrm>
            <a:off x="5197854" y="2071507"/>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2" name="Oval Callout 11"/>
          <p:cNvSpPr/>
          <p:nvPr/>
        </p:nvSpPr>
        <p:spPr bwMode="auto">
          <a:xfrm>
            <a:off x="5542341" y="1964085"/>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3" name="Oval Callout 12"/>
          <p:cNvSpPr/>
          <p:nvPr/>
        </p:nvSpPr>
        <p:spPr bwMode="auto">
          <a:xfrm>
            <a:off x="5353429" y="2389535"/>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4" name="Oval Callout 13"/>
          <p:cNvSpPr/>
          <p:nvPr/>
        </p:nvSpPr>
        <p:spPr bwMode="auto">
          <a:xfrm>
            <a:off x="5248294" y="2389535"/>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5" name="Oval Callout 14"/>
          <p:cNvSpPr/>
          <p:nvPr/>
        </p:nvSpPr>
        <p:spPr bwMode="auto">
          <a:xfrm>
            <a:off x="5088317" y="2389535"/>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6" name="Oval Callout 15"/>
          <p:cNvSpPr/>
          <p:nvPr/>
        </p:nvSpPr>
        <p:spPr bwMode="auto">
          <a:xfrm>
            <a:off x="5010529" y="2549873"/>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7" name="Oval Callout 16"/>
          <p:cNvSpPr/>
          <p:nvPr/>
        </p:nvSpPr>
        <p:spPr bwMode="auto">
          <a:xfrm>
            <a:off x="4645404" y="2265710"/>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8" name="Oval Callout 17"/>
          <p:cNvSpPr/>
          <p:nvPr/>
        </p:nvSpPr>
        <p:spPr bwMode="auto">
          <a:xfrm>
            <a:off x="4610479" y="2673698"/>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19" name="Oval Callout 18"/>
          <p:cNvSpPr/>
          <p:nvPr/>
        </p:nvSpPr>
        <p:spPr bwMode="auto">
          <a:xfrm>
            <a:off x="4645404" y="2735610"/>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0" name="Oval Callout 19"/>
          <p:cNvSpPr/>
          <p:nvPr/>
        </p:nvSpPr>
        <p:spPr bwMode="auto">
          <a:xfrm>
            <a:off x="5724904" y="2797523"/>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1" name="Oval Callout 20"/>
          <p:cNvSpPr/>
          <p:nvPr/>
        </p:nvSpPr>
        <p:spPr bwMode="auto">
          <a:xfrm>
            <a:off x="5724904" y="3632548"/>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2" name="Oval Callout 21"/>
          <p:cNvSpPr/>
          <p:nvPr/>
        </p:nvSpPr>
        <p:spPr bwMode="auto">
          <a:xfrm>
            <a:off x="5761417" y="3756372"/>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3" name="Oval Callout 22"/>
          <p:cNvSpPr/>
          <p:nvPr/>
        </p:nvSpPr>
        <p:spPr bwMode="auto">
          <a:xfrm>
            <a:off x="5481658" y="3943698"/>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4" name="Oval Callout 23"/>
          <p:cNvSpPr/>
          <p:nvPr/>
        </p:nvSpPr>
        <p:spPr bwMode="auto">
          <a:xfrm>
            <a:off x="5197854" y="4156423"/>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5" name="Oval Callout 24"/>
          <p:cNvSpPr/>
          <p:nvPr/>
        </p:nvSpPr>
        <p:spPr bwMode="auto">
          <a:xfrm>
            <a:off x="7567991" y="3010247"/>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6" name="Oval Callout 25"/>
          <p:cNvSpPr/>
          <p:nvPr/>
        </p:nvSpPr>
        <p:spPr bwMode="auto">
          <a:xfrm>
            <a:off x="7750555" y="2921348"/>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7" name="Oval Callout 26"/>
          <p:cNvSpPr/>
          <p:nvPr/>
        </p:nvSpPr>
        <p:spPr bwMode="auto">
          <a:xfrm>
            <a:off x="2864229" y="2648297"/>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8" name="Oval Callout 27"/>
          <p:cNvSpPr/>
          <p:nvPr/>
        </p:nvSpPr>
        <p:spPr bwMode="auto">
          <a:xfrm>
            <a:off x="2153029" y="3010247"/>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29" name="Oval Callout 28"/>
          <p:cNvSpPr/>
          <p:nvPr/>
        </p:nvSpPr>
        <p:spPr bwMode="auto">
          <a:xfrm>
            <a:off x="1311653" y="2797523"/>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30" name="Oval Callout 29"/>
          <p:cNvSpPr/>
          <p:nvPr/>
        </p:nvSpPr>
        <p:spPr bwMode="auto">
          <a:xfrm>
            <a:off x="2032378" y="3407123"/>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31" name="Oval Callout 30"/>
          <p:cNvSpPr/>
          <p:nvPr/>
        </p:nvSpPr>
        <p:spPr bwMode="auto">
          <a:xfrm>
            <a:off x="2734054" y="4156423"/>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32" name="Oval Callout 31"/>
          <p:cNvSpPr/>
          <p:nvPr/>
        </p:nvSpPr>
        <p:spPr bwMode="auto">
          <a:xfrm>
            <a:off x="3019804" y="4648548"/>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33" name="Oval Callout 32"/>
          <p:cNvSpPr/>
          <p:nvPr/>
        </p:nvSpPr>
        <p:spPr bwMode="auto">
          <a:xfrm>
            <a:off x="1740278" y="2113310"/>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34" name="Oval Callout 33"/>
          <p:cNvSpPr/>
          <p:nvPr/>
        </p:nvSpPr>
        <p:spPr bwMode="auto">
          <a:xfrm>
            <a:off x="5481658" y="1811156"/>
            <a:ext cx="155576" cy="123825"/>
          </a:xfrm>
          <a:prstGeom prst="wedgeEllipseCallout">
            <a:avLst>
              <a:gd name="adj1" fmla="val -26956"/>
              <a:gd name="adj2" fmla="val 80449"/>
            </a:avLst>
          </a:prstGeom>
          <a:solidFill>
            <a:srgbClr val="FF66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6600"/>
              </a:solidFill>
              <a:latin typeface="Calibri"/>
            </a:endParaRPr>
          </a:p>
        </p:txBody>
      </p:sp>
      <p:sp>
        <p:nvSpPr>
          <p:cNvPr id="35" name="Title 34"/>
          <p:cNvSpPr>
            <a:spLocks noGrp="1"/>
          </p:cNvSpPr>
          <p:nvPr>
            <p:ph type="title"/>
          </p:nvPr>
        </p:nvSpPr>
        <p:spPr bwMode="auto">
          <a:xfrm>
            <a:off x="329610" y="4930065"/>
            <a:ext cx="8814390" cy="1777469"/>
          </a:xfrm>
        </p:spPr>
        <p:txBody>
          <a:bodyPr>
            <a:noAutofit/>
          </a:bodyPr>
          <a:lstStyle/>
          <a:p>
            <a:pPr>
              <a:defRPr/>
            </a:pPr>
            <a:br>
              <a:rPr lang="en-US" sz="1500">
                <a:latin typeface="微软雅黑"/>
                <a:ea typeface="微软雅黑"/>
              </a:rPr>
            </a:br>
            <a:r>
              <a:rPr lang="en-US" sz="2700">
                <a:latin typeface="Times New Roman"/>
                <a:ea typeface="微软雅黑"/>
                <a:cs typeface="Times New Roman"/>
              </a:rPr>
              <a:t>Global Network of research preparing the potential dissemination of the GG to local children in need of support</a:t>
            </a:r>
            <a:br>
              <a:rPr lang="en-US" sz="2700">
                <a:latin typeface="Times New Roman"/>
                <a:ea typeface="微软雅黑"/>
                <a:cs typeface="Times New Roman"/>
              </a:rPr>
            </a:br>
            <a:r>
              <a:rPr lang="en-US" sz="2700">
                <a:latin typeface="Times New Roman"/>
                <a:ea typeface="微软雅黑"/>
                <a:cs typeface="Times New Roman"/>
              </a:rPr>
              <a:t>(at the time the distribution rights were sold)</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0" y="163108"/>
            <a:ext cx="9024255" cy="687498"/>
          </a:xfrm>
        </p:spPr>
        <p:txBody>
          <a:bodyPr>
            <a:normAutofit fontScale="90000"/>
          </a:bodyPr>
          <a:lstStyle/>
          <a:p>
            <a:pPr algn="ctr">
              <a:defRPr/>
            </a:pPr>
            <a:r>
              <a:rPr lang="fi-FI" sz="3600" b="1"/>
              <a:t>The </a:t>
            </a:r>
            <a:r>
              <a:rPr lang="fi-FI" sz="3600" b="1"/>
              <a:t>final</a:t>
            </a:r>
            <a:r>
              <a:rPr lang="fi-FI" sz="3600" b="1"/>
              <a:t> </a:t>
            </a:r>
            <a:r>
              <a:rPr lang="fi-FI" sz="3600" b="1"/>
              <a:t>step</a:t>
            </a:r>
            <a:r>
              <a:rPr lang="fi-FI" sz="3600" b="1"/>
              <a:t>: </a:t>
            </a:r>
            <a:r>
              <a:rPr lang="fi-FI" sz="3600" b="1"/>
              <a:t>supporting</a:t>
            </a:r>
            <a:r>
              <a:rPr lang="fi-FI" sz="3600" b="1"/>
              <a:t> </a:t>
            </a:r>
            <a:r>
              <a:rPr lang="fi-FI" sz="3600" b="1"/>
              <a:t>all</a:t>
            </a:r>
            <a:r>
              <a:rPr lang="fi-FI" sz="3600" b="1"/>
              <a:t> for acquiring </a:t>
            </a:r>
            <a:r>
              <a:rPr lang="fi-FI" sz="3600" b="1"/>
              <a:t>full</a:t>
            </a:r>
            <a:r>
              <a:rPr lang="fi-FI" sz="3600" b="1"/>
              <a:t> </a:t>
            </a:r>
            <a:r>
              <a:rPr lang="fi-FI" sz="3600" b="1"/>
              <a:t>literacy</a:t>
            </a:r>
            <a:endParaRPr lang="fi-FI" sz="2200">
              <a:solidFill>
                <a:srgbClr val="FF0000"/>
              </a:solidFill>
            </a:endParaRPr>
          </a:p>
        </p:txBody>
      </p:sp>
      <p:sp>
        <p:nvSpPr>
          <p:cNvPr id="3" name="Sisällön paikkamerkki 2"/>
          <p:cNvSpPr>
            <a:spLocks noGrp="1"/>
          </p:cNvSpPr>
          <p:nvPr>
            <p:ph idx="1"/>
          </p:nvPr>
        </p:nvSpPr>
        <p:spPr bwMode="auto">
          <a:xfrm>
            <a:off x="-1" y="850607"/>
            <a:ext cx="9024257" cy="6148908"/>
          </a:xfrm>
        </p:spPr>
        <p:txBody>
          <a:bodyPr>
            <a:normAutofit/>
          </a:bodyPr>
          <a:lstStyle/>
          <a:p>
            <a:pPr marL="0" indent="0">
              <a:buNone/>
              <a:defRPr/>
            </a:pPr>
            <a:r>
              <a:rPr lang="fi-FI" b="1">
                <a:latin typeface="Times New Roman"/>
                <a:cs typeface="Times New Roman"/>
              </a:rPr>
              <a:t>To reach the main goal of reading learners need to be able to:</a:t>
            </a:r>
            <a:endParaRPr lang="en-US" sz="1600" b="1">
              <a:solidFill>
                <a:srgbClr val="FF0000"/>
              </a:solidFill>
              <a:latin typeface="Times New Roman"/>
              <a:cs typeface="Times New Roman"/>
            </a:endParaRPr>
          </a:p>
          <a:p>
            <a:pPr>
              <a:defRPr/>
            </a:pPr>
            <a:r>
              <a:rPr lang="fi-FI">
                <a:latin typeface="Times New Roman"/>
                <a:cs typeface="Times New Roman"/>
              </a:rPr>
              <a:t>1. comprehend what they are able to sound out </a:t>
            </a:r>
            <a:r>
              <a:rPr lang="fi-FI">
                <a:latin typeface="Times New Roman"/>
                <a:cs typeface="Times New Roman"/>
              </a:rPr>
              <a:t>from</a:t>
            </a:r>
            <a:r>
              <a:rPr lang="fi-FI">
                <a:latin typeface="Times New Roman"/>
                <a:cs typeface="Times New Roman"/>
              </a:rPr>
              <a:t> </a:t>
            </a:r>
            <a:r>
              <a:rPr lang="fi-FI">
                <a:latin typeface="Times New Roman"/>
                <a:cs typeface="Times New Roman"/>
              </a:rPr>
              <a:t>text</a:t>
            </a:r>
            <a:endParaRPr lang="en-US" sz="1800">
              <a:solidFill>
                <a:srgbClr val="FF0000"/>
              </a:solidFill>
              <a:latin typeface="Times New Roman"/>
              <a:cs typeface="Times New Roman"/>
            </a:endParaRPr>
          </a:p>
          <a:p>
            <a:pPr>
              <a:defRPr/>
            </a:pPr>
            <a:r>
              <a:rPr lang="fi-FI">
                <a:latin typeface="Times New Roman"/>
                <a:cs typeface="Times New Roman"/>
              </a:rPr>
              <a:t>2. approach text with critical attitude to </a:t>
            </a:r>
            <a:r>
              <a:rPr lang="fi-FI">
                <a:latin typeface="Times New Roman"/>
                <a:cs typeface="Times New Roman"/>
              </a:rPr>
              <a:t>consider</a:t>
            </a:r>
            <a:r>
              <a:rPr lang="fi-FI">
                <a:latin typeface="Times New Roman"/>
                <a:cs typeface="Times New Roman"/>
              </a:rPr>
              <a:t> is it true </a:t>
            </a:r>
            <a:r>
              <a:rPr lang="fi-FI">
                <a:latin typeface="Times New Roman"/>
                <a:cs typeface="Times New Roman"/>
              </a:rPr>
              <a:t>or</a:t>
            </a:r>
            <a:r>
              <a:rPr lang="fi-FI">
                <a:latin typeface="Times New Roman"/>
                <a:cs typeface="Times New Roman"/>
              </a:rPr>
              <a:t> </a:t>
            </a:r>
            <a:r>
              <a:rPr lang="fi-FI">
                <a:latin typeface="Times New Roman"/>
                <a:cs typeface="Times New Roman"/>
              </a:rPr>
              <a:t>not</a:t>
            </a:r>
            <a:endParaRPr lang="en-US" sz="1600">
              <a:solidFill>
                <a:srgbClr val="FF0000"/>
              </a:solidFill>
              <a:latin typeface="Times New Roman"/>
              <a:cs typeface="Times New Roman"/>
            </a:endParaRPr>
          </a:p>
          <a:p>
            <a:pPr>
              <a:defRPr/>
            </a:pPr>
            <a:r>
              <a:rPr lang="fi-FI">
                <a:latin typeface="Times New Roman"/>
                <a:cs typeface="Times New Roman"/>
              </a:rPr>
              <a:t>3. became able to </a:t>
            </a:r>
            <a:r>
              <a:rPr lang="fi-FI">
                <a:latin typeface="Times New Roman"/>
                <a:cs typeface="Times New Roman"/>
              </a:rPr>
              <a:t>learn</a:t>
            </a:r>
            <a:r>
              <a:rPr lang="fi-FI">
                <a:latin typeface="Times New Roman"/>
                <a:cs typeface="Times New Roman"/>
              </a:rPr>
              <a:t> </a:t>
            </a:r>
            <a:r>
              <a:rPr lang="fi-FI">
                <a:latin typeface="Times New Roman"/>
                <a:cs typeface="Times New Roman"/>
              </a:rPr>
              <a:t>effectively</a:t>
            </a:r>
            <a:r>
              <a:rPr lang="fi-FI">
                <a:latin typeface="Times New Roman"/>
                <a:cs typeface="Times New Roman"/>
              </a:rPr>
              <a:t> </a:t>
            </a:r>
            <a:r>
              <a:rPr lang="fi-FI">
                <a:latin typeface="Times New Roman"/>
                <a:cs typeface="Times New Roman"/>
              </a:rPr>
              <a:t>knowledge</a:t>
            </a:r>
            <a:r>
              <a:rPr lang="fi-FI">
                <a:latin typeface="Times New Roman"/>
                <a:cs typeface="Times New Roman"/>
              </a:rPr>
              <a:t> (</a:t>
            </a:r>
            <a:r>
              <a:rPr lang="fi-FI">
                <a:latin typeface="Times New Roman"/>
                <a:cs typeface="Times New Roman"/>
              </a:rPr>
              <a:t>e.g.schoolbooks</a:t>
            </a:r>
            <a:r>
              <a:rPr lang="fi-FI">
                <a:latin typeface="Times New Roman"/>
                <a:cs typeface="Times New Roman"/>
              </a:rPr>
              <a:t>))  </a:t>
            </a:r>
            <a:r>
              <a:rPr lang="fi-FI">
                <a:latin typeface="Times New Roman"/>
                <a:cs typeface="Times New Roman"/>
              </a:rPr>
              <a:t>by</a:t>
            </a:r>
            <a:r>
              <a:rPr lang="fi-FI">
                <a:latin typeface="Times New Roman"/>
                <a:cs typeface="Times New Roman"/>
              </a:rPr>
              <a:t> </a:t>
            </a:r>
            <a:r>
              <a:rPr lang="fi-FI">
                <a:latin typeface="Times New Roman"/>
                <a:cs typeface="Times New Roman"/>
              </a:rPr>
              <a:t>reading</a:t>
            </a:r>
            <a:endParaRPr lang="fi-FI" sz="1800">
              <a:solidFill>
                <a:srgbClr val="FF0000"/>
              </a:solidFill>
              <a:latin typeface="Times New Roman"/>
              <a:cs typeface="Times New Roman"/>
            </a:endParaRPr>
          </a:p>
          <a:p>
            <a:pPr>
              <a:spcBef>
                <a:spcPts val="0"/>
              </a:spcBef>
              <a:defRPr/>
            </a:pPr>
            <a:endParaRPr lang="fi-FI">
              <a:latin typeface="Times New Roman"/>
              <a:cs typeface="Times New Roman"/>
            </a:endParaRPr>
          </a:p>
          <a:p>
            <a:pPr>
              <a:defRPr/>
            </a:pPr>
            <a:r>
              <a:rPr lang="fi-FI">
                <a:latin typeface="Times New Roman"/>
                <a:cs typeface="Times New Roman"/>
              </a:rPr>
              <a:t>For </a:t>
            </a:r>
            <a:r>
              <a:rPr lang="fi-FI">
                <a:latin typeface="Times New Roman"/>
                <a:cs typeface="Times New Roman"/>
              </a:rPr>
              <a:t>children</a:t>
            </a:r>
            <a:r>
              <a:rPr lang="fi-FI">
                <a:latin typeface="Times New Roman"/>
                <a:cs typeface="Times New Roman"/>
              </a:rPr>
              <a:t> </a:t>
            </a:r>
            <a:r>
              <a:rPr lang="fi-FI">
                <a:latin typeface="Times New Roman"/>
                <a:cs typeface="Times New Roman"/>
              </a:rPr>
              <a:t>after</a:t>
            </a:r>
            <a:r>
              <a:rPr lang="fi-FI">
                <a:latin typeface="Times New Roman"/>
                <a:cs typeface="Times New Roman"/>
              </a:rPr>
              <a:t> </a:t>
            </a:r>
            <a:r>
              <a:rPr lang="fi-FI">
                <a:latin typeface="Times New Roman"/>
                <a:cs typeface="Times New Roman"/>
              </a:rPr>
              <a:t>they</a:t>
            </a:r>
            <a:r>
              <a:rPr lang="fi-FI">
                <a:latin typeface="Times New Roman"/>
                <a:cs typeface="Times New Roman"/>
              </a:rPr>
              <a:t> </a:t>
            </a:r>
            <a:r>
              <a:rPr lang="fi-FI">
                <a:latin typeface="Times New Roman"/>
                <a:cs typeface="Times New Roman"/>
              </a:rPr>
              <a:t>have</a:t>
            </a:r>
            <a:r>
              <a:rPr lang="fi-FI">
                <a:latin typeface="Times New Roman"/>
                <a:cs typeface="Times New Roman"/>
              </a:rPr>
              <a:t> </a:t>
            </a:r>
            <a:r>
              <a:rPr lang="fi-FI">
                <a:latin typeface="Times New Roman"/>
                <a:cs typeface="Times New Roman"/>
              </a:rPr>
              <a:t>acquired</a:t>
            </a:r>
            <a:r>
              <a:rPr lang="fi-FI">
                <a:latin typeface="Times New Roman"/>
                <a:cs typeface="Times New Roman"/>
              </a:rPr>
              <a:t> </a:t>
            </a:r>
            <a:r>
              <a:rPr lang="fi-FI">
                <a:latin typeface="Times New Roman"/>
                <a:cs typeface="Times New Roman"/>
              </a:rPr>
              <a:t>accurate</a:t>
            </a:r>
            <a:r>
              <a:rPr lang="fi-FI">
                <a:latin typeface="Times New Roman"/>
                <a:cs typeface="Times New Roman"/>
              </a:rPr>
              <a:t> and </a:t>
            </a:r>
            <a:r>
              <a:rPr lang="fi-FI">
                <a:latin typeface="Times New Roman"/>
                <a:cs typeface="Times New Roman"/>
              </a:rPr>
              <a:t>fluent</a:t>
            </a:r>
            <a:r>
              <a:rPr lang="fi-FI">
                <a:latin typeface="Times New Roman"/>
                <a:cs typeface="Times New Roman"/>
              </a:rPr>
              <a:t> </a:t>
            </a:r>
            <a:r>
              <a:rPr lang="fi-FI">
                <a:latin typeface="Times New Roman"/>
                <a:cs typeface="Times New Roman"/>
              </a:rPr>
              <a:t>basic</a:t>
            </a:r>
            <a:r>
              <a:rPr lang="fi-FI">
                <a:latin typeface="Times New Roman"/>
                <a:cs typeface="Times New Roman"/>
              </a:rPr>
              <a:t> </a:t>
            </a:r>
            <a:r>
              <a:rPr lang="fi-FI">
                <a:latin typeface="Times New Roman"/>
                <a:cs typeface="Times New Roman"/>
              </a:rPr>
              <a:t>reading</a:t>
            </a:r>
            <a:r>
              <a:rPr lang="fi-FI">
                <a:latin typeface="Times New Roman"/>
                <a:cs typeface="Times New Roman"/>
              </a:rPr>
              <a:t> </a:t>
            </a:r>
            <a:r>
              <a:rPr lang="fi-FI">
                <a:latin typeface="Times New Roman"/>
                <a:cs typeface="Times New Roman"/>
              </a:rPr>
              <a:t>skill</a:t>
            </a:r>
            <a:r>
              <a:rPr lang="fi-FI">
                <a:latin typeface="Times New Roman"/>
                <a:cs typeface="Times New Roman"/>
              </a:rPr>
              <a:t> </a:t>
            </a:r>
            <a:r>
              <a:rPr lang="fi-FI">
                <a:latin typeface="Times New Roman"/>
                <a:cs typeface="Times New Roman"/>
              </a:rPr>
              <a:t>we</a:t>
            </a:r>
            <a:r>
              <a:rPr lang="fi-FI">
                <a:latin typeface="Times New Roman"/>
                <a:cs typeface="Times New Roman"/>
              </a:rPr>
              <a:t> </a:t>
            </a:r>
            <a:r>
              <a:rPr lang="fi-FI">
                <a:latin typeface="Times New Roman"/>
                <a:cs typeface="Times New Roman"/>
              </a:rPr>
              <a:t>have</a:t>
            </a:r>
            <a:r>
              <a:rPr lang="fi-FI">
                <a:latin typeface="Times New Roman"/>
                <a:cs typeface="Times New Roman"/>
              </a:rPr>
              <a:t> a </a:t>
            </a:r>
            <a:r>
              <a:rPr lang="fi-FI">
                <a:latin typeface="Times New Roman"/>
                <a:cs typeface="Times New Roman"/>
              </a:rPr>
              <a:t>game</a:t>
            </a:r>
            <a:r>
              <a:rPr lang="fi-FI">
                <a:latin typeface="Times New Roman"/>
                <a:cs typeface="Times New Roman"/>
              </a:rPr>
              <a:t> to </a:t>
            </a:r>
            <a:r>
              <a:rPr lang="fi-FI">
                <a:latin typeface="Times New Roman"/>
                <a:cs typeface="Times New Roman"/>
              </a:rPr>
              <a:t>support</a:t>
            </a:r>
            <a:r>
              <a:rPr lang="fi-FI">
                <a:latin typeface="Times New Roman"/>
                <a:cs typeface="Times New Roman"/>
              </a:rPr>
              <a:t> </a:t>
            </a:r>
            <a:r>
              <a:rPr lang="fi-FI">
                <a:latin typeface="Times New Roman"/>
                <a:cs typeface="Times New Roman"/>
              </a:rPr>
              <a:t>reaching</a:t>
            </a:r>
            <a:r>
              <a:rPr lang="fi-FI">
                <a:latin typeface="Times New Roman"/>
                <a:cs typeface="Times New Roman"/>
              </a:rPr>
              <a:t> full literacy – </a:t>
            </a:r>
            <a:r>
              <a:rPr lang="fi-FI" b="1">
                <a:latin typeface="Times New Roman"/>
                <a:cs typeface="Times New Roman"/>
              </a:rPr>
              <a:t>Comprehension Game (CG)</a:t>
            </a:r>
            <a:endParaRPr/>
          </a:p>
          <a:p>
            <a:pPr marL="0" indent="0">
              <a:spcBef>
                <a:spcPts val="0"/>
              </a:spcBef>
              <a:buNone/>
              <a:defRPr/>
            </a:pPr>
            <a:r>
              <a:rPr lang="zh-CN" sz="1600">
                <a:solidFill>
                  <a:srgbClr val="FF0000"/>
                </a:solidFill>
                <a:latin typeface="Times New Roman"/>
                <a:ea typeface="Arial"/>
                <a:cs typeface="Times New Roman"/>
              </a:rPr>
              <a:t>     </a:t>
            </a:r>
            <a:endParaRPr lang="fi-FI" sz="1600">
              <a:solidFill>
                <a:srgbClr val="FF0000"/>
              </a:solidFill>
              <a:latin typeface="Times New Roman"/>
              <a:ea typeface="Arial"/>
              <a:cs typeface="Times New Roman"/>
            </a:endParaRPr>
          </a:p>
          <a:p>
            <a:pPr>
              <a:defRPr/>
            </a:pPr>
            <a:r>
              <a:rPr lang="fi-FI">
                <a:latin typeface="Times New Roman"/>
                <a:cs typeface="Times New Roman"/>
              </a:rPr>
              <a:t>The </a:t>
            </a:r>
            <a:r>
              <a:rPr lang="fi-FI" b="1">
                <a:latin typeface="Times New Roman"/>
                <a:cs typeface="Times New Roman"/>
              </a:rPr>
              <a:t>newest</a:t>
            </a:r>
            <a:r>
              <a:rPr lang="fi-FI" b="1">
                <a:latin typeface="Times New Roman"/>
                <a:cs typeface="Times New Roman"/>
              </a:rPr>
              <a:t> </a:t>
            </a:r>
            <a:r>
              <a:rPr lang="fi-FI" b="1">
                <a:latin typeface="Times New Roman"/>
                <a:cs typeface="Times New Roman"/>
              </a:rPr>
              <a:t>game</a:t>
            </a:r>
            <a:r>
              <a:rPr lang="fi-FI" b="1">
                <a:latin typeface="Times New Roman"/>
                <a:cs typeface="Times New Roman"/>
              </a:rPr>
              <a:t> </a:t>
            </a:r>
            <a:r>
              <a:rPr lang="fi-FI" b="1">
                <a:latin typeface="Times New Roman"/>
                <a:cs typeface="Times New Roman"/>
              </a:rPr>
              <a:t>StoryReader</a:t>
            </a:r>
            <a:r>
              <a:rPr lang="fi-FI" b="1">
                <a:latin typeface="Times New Roman"/>
                <a:cs typeface="Times New Roman"/>
              </a:rPr>
              <a:t> (SR) </a:t>
            </a:r>
            <a:r>
              <a:rPr lang="fi-FI">
                <a:latin typeface="Times New Roman"/>
                <a:cs typeface="Times New Roman"/>
              </a:rPr>
              <a:t>which</a:t>
            </a:r>
            <a:r>
              <a:rPr lang="fi-FI">
                <a:latin typeface="Times New Roman"/>
                <a:cs typeface="Times New Roman"/>
              </a:rPr>
              <a:t> is</a:t>
            </a:r>
            <a:r>
              <a:rPr lang="fi-FI" b="1">
                <a:latin typeface="Times New Roman"/>
                <a:cs typeface="Times New Roman"/>
              </a:rPr>
              <a:t> </a:t>
            </a:r>
            <a:r>
              <a:rPr lang="fi-FI">
                <a:latin typeface="Times New Roman"/>
                <a:cs typeface="Times New Roman"/>
              </a:rPr>
              <a:t>under</a:t>
            </a:r>
            <a:r>
              <a:rPr lang="fi-FI">
                <a:latin typeface="Times New Roman"/>
                <a:cs typeface="Times New Roman"/>
              </a:rPr>
              <a:t> </a:t>
            </a:r>
            <a:r>
              <a:rPr lang="fi-FI">
                <a:latin typeface="Times New Roman"/>
                <a:cs typeface="Times New Roman"/>
              </a:rPr>
              <a:t>validation</a:t>
            </a:r>
            <a:r>
              <a:rPr lang="fi-FI">
                <a:latin typeface="Times New Roman"/>
                <a:cs typeface="Times New Roman"/>
              </a:rPr>
              <a:t>, is </a:t>
            </a:r>
            <a:r>
              <a:rPr lang="fi-FI">
                <a:latin typeface="Times New Roman"/>
                <a:cs typeface="Times New Roman"/>
              </a:rPr>
              <a:t>designed</a:t>
            </a:r>
            <a:r>
              <a:rPr lang="fi-FI">
                <a:latin typeface="Times New Roman"/>
                <a:cs typeface="Times New Roman"/>
              </a:rPr>
              <a:t> to </a:t>
            </a:r>
            <a:r>
              <a:rPr lang="fi-FI">
                <a:latin typeface="Times New Roman"/>
                <a:cs typeface="Times New Roman"/>
              </a:rPr>
              <a:t>support</a:t>
            </a:r>
            <a:r>
              <a:rPr lang="fi-FI">
                <a:latin typeface="Times New Roman"/>
                <a:cs typeface="Times New Roman"/>
              </a:rPr>
              <a:t> </a:t>
            </a:r>
            <a:r>
              <a:rPr lang="fi-FI">
                <a:latin typeface="Times New Roman"/>
                <a:cs typeface="Times New Roman"/>
              </a:rPr>
              <a:t>everyone</a:t>
            </a:r>
            <a:r>
              <a:rPr lang="fi-FI">
                <a:latin typeface="Times New Roman"/>
                <a:cs typeface="Times New Roman"/>
              </a:rPr>
              <a:t> in </a:t>
            </a:r>
            <a:r>
              <a:rPr lang="fi-FI">
                <a:latin typeface="Times New Roman"/>
                <a:cs typeface="Times New Roman"/>
              </a:rPr>
              <a:t>need</a:t>
            </a:r>
            <a:r>
              <a:rPr lang="fi-FI">
                <a:latin typeface="Times New Roman"/>
                <a:cs typeface="Times New Roman"/>
              </a:rPr>
              <a:t> to </a:t>
            </a:r>
            <a:r>
              <a:rPr lang="fi-FI">
                <a:latin typeface="Times New Roman"/>
                <a:cs typeface="Times New Roman"/>
              </a:rPr>
              <a:t>take</a:t>
            </a:r>
            <a:r>
              <a:rPr lang="fi-FI">
                <a:latin typeface="Times New Roman"/>
                <a:cs typeface="Times New Roman"/>
              </a:rPr>
              <a:t>  </a:t>
            </a:r>
            <a:r>
              <a:rPr lang="fi-FI">
                <a:latin typeface="Times New Roman"/>
                <a:cs typeface="Times New Roman"/>
              </a:rPr>
              <a:t>all</a:t>
            </a:r>
            <a:r>
              <a:rPr lang="fi-FI">
                <a:latin typeface="Times New Roman"/>
                <a:cs typeface="Times New Roman"/>
              </a:rPr>
              <a:t> the </a:t>
            </a:r>
            <a:r>
              <a:rPr lang="fi-FI">
                <a:latin typeface="Times New Roman"/>
                <a:cs typeface="Times New Roman"/>
              </a:rPr>
              <a:t>steps</a:t>
            </a:r>
            <a:r>
              <a:rPr lang="fi-FI">
                <a:latin typeface="Times New Roman"/>
                <a:cs typeface="Times New Roman"/>
              </a:rPr>
              <a:t> for </a:t>
            </a:r>
            <a:r>
              <a:rPr lang="fi-FI">
                <a:latin typeface="Times New Roman"/>
                <a:cs typeface="Times New Roman"/>
              </a:rPr>
              <a:t>reaching</a:t>
            </a:r>
            <a:r>
              <a:rPr lang="fi-FI">
                <a:latin typeface="Times New Roman"/>
                <a:cs typeface="Times New Roman"/>
              </a:rPr>
              <a:t> </a:t>
            </a:r>
            <a:r>
              <a:rPr lang="fi-FI">
                <a:latin typeface="Times New Roman"/>
                <a:cs typeface="Times New Roman"/>
              </a:rPr>
              <a:t>full</a:t>
            </a:r>
            <a:r>
              <a:rPr lang="fi-FI">
                <a:latin typeface="Times New Roman"/>
                <a:cs typeface="Times New Roman"/>
              </a:rPr>
              <a:t> </a:t>
            </a:r>
            <a:r>
              <a:rPr lang="fi-FI">
                <a:latin typeface="Times New Roman"/>
                <a:cs typeface="Times New Roman"/>
              </a:rPr>
              <a:t>literacy</a:t>
            </a:r>
            <a:r>
              <a:rPr lang="fi-FI">
                <a:latin typeface="Times New Roman"/>
                <a:cs typeface="Times New Roman"/>
              </a:rPr>
              <a:t> </a:t>
            </a:r>
            <a:endParaRPr/>
          </a:p>
          <a:p>
            <a:pPr>
              <a:defRPr/>
            </a:pPr>
            <a:r>
              <a:rPr lang="fi-FI">
                <a:latin typeface="Times New Roman"/>
                <a:cs typeface="Times New Roman"/>
              </a:rPr>
              <a:t>This</a:t>
            </a:r>
            <a:r>
              <a:rPr lang="fi-FI">
                <a:latin typeface="Times New Roman"/>
                <a:cs typeface="Times New Roman"/>
              </a:rPr>
              <a:t> is </a:t>
            </a:r>
            <a:r>
              <a:rPr lang="fi-FI">
                <a:latin typeface="Times New Roman"/>
                <a:cs typeface="Times New Roman"/>
              </a:rPr>
              <a:t>needed</a:t>
            </a:r>
            <a:r>
              <a:rPr lang="fi-FI">
                <a:latin typeface="Times New Roman"/>
                <a:cs typeface="Times New Roman"/>
              </a:rPr>
              <a:t> Sub-Saharan Africa (SSA) </a:t>
            </a:r>
            <a:r>
              <a:rPr lang="fi-FI">
                <a:latin typeface="Times New Roman"/>
                <a:cs typeface="Times New Roman"/>
              </a:rPr>
              <a:t>where</a:t>
            </a:r>
            <a:r>
              <a:rPr lang="fi-FI">
                <a:latin typeface="Times New Roman"/>
                <a:cs typeface="Times New Roman"/>
              </a:rPr>
              <a:t> the </a:t>
            </a:r>
            <a:r>
              <a:rPr lang="fi-FI">
                <a:latin typeface="Times New Roman"/>
                <a:cs typeface="Times New Roman"/>
              </a:rPr>
              <a:t>necessary</a:t>
            </a:r>
            <a:r>
              <a:rPr lang="fi-FI">
                <a:latin typeface="Times New Roman"/>
                <a:cs typeface="Times New Roman"/>
              </a:rPr>
              <a:t> </a:t>
            </a:r>
            <a:r>
              <a:rPr lang="fi-FI">
                <a:latin typeface="Times New Roman"/>
                <a:cs typeface="Times New Roman"/>
              </a:rPr>
              <a:t>means</a:t>
            </a:r>
            <a:r>
              <a:rPr lang="fi-FI">
                <a:latin typeface="Times New Roman"/>
                <a:cs typeface="Times New Roman"/>
              </a:rPr>
              <a:t> </a:t>
            </a:r>
            <a:r>
              <a:rPr lang="fi-FI">
                <a:latin typeface="Times New Roman"/>
                <a:cs typeface="Times New Roman"/>
              </a:rPr>
              <a:t>are</a:t>
            </a:r>
            <a:r>
              <a:rPr lang="fi-FI">
                <a:latin typeface="Times New Roman"/>
                <a:cs typeface="Times New Roman"/>
              </a:rPr>
              <a:t> </a:t>
            </a:r>
            <a:r>
              <a:rPr lang="fi-FI">
                <a:latin typeface="Times New Roman"/>
                <a:cs typeface="Times New Roman"/>
              </a:rPr>
              <a:t>not</a:t>
            </a:r>
            <a:r>
              <a:rPr lang="fi-FI">
                <a:latin typeface="Times New Roman"/>
                <a:cs typeface="Times New Roman"/>
              </a:rPr>
              <a:t> </a:t>
            </a:r>
            <a:r>
              <a:rPr lang="fi-FI">
                <a:latin typeface="Times New Roman"/>
                <a:cs typeface="Times New Roman"/>
              </a:rPr>
              <a:t>available</a:t>
            </a:r>
            <a:r>
              <a:rPr lang="fi-FI">
                <a:latin typeface="Times New Roman"/>
                <a:cs typeface="Times New Roman"/>
              </a:rPr>
              <a:t>. </a:t>
            </a:r>
            <a:r>
              <a:rPr lang="fi-FI">
                <a:latin typeface="Times New Roman"/>
                <a:cs typeface="Times New Roman"/>
              </a:rPr>
              <a:t>After</a:t>
            </a:r>
            <a:r>
              <a:rPr lang="fi-FI">
                <a:latin typeface="Times New Roman"/>
                <a:cs typeface="Times New Roman"/>
              </a:rPr>
              <a:t> </a:t>
            </a:r>
            <a:r>
              <a:rPr lang="fi-FI">
                <a:latin typeface="Times New Roman"/>
                <a:cs typeface="Times New Roman"/>
              </a:rPr>
              <a:t>learning</a:t>
            </a:r>
            <a:r>
              <a:rPr lang="fi-FI">
                <a:latin typeface="Times New Roman"/>
                <a:cs typeface="Times New Roman"/>
              </a:rPr>
              <a:t> the </a:t>
            </a:r>
            <a:r>
              <a:rPr lang="fi-FI">
                <a:latin typeface="Times New Roman"/>
                <a:cs typeface="Times New Roman"/>
              </a:rPr>
              <a:t>basic</a:t>
            </a:r>
            <a:r>
              <a:rPr lang="fi-FI">
                <a:latin typeface="Times New Roman"/>
                <a:cs typeface="Times New Roman"/>
              </a:rPr>
              <a:t> </a:t>
            </a:r>
            <a:r>
              <a:rPr lang="fi-FI">
                <a:latin typeface="Times New Roman"/>
                <a:cs typeface="Times New Roman"/>
              </a:rPr>
              <a:t>reading</a:t>
            </a:r>
            <a:r>
              <a:rPr lang="fi-FI">
                <a:latin typeface="Times New Roman"/>
                <a:cs typeface="Times New Roman"/>
              </a:rPr>
              <a:t> </a:t>
            </a:r>
            <a:r>
              <a:rPr lang="fi-FI">
                <a:latin typeface="Times New Roman"/>
                <a:cs typeface="Times New Roman"/>
              </a:rPr>
              <a:t>skills</a:t>
            </a:r>
            <a:r>
              <a:rPr lang="fi-FI">
                <a:latin typeface="Times New Roman"/>
                <a:cs typeface="Times New Roman"/>
              </a:rPr>
              <a:t> the </a:t>
            </a:r>
            <a:r>
              <a:rPr lang="fi-FI">
                <a:latin typeface="Times New Roman"/>
                <a:cs typeface="Times New Roman"/>
              </a:rPr>
              <a:t>only</a:t>
            </a:r>
            <a:r>
              <a:rPr lang="fi-FI">
                <a:latin typeface="Times New Roman"/>
                <a:cs typeface="Times New Roman"/>
              </a:rPr>
              <a:t> </a:t>
            </a:r>
            <a:r>
              <a:rPr lang="fi-FI">
                <a:latin typeface="Times New Roman"/>
                <a:cs typeface="Times New Roman"/>
              </a:rPr>
              <a:t>natural</a:t>
            </a:r>
            <a:r>
              <a:rPr lang="fi-FI">
                <a:latin typeface="Times New Roman"/>
                <a:cs typeface="Times New Roman"/>
              </a:rPr>
              <a:t> </a:t>
            </a:r>
            <a:r>
              <a:rPr lang="fi-FI">
                <a:latin typeface="Times New Roman"/>
                <a:cs typeface="Times New Roman"/>
              </a:rPr>
              <a:t>way</a:t>
            </a:r>
            <a:r>
              <a:rPr lang="fi-FI">
                <a:latin typeface="Times New Roman"/>
                <a:cs typeface="Times New Roman"/>
              </a:rPr>
              <a:t> to </a:t>
            </a:r>
            <a:r>
              <a:rPr lang="fi-FI">
                <a:latin typeface="Times New Roman"/>
                <a:cs typeface="Times New Roman"/>
              </a:rPr>
              <a:t>start</a:t>
            </a:r>
            <a:r>
              <a:rPr lang="fi-FI">
                <a:latin typeface="Times New Roman"/>
                <a:cs typeface="Times New Roman"/>
              </a:rPr>
              <a:t> </a:t>
            </a:r>
            <a:r>
              <a:rPr lang="fi-FI">
                <a:latin typeface="Times New Roman"/>
                <a:cs typeface="Times New Roman"/>
              </a:rPr>
              <a:t>comprehending</a:t>
            </a:r>
            <a:r>
              <a:rPr lang="fi-FI">
                <a:latin typeface="Times New Roman"/>
                <a:cs typeface="Times New Roman"/>
              </a:rPr>
              <a:t> </a:t>
            </a:r>
            <a:r>
              <a:rPr lang="fi-FI">
                <a:latin typeface="Times New Roman"/>
                <a:cs typeface="Times New Roman"/>
              </a:rPr>
              <a:t>text</a:t>
            </a:r>
            <a:r>
              <a:rPr lang="fi-FI">
                <a:latin typeface="Times New Roman"/>
                <a:cs typeface="Times New Roman"/>
              </a:rPr>
              <a:t> is to </a:t>
            </a:r>
            <a:r>
              <a:rPr lang="fi-FI">
                <a:latin typeface="Times New Roman"/>
                <a:cs typeface="Times New Roman"/>
              </a:rPr>
              <a:t>have</a:t>
            </a:r>
            <a:r>
              <a:rPr lang="fi-FI">
                <a:latin typeface="Times New Roman"/>
                <a:cs typeface="Times New Roman"/>
              </a:rPr>
              <a:t> </a:t>
            </a:r>
            <a:r>
              <a:rPr lang="fi-FI">
                <a:latin typeface="Times New Roman"/>
                <a:cs typeface="Times New Roman"/>
              </a:rPr>
              <a:t>enjoyable</a:t>
            </a:r>
            <a:r>
              <a:rPr lang="fi-FI">
                <a:latin typeface="Times New Roman"/>
                <a:cs typeface="Times New Roman"/>
              </a:rPr>
              <a:t> </a:t>
            </a:r>
            <a:r>
              <a:rPr lang="fi-FI">
                <a:latin typeface="Times New Roman"/>
                <a:cs typeface="Times New Roman"/>
              </a:rPr>
              <a:t>books</a:t>
            </a:r>
            <a:r>
              <a:rPr lang="fi-FI">
                <a:latin typeface="Times New Roman"/>
                <a:cs typeface="Times New Roman"/>
              </a:rPr>
              <a:t> to </a:t>
            </a:r>
            <a:r>
              <a:rPr lang="fi-FI">
                <a:latin typeface="Times New Roman"/>
                <a:cs typeface="Times New Roman"/>
              </a:rPr>
              <a:t>which</a:t>
            </a:r>
            <a:r>
              <a:rPr lang="fi-FI">
                <a:latin typeface="Times New Roman"/>
                <a:cs typeface="Times New Roman"/>
              </a:rPr>
              <a:t> </a:t>
            </a:r>
            <a:r>
              <a:rPr lang="fi-FI">
                <a:latin typeface="Times New Roman"/>
                <a:cs typeface="Times New Roman"/>
              </a:rPr>
              <a:t>most</a:t>
            </a:r>
            <a:r>
              <a:rPr lang="fi-FI">
                <a:latin typeface="Times New Roman"/>
                <a:cs typeface="Times New Roman"/>
              </a:rPr>
              <a:t> SSA </a:t>
            </a:r>
            <a:r>
              <a:rPr lang="fi-FI">
                <a:latin typeface="Times New Roman"/>
                <a:cs typeface="Times New Roman"/>
              </a:rPr>
              <a:t>children</a:t>
            </a:r>
            <a:r>
              <a:rPr lang="fi-FI">
                <a:latin typeface="Times New Roman"/>
                <a:cs typeface="Times New Roman"/>
              </a:rPr>
              <a:t> </a:t>
            </a:r>
            <a:r>
              <a:rPr lang="fi-FI">
                <a:latin typeface="Times New Roman"/>
                <a:cs typeface="Times New Roman"/>
              </a:rPr>
              <a:t>have</a:t>
            </a:r>
            <a:r>
              <a:rPr lang="fi-FI">
                <a:latin typeface="Times New Roman"/>
                <a:cs typeface="Times New Roman"/>
              </a:rPr>
              <a:t> </a:t>
            </a:r>
            <a:r>
              <a:rPr lang="fi-FI">
                <a:latin typeface="Times New Roman"/>
                <a:cs typeface="Times New Roman"/>
              </a:rPr>
              <a:t>still</a:t>
            </a:r>
            <a:r>
              <a:rPr lang="fi-FI">
                <a:latin typeface="Times New Roman"/>
                <a:cs typeface="Times New Roman"/>
              </a:rPr>
              <a:t> </a:t>
            </a:r>
            <a:r>
              <a:rPr lang="fi-FI">
                <a:latin typeface="Times New Roman"/>
                <a:cs typeface="Times New Roman"/>
              </a:rPr>
              <a:t>today</a:t>
            </a:r>
            <a:r>
              <a:rPr lang="fi-FI">
                <a:latin typeface="Times New Roman"/>
                <a:cs typeface="Times New Roman"/>
              </a:rPr>
              <a:t> no </a:t>
            </a:r>
            <a:r>
              <a:rPr lang="fi-FI">
                <a:latin typeface="Times New Roman"/>
                <a:cs typeface="Times New Roman"/>
              </a:rPr>
              <a:t>access</a:t>
            </a:r>
            <a:r>
              <a:rPr lang="fi-FI">
                <a:latin typeface="Times New Roman"/>
                <a:cs typeface="Times New Roman"/>
              </a:rPr>
              <a:t>. </a:t>
            </a:r>
            <a:endParaRPr lang="fi-FI" sz="1600">
              <a:solidFill>
                <a:srgbClr val="FF0000"/>
              </a:solidFill>
              <a:latin typeface="Times New Roman"/>
              <a:cs typeface="Times New Roman"/>
            </a:endParaRPr>
          </a:p>
          <a:p>
            <a:pPr lvl="1">
              <a:defRPr/>
            </a:pPr>
            <a:r>
              <a:rPr lang="fi-FI">
                <a:latin typeface="Times New Roman"/>
                <a:cs typeface="Times New Roman"/>
              </a:rPr>
              <a:t>SR will read orally exciting </a:t>
            </a:r>
            <a:r>
              <a:rPr lang="fi-FI">
                <a:latin typeface="Times New Roman"/>
                <a:cs typeface="Times New Roman"/>
              </a:rPr>
              <a:t>stories</a:t>
            </a:r>
            <a:r>
              <a:rPr lang="fi-FI">
                <a:latin typeface="Times New Roman"/>
                <a:cs typeface="Times New Roman"/>
              </a:rPr>
              <a:t> </a:t>
            </a:r>
            <a:r>
              <a:rPr lang="fi-FI">
                <a:latin typeface="Times New Roman"/>
                <a:cs typeface="Times New Roman"/>
              </a:rPr>
              <a:t>from</a:t>
            </a:r>
            <a:r>
              <a:rPr lang="fi-FI">
                <a:latin typeface="Times New Roman"/>
                <a:cs typeface="Times New Roman"/>
              </a:rPr>
              <a:t> a </a:t>
            </a:r>
            <a:r>
              <a:rPr lang="fi-FI">
                <a:latin typeface="Times New Roman"/>
                <a:cs typeface="Times New Roman"/>
              </a:rPr>
              <a:t>phone</a:t>
            </a:r>
            <a:r>
              <a:rPr lang="fi-FI">
                <a:latin typeface="Times New Roman"/>
                <a:cs typeface="Times New Roman"/>
              </a:rPr>
              <a:t> to </a:t>
            </a:r>
            <a:r>
              <a:rPr lang="fi-FI">
                <a:latin typeface="Times New Roman"/>
                <a:cs typeface="Times New Roman"/>
              </a:rPr>
              <a:t>motivate</a:t>
            </a:r>
            <a:r>
              <a:rPr lang="fi-FI">
                <a:latin typeface="Times New Roman"/>
                <a:cs typeface="Times New Roman"/>
              </a:rPr>
              <a:t> </a:t>
            </a:r>
            <a:r>
              <a:rPr lang="fi-FI">
                <a:latin typeface="Times New Roman"/>
                <a:cs typeface="Times New Roman"/>
              </a:rPr>
              <a:t>children</a:t>
            </a:r>
            <a:r>
              <a:rPr lang="fi-FI">
                <a:latin typeface="Times New Roman"/>
                <a:cs typeface="Times New Roman"/>
              </a:rPr>
              <a:t> to </a:t>
            </a:r>
            <a:r>
              <a:rPr lang="fi-FI">
                <a:latin typeface="Times New Roman"/>
                <a:cs typeface="Times New Roman"/>
              </a:rPr>
              <a:t>approach</a:t>
            </a:r>
            <a:r>
              <a:rPr lang="fi-FI">
                <a:latin typeface="Times New Roman"/>
                <a:cs typeface="Times New Roman"/>
              </a:rPr>
              <a:t> </a:t>
            </a:r>
            <a:r>
              <a:rPr lang="fi-FI">
                <a:latin typeface="Times New Roman"/>
                <a:cs typeface="Times New Roman"/>
              </a:rPr>
              <a:t>texts</a:t>
            </a:r>
            <a:r>
              <a:rPr lang="fi-FI">
                <a:latin typeface="Times New Roman"/>
                <a:cs typeface="Times New Roman"/>
              </a:rPr>
              <a:t> </a:t>
            </a:r>
            <a:r>
              <a:rPr lang="fi-FI">
                <a:latin typeface="Times New Roman"/>
                <a:cs typeface="Times New Roman"/>
              </a:rPr>
              <a:t>with</a:t>
            </a:r>
            <a:r>
              <a:rPr lang="fi-FI">
                <a:latin typeface="Times New Roman"/>
                <a:cs typeface="Times New Roman"/>
              </a:rPr>
              <a:t> </a:t>
            </a:r>
            <a:r>
              <a:rPr lang="fi-FI" u="sng">
                <a:latin typeface="Times New Roman"/>
                <a:cs typeface="Times New Roman"/>
              </a:rPr>
              <a:t>the </a:t>
            </a:r>
            <a:r>
              <a:rPr lang="fi-FI" u="sng">
                <a:latin typeface="Times New Roman"/>
                <a:cs typeface="Times New Roman"/>
              </a:rPr>
              <a:t>story</a:t>
            </a:r>
            <a:r>
              <a:rPr lang="fi-FI" u="sng">
                <a:latin typeface="Times New Roman"/>
                <a:cs typeface="Times New Roman"/>
              </a:rPr>
              <a:t> in </a:t>
            </a:r>
            <a:r>
              <a:rPr lang="fi-FI" u="sng">
                <a:latin typeface="Times New Roman"/>
                <a:cs typeface="Times New Roman"/>
              </a:rPr>
              <a:t>mind</a:t>
            </a:r>
            <a:r>
              <a:rPr lang="fi-FI" u="sng">
                <a:latin typeface="Times New Roman"/>
                <a:cs typeface="Times New Roman"/>
              </a:rPr>
              <a:t> </a:t>
            </a:r>
            <a:r>
              <a:rPr lang="fi-FI" u="sng">
                <a:latin typeface="Times New Roman"/>
                <a:cs typeface="Times New Roman"/>
              </a:rPr>
              <a:t>while</a:t>
            </a:r>
            <a:r>
              <a:rPr lang="fi-FI" u="sng">
                <a:latin typeface="Times New Roman"/>
                <a:cs typeface="Times New Roman"/>
              </a:rPr>
              <a:t> the </a:t>
            </a:r>
            <a:r>
              <a:rPr lang="fi-FI" u="sng">
                <a:latin typeface="Times New Roman"/>
                <a:cs typeface="Times New Roman"/>
              </a:rPr>
              <a:t>reading</a:t>
            </a:r>
            <a:r>
              <a:rPr lang="fi-FI" u="sng">
                <a:latin typeface="Times New Roman"/>
                <a:cs typeface="Times New Roman"/>
              </a:rPr>
              <a:t> </a:t>
            </a:r>
            <a:r>
              <a:rPr lang="fi-FI" u="sng">
                <a:latin typeface="Times New Roman"/>
                <a:cs typeface="Times New Roman"/>
              </a:rPr>
              <a:t>itself</a:t>
            </a:r>
            <a:r>
              <a:rPr lang="fi-FI" u="sng">
                <a:latin typeface="Times New Roman"/>
                <a:cs typeface="Times New Roman"/>
              </a:rPr>
              <a:t> is </a:t>
            </a:r>
            <a:r>
              <a:rPr lang="fi-FI" u="sng">
                <a:latin typeface="Times New Roman"/>
                <a:cs typeface="Times New Roman"/>
              </a:rPr>
              <a:t>expected</a:t>
            </a:r>
            <a:r>
              <a:rPr lang="fi-FI" u="sng">
                <a:latin typeface="Times New Roman"/>
                <a:cs typeface="Times New Roman"/>
              </a:rPr>
              <a:t> to </a:t>
            </a:r>
            <a:r>
              <a:rPr lang="fi-FI" u="sng">
                <a:latin typeface="Times New Roman"/>
                <a:cs typeface="Times New Roman"/>
              </a:rPr>
              <a:t>be</a:t>
            </a:r>
            <a:r>
              <a:rPr lang="fi-FI" u="sng">
                <a:latin typeface="Times New Roman"/>
                <a:cs typeface="Times New Roman"/>
              </a:rPr>
              <a:t> </a:t>
            </a:r>
            <a:r>
              <a:rPr lang="fi-FI" u="sng">
                <a:latin typeface="Times New Roman"/>
                <a:cs typeface="Times New Roman"/>
              </a:rPr>
              <a:t>acquired</a:t>
            </a:r>
            <a:r>
              <a:rPr lang="fi-FI" u="sng">
                <a:latin typeface="Times New Roman"/>
                <a:cs typeface="Times New Roman"/>
              </a:rPr>
              <a:t> </a:t>
            </a:r>
            <a:r>
              <a:rPr lang="fi-FI" u="sng">
                <a:latin typeface="Times New Roman"/>
                <a:cs typeface="Times New Roman"/>
              </a:rPr>
              <a:t>implicitly</a:t>
            </a:r>
            <a:r>
              <a:rPr lang="zh-CN" sz="1600" u="sng">
                <a:solidFill>
                  <a:srgbClr val="FF0000"/>
                </a:solidFill>
                <a:latin typeface="Times New Roman"/>
                <a:cs typeface="Times New Roman"/>
              </a:rPr>
              <a:t> </a:t>
            </a:r>
            <a:endParaRPr lang="fi-FI" sz="1400" u="sng">
              <a:solidFill>
                <a:srgbClr val="FF0000"/>
              </a:solidFill>
              <a:latin typeface="Times New Roman"/>
              <a:cs typeface="Times New Roman"/>
            </a:endParaRPr>
          </a:p>
          <a:p>
            <a:pPr lvl="1">
              <a:defRPr/>
            </a:pPr>
            <a:r>
              <a:rPr lang="fi-FI">
                <a:latin typeface="Times New Roman"/>
                <a:cs typeface="Times New Roman"/>
              </a:rPr>
              <a:t>It will </a:t>
            </a:r>
            <a:r>
              <a:rPr lang="fi-FI">
                <a:latin typeface="Times New Roman"/>
                <a:cs typeface="Times New Roman"/>
              </a:rPr>
              <a:t>motivate</a:t>
            </a:r>
            <a:r>
              <a:rPr lang="fi-FI">
                <a:latin typeface="Times New Roman"/>
                <a:cs typeface="Times New Roman"/>
              </a:rPr>
              <a:t> &gt;3- </a:t>
            </a:r>
            <a:r>
              <a:rPr lang="fi-FI">
                <a:latin typeface="Times New Roman"/>
                <a:cs typeface="Times New Roman"/>
              </a:rPr>
              <a:t>year</a:t>
            </a:r>
            <a:r>
              <a:rPr lang="fi-FI">
                <a:latin typeface="Times New Roman"/>
                <a:cs typeface="Times New Roman"/>
              </a:rPr>
              <a:t> </a:t>
            </a:r>
            <a:r>
              <a:rPr lang="fi-FI">
                <a:latin typeface="Times New Roman"/>
                <a:cs typeface="Times New Roman"/>
              </a:rPr>
              <a:t>olds</a:t>
            </a:r>
            <a:r>
              <a:rPr lang="fi-FI">
                <a:latin typeface="Times New Roman"/>
                <a:cs typeface="Times New Roman"/>
              </a:rPr>
              <a:t> to </a:t>
            </a:r>
            <a:r>
              <a:rPr lang="fi-FI">
                <a:latin typeface="Times New Roman"/>
                <a:cs typeface="Times New Roman"/>
              </a:rPr>
              <a:t>listen</a:t>
            </a:r>
            <a:r>
              <a:rPr lang="fi-FI">
                <a:latin typeface="Times New Roman"/>
                <a:cs typeface="Times New Roman"/>
              </a:rPr>
              <a:t> the most interesting </a:t>
            </a:r>
            <a:r>
              <a:rPr lang="fi-FI">
                <a:latin typeface="Times New Roman"/>
                <a:cs typeface="Times New Roman"/>
              </a:rPr>
              <a:t>contents</a:t>
            </a:r>
            <a:r>
              <a:rPr lang="fi-FI">
                <a:latin typeface="Times New Roman"/>
                <a:cs typeface="Times New Roman"/>
              </a:rPr>
              <a:t> to </a:t>
            </a:r>
            <a:r>
              <a:rPr lang="fi-FI">
                <a:latin typeface="Times New Roman"/>
                <a:cs typeface="Times New Roman"/>
              </a:rPr>
              <a:t>motivate</a:t>
            </a:r>
            <a:r>
              <a:rPr lang="fi-FI">
                <a:latin typeface="Times New Roman"/>
                <a:cs typeface="Times New Roman"/>
              </a:rPr>
              <a:t> </a:t>
            </a:r>
            <a:r>
              <a:rPr lang="fi-FI">
                <a:latin typeface="Times New Roman"/>
                <a:cs typeface="Times New Roman"/>
              </a:rPr>
              <a:t>them</a:t>
            </a:r>
            <a:r>
              <a:rPr lang="fi-FI">
                <a:latin typeface="Times New Roman"/>
                <a:cs typeface="Times New Roman"/>
              </a:rPr>
              <a:t> to </a:t>
            </a:r>
            <a:r>
              <a:rPr lang="fi-FI">
                <a:latin typeface="Times New Roman"/>
                <a:cs typeface="Times New Roman"/>
              </a:rPr>
              <a:t>follow</a:t>
            </a:r>
            <a:r>
              <a:rPr lang="fi-FI">
                <a:latin typeface="Times New Roman"/>
                <a:cs typeface="Times New Roman"/>
              </a:rPr>
              <a:t> the ”</a:t>
            </a:r>
            <a:r>
              <a:rPr lang="fi-FI">
                <a:latin typeface="Times New Roman"/>
                <a:cs typeface="Times New Roman"/>
              </a:rPr>
              <a:t>reading</a:t>
            </a:r>
            <a:r>
              <a:rPr lang="fi-FI">
                <a:latin typeface="Times New Roman"/>
                <a:cs typeface="Times New Roman"/>
              </a:rPr>
              <a:t> </a:t>
            </a:r>
            <a:r>
              <a:rPr lang="fi-FI">
                <a:latin typeface="Times New Roman"/>
                <a:cs typeface="Times New Roman"/>
              </a:rPr>
              <a:t>eyes</a:t>
            </a:r>
            <a:r>
              <a:rPr lang="fi-FI">
                <a:latin typeface="Times New Roman"/>
                <a:cs typeface="Times New Roman"/>
              </a:rPr>
              <a:t>” </a:t>
            </a:r>
            <a:r>
              <a:rPr lang="fi-FI">
                <a:latin typeface="Times New Roman"/>
                <a:cs typeface="Times New Roman"/>
              </a:rPr>
              <a:t>word</a:t>
            </a:r>
            <a:r>
              <a:rPr lang="fi-FI">
                <a:latin typeface="Times New Roman"/>
                <a:cs typeface="Times New Roman"/>
              </a:rPr>
              <a:t> </a:t>
            </a:r>
            <a:r>
              <a:rPr lang="fi-FI">
                <a:latin typeface="Times New Roman"/>
                <a:cs typeface="Times New Roman"/>
              </a:rPr>
              <a:t>by</a:t>
            </a:r>
            <a:r>
              <a:rPr lang="fi-FI">
                <a:latin typeface="Times New Roman"/>
                <a:cs typeface="Times New Roman"/>
              </a:rPr>
              <a:t> </a:t>
            </a:r>
            <a:r>
              <a:rPr lang="fi-FI">
                <a:latin typeface="Times New Roman"/>
                <a:cs typeface="Times New Roman"/>
              </a:rPr>
              <a:t>word</a:t>
            </a:r>
            <a:r>
              <a:rPr lang="fi-FI">
                <a:latin typeface="Times New Roman"/>
                <a:cs typeface="Times New Roman"/>
              </a:rPr>
              <a:t> </a:t>
            </a:r>
            <a:r>
              <a:rPr lang="fi-FI">
                <a:latin typeface="Times New Roman"/>
                <a:cs typeface="Times New Roman"/>
              </a:rPr>
              <a:t>by</a:t>
            </a:r>
            <a:r>
              <a:rPr lang="fi-FI">
                <a:latin typeface="Times New Roman"/>
                <a:cs typeface="Times New Roman"/>
              </a:rPr>
              <a:t> </a:t>
            </a:r>
            <a:r>
              <a:rPr lang="fi-FI">
                <a:latin typeface="Times New Roman"/>
                <a:cs typeface="Times New Roman"/>
              </a:rPr>
              <a:t>highligthing</a:t>
            </a:r>
            <a:r>
              <a:rPr lang="fi-FI">
                <a:latin typeface="Times New Roman"/>
                <a:cs typeface="Times New Roman"/>
              </a:rPr>
              <a:t> the to-</a:t>
            </a:r>
            <a:r>
              <a:rPr lang="fi-FI">
                <a:latin typeface="Times New Roman"/>
                <a:cs typeface="Times New Roman"/>
              </a:rPr>
              <a:t>be</a:t>
            </a:r>
            <a:r>
              <a:rPr lang="fi-FI">
                <a:latin typeface="Times New Roman"/>
                <a:cs typeface="Times New Roman"/>
              </a:rPr>
              <a:t> </a:t>
            </a:r>
            <a:r>
              <a:rPr lang="fi-FI">
                <a:latin typeface="Times New Roman"/>
                <a:cs typeface="Times New Roman"/>
              </a:rPr>
              <a:t>sounded</a:t>
            </a:r>
            <a:r>
              <a:rPr lang="fi-FI">
                <a:latin typeface="Times New Roman"/>
                <a:cs typeface="Times New Roman"/>
              </a:rPr>
              <a:t> </a:t>
            </a:r>
            <a:r>
              <a:rPr lang="fi-FI">
                <a:latin typeface="Times New Roman"/>
                <a:cs typeface="Times New Roman"/>
              </a:rPr>
              <a:t>word</a:t>
            </a:r>
            <a:endParaRPr lang="fi-FI" sz="1400">
              <a:solidFill>
                <a:srgbClr val="FF0000"/>
              </a:solidFill>
              <a:latin typeface="Times New Roman"/>
              <a:cs typeface="Times New Roman"/>
            </a:endParaRPr>
          </a:p>
          <a:p>
            <a:pPr lvl="2">
              <a:defRPr/>
            </a:pPr>
            <a:endParaRPr lang="fi-FI"/>
          </a:p>
          <a:p>
            <a:pPr>
              <a:defRPr/>
            </a:pPr>
            <a:endParaRPr lang="fi-FI"/>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412296" y="-148856"/>
            <a:ext cx="8731704" cy="1158949"/>
          </a:xfrm>
        </p:spPr>
        <p:txBody>
          <a:bodyPr>
            <a:normAutofit/>
          </a:bodyPr>
          <a:lstStyle/>
          <a:p>
            <a:pPr>
              <a:defRPr/>
            </a:pPr>
            <a:r>
              <a:rPr lang="fi-FI" sz="2600" b="1">
                <a:latin typeface="Times New Roman"/>
                <a:cs typeface="Times New Roman"/>
              </a:rPr>
              <a:t>How the support of the </a:t>
            </a:r>
            <a:r>
              <a:rPr lang="fi-FI" sz="2600" b="1">
                <a:latin typeface="Times New Roman"/>
                <a:cs typeface="Times New Roman"/>
              </a:rPr>
              <a:t>acquisition</a:t>
            </a:r>
            <a:r>
              <a:rPr lang="fi-FI" sz="2600" b="1">
                <a:latin typeface="Times New Roman"/>
                <a:cs typeface="Times New Roman"/>
              </a:rPr>
              <a:t> of full literacy is planned to </a:t>
            </a:r>
            <a:r>
              <a:rPr lang="fi-FI" sz="2600" b="1">
                <a:latin typeface="Times New Roman"/>
                <a:cs typeface="Times New Roman"/>
              </a:rPr>
              <a:t>be</a:t>
            </a:r>
            <a:r>
              <a:rPr lang="fi-FI" sz="2600" b="1">
                <a:latin typeface="Times New Roman"/>
                <a:cs typeface="Times New Roman"/>
              </a:rPr>
              <a:t> made </a:t>
            </a:r>
            <a:r>
              <a:rPr lang="fi-FI" sz="2600" b="1">
                <a:latin typeface="Times New Roman"/>
                <a:cs typeface="Times New Roman"/>
              </a:rPr>
              <a:t>using</a:t>
            </a:r>
            <a:r>
              <a:rPr lang="fi-FI" sz="2600" b="1">
                <a:latin typeface="Times New Roman"/>
                <a:cs typeface="Times New Roman"/>
              </a:rPr>
              <a:t> </a:t>
            </a:r>
            <a:r>
              <a:rPr lang="fi-FI" sz="2600" b="1">
                <a:latin typeface="Times New Roman"/>
                <a:cs typeface="Times New Roman"/>
              </a:rPr>
              <a:t>initially</a:t>
            </a:r>
            <a:r>
              <a:rPr lang="fi-FI" sz="2600" b="1">
                <a:latin typeface="Times New Roman"/>
                <a:cs typeface="Times New Roman"/>
              </a:rPr>
              <a:t> </a:t>
            </a:r>
            <a:r>
              <a:rPr lang="fi-FI" sz="2600" b="1">
                <a:latin typeface="Times New Roman"/>
                <a:cs typeface="Times New Roman"/>
              </a:rPr>
              <a:t>validated</a:t>
            </a:r>
            <a:r>
              <a:rPr lang="fi-FI" sz="2600" b="1">
                <a:latin typeface="Times New Roman"/>
                <a:cs typeface="Times New Roman"/>
              </a:rPr>
              <a:t> </a:t>
            </a:r>
            <a:r>
              <a:rPr lang="fi-FI" sz="2600" b="1">
                <a:latin typeface="Times New Roman"/>
                <a:cs typeface="Times New Roman"/>
              </a:rPr>
              <a:t>ComprehensionGame</a:t>
            </a:r>
            <a:r>
              <a:rPr lang="fi-FI" sz="2600" b="1">
                <a:latin typeface="Times New Roman"/>
                <a:cs typeface="Times New Roman"/>
              </a:rPr>
              <a:t>?</a:t>
            </a:r>
            <a:endParaRPr lang="fi-FI" sz="2600" b="1">
              <a:solidFill>
                <a:srgbClr val="FF0000"/>
              </a:solidFill>
              <a:latin typeface="Times New Roman"/>
              <a:cs typeface="Times New Roman"/>
            </a:endParaRPr>
          </a:p>
        </p:txBody>
      </p:sp>
      <p:sp>
        <p:nvSpPr>
          <p:cNvPr id="3" name="Sisällön paikkamerkki 2"/>
          <p:cNvSpPr>
            <a:spLocks noGrp="1"/>
          </p:cNvSpPr>
          <p:nvPr>
            <p:ph idx="1"/>
          </p:nvPr>
        </p:nvSpPr>
        <p:spPr bwMode="auto">
          <a:xfrm>
            <a:off x="-116958" y="1010093"/>
            <a:ext cx="9601200" cy="6232450"/>
          </a:xfrm>
        </p:spPr>
        <p:txBody>
          <a:bodyPr>
            <a:normAutofit/>
          </a:bodyPr>
          <a:lstStyle/>
          <a:p>
            <a:pPr>
              <a:defRPr/>
            </a:pPr>
            <a:r>
              <a:rPr lang="fi-FI" sz="2000">
                <a:latin typeface="Times New Roman"/>
                <a:cs typeface="Times New Roman"/>
              </a:rPr>
              <a:t>The </a:t>
            </a:r>
            <a:r>
              <a:rPr lang="fi-FI" sz="2000">
                <a:latin typeface="Times New Roman"/>
                <a:cs typeface="Times New Roman"/>
              </a:rPr>
              <a:t>means</a:t>
            </a:r>
            <a:r>
              <a:rPr lang="fi-FI" sz="2000">
                <a:latin typeface="Times New Roman"/>
                <a:cs typeface="Times New Roman"/>
              </a:rPr>
              <a:t> </a:t>
            </a:r>
            <a:r>
              <a:rPr lang="fi-FI" sz="2000">
                <a:latin typeface="Times New Roman"/>
                <a:cs typeface="Times New Roman"/>
              </a:rPr>
              <a:t>comprise</a:t>
            </a:r>
            <a:r>
              <a:rPr lang="fi-FI" sz="2000">
                <a:latin typeface="Times New Roman"/>
                <a:cs typeface="Times New Roman"/>
              </a:rPr>
              <a:t> a </a:t>
            </a:r>
            <a:r>
              <a:rPr lang="fi-FI" sz="2000">
                <a:latin typeface="Times New Roman"/>
                <a:cs typeface="Times New Roman"/>
              </a:rPr>
              <a:t>digital</a:t>
            </a:r>
            <a:r>
              <a:rPr lang="fi-FI" sz="2000">
                <a:latin typeface="Times New Roman"/>
                <a:cs typeface="Times New Roman"/>
              </a:rPr>
              <a:t> </a:t>
            </a:r>
            <a:r>
              <a:rPr lang="fi-FI" sz="2000">
                <a:latin typeface="Times New Roman"/>
                <a:cs typeface="Times New Roman"/>
              </a:rPr>
              <a:t>learning</a:t>
            </a:r>
            <a:r>
              <a:rPr lang="fi-FI" sz="2000">
                <a:latin typeface="Times New Roman"/>
                <a:cs typeface="Times New Roman"/>
              </a:rPr>
              <a:t> </a:t>
            </a:r>
            <a:r>
              <a:rPr lang="fi-FI" sz="2000">
                <a:latin typeface="Times New Roman"/>
                <a:cs typeface="Times New Roman"/>
              </a:rPr>
              <a:t>environment</a:t>
            </a:r>
            <a:r>
              <a:rPr lang="fi-FI" sz="2000">
                <a:latin typeface="Times New Roman"/>
                <a:cs typeface="Times New Roman"/>
              </a:rPr>
              <a:t> </a:t>
            </a:r>
            <a:r>
              <a:rPr lang="fi-FI" sz="2000">
                <a:latin typeface="Times New Roman"/>
                <a:cs typeface="Times New Roman"/>
              </a:rPr>
              <a:t>which</a:t>
            </a:r>
            <a:r>
              <a:rPr lang="fi-FI" sz="2000">
                <a:latin typeface="Times New Roman"/>
                <a:cs typeface="Times New Roman"/>
              </a:rPr>
              <a:t> is</a:t>
            </a:r>
            <a:endParaRPr lang="fi-FI" sz="2000">
              <a:solidFill>
                <a:srgbClr val="FF0000"/>
              </a:solidFill>
              <a:latin typeface="Times New Roman"/>
              <a:cs typeface="Times New Roman"/>
            </a:endParaRPr>
          </a:p>
          <a:p>
            <a:pPr lvl="1">
              <a:defRPr/>
            </a:pPr>
            <a:r>
              <a:rPr lang="fi-FI" sz="2000">
                <a:latin typeface="Times New Roman"/>
                <a:cs typeface="Times New Roman"/>
              </a:rPr>
              <a:t>enjoyable</a:t>
            </a:r>
            <a:r>
              <a:rPr lang="fi-FI" sz="2000">
                <a:latin typeface="Times New Roman"/>
                <a:cs typeface="Times New Roman"/>
              </a:rPr>
              <a:t> </a:t>
            </a:r>
            <a:r>
              <a:rPr lang="fi-FI" sz="2000">
                <a:latin typeface="Times New Roman"/>
                <a:cs typeface="Times New Roman"/>
              </a:rPr>
              <a:t>due</a:t>
            </a:r>
            <a:r>
              <a:rPr lang="fi-FI" sz="2000">
                <a:latin typeface="Times New Roman"/>
                <a:cs typeface="Times New Roman"/>
              </a:rPr>
              <a:t> to </a:t>
            </a:r>
            <a:r>
              <a:rPr lang="fi-FI" sz="2000">
                <a:latin typeface="Times New Roman"/>
                <a:cs typeface="Times New Roman"/>
              </a:rPr>
              <a:t>working</a:t>
            </a:r>
            <a:r>
              <a:rPr lang="fi-FI" sz="2000">
                <a:latin typeface="Times New Roman"/>
                <a:cs typeface="Times New Roman"/>
              </a:rPr>
              <a:t> </a:t>
            </a:r>
            <a:r>
              <a:rPr lang="fi-FI" sz="2000">
                <a:latin typeface="Times New Roman"/>
                <a:cs typeface="Times New Roman"/>
              </a:rPr>
              <a:t>like</a:t>
            </a:r>
            <a:r>
              <a:rPr lang="fi-FI" sz="2000">
                <a:latin typeface="Times New Roman"/>
                <a:cs typeface="Times New Roman"/>
              </a:rPr>
              <a:t> a </a:t>
            </a:r>
            <a:r>
              <a:rPr lang="fi-FI" sz="2000">
                <a:latin typeface="Times New Roman"/>
                <a:cs typeface="Times New Roman"/>
              </a:rPr>
              <a:t>game</a:t>
            </a:r>
            <a:endParaRPr lang="fi-FI" sz="2000">
              <a:solidFill>
                <a:srgbClr val="FF0000"/>
              </a:solidFill>
              <a:latin typeface="Times New Roman"/>
              <a:cs typeface="Times New Roman"/>
            </a:endParaRPr>
          </a:p>
          <a:p>
            <a:pPr lvl="1">
              <a:defRPr/>
            </a:pPr>
            <a:r>
              <a:rPr lang="fi-FI" sz="2000">
                <a:latin typeface="Times New Roman"/>
                <a:cs typeface="Times New Roman"/>
              </a:rPr>
              <a:t>which</a:t>
            </a:r>
            <a:r>
              <a:rPr lang="fi-FI" sz="2000">
                <a:latin typeface="Times New Roman"/>
                <a:cs typeface="Times New Roman"/>
              </a:rPr>
              <a:t> </a:t>
            </a:r>
            <a:r>
              <a:rPr lang="fi-FI" sz="2000">
                <a:latin typeface="Times New Roman"/>
                <a:cs typeface="Times New Roman"/>
              </a:rPr>
              <a:t>works</a:t>
            </a:r>
            <a:r>
              <a:rPr lang="fi-FI" sz="2000">
                <a:latin typeface="Times New Roman"/>
                <a:cs typeface="Times New Roman"/>
              </a:rPr>
              <a:t> in </a:t>
            </a:r>
            <a:r>
              <a:rPr lang="fi-FI" sz="2000">
                <a:latin typeface="Times New Roman"/>
                <a:cs typeface="Times New Roman"/>
              </a:rPr>
              <a:t>any</a:t>
            </a:r>
            <a:r>
              <a:rPr lang="fi-FI" sz="2000">
                <a:latin typeface="Times New Roman"/>
                <a:cs typeface="Times New Roman"/>
              </a:rPr>
              <a:t> </a:t>
            </a:r>
            <a:r>
              <a:rPr lang="fi-FI" sz="2000">
                <a:latin typeface="Times New Roman"/>
                <a:cs typeface="Times New Roman"/>
              </a:rPr>
              <a:t>language</a:t>
            </a:r>
            <a:r>
              <a:rPr lang="fi-FI" sz="2000">
                <a:latin typeface="Times New Roman"/>
                <a:cs typeface="Times New Roman"/>
              </a:rPr>
              <a:t> </a:t>
            </a:r>
            <a:r>
              <a:rPr lang="fi-FI" sz="2000">
                <a:latin typeface="Times New Roman"/>
                <a:cs typeface="Times New Roman"/>
              </a:rPr>
              <a:t>because</a:t>
            </a:r>
            <a:r>
              <a:rPr lang="fi-FI" sz="2000">
                <a:latin typeface="Times New Roman"/>
                <a:cs typeface="Times New Roman"/>
              </a:rPr>
              <a:t> it is the </a:t>
            </a:r>
            <a:r>
              <a:rPr lang="fi-FI" sz="2000">
                <a:latin typeface="Times New Roman"/>
                <a:cs typeface="Times New Roman"/>
              </a:rPr>
              <a:t>locals</a:t>
            </a:r>
            <a:r>
              <a:rPr lang="fi-FI" sz="2000">
                <a:latin typeface="Times New Roman"/>
                <a:cs typeface="Times New Roman"/>
              </a:rPr>
              <a:t> </a:t>
            </a:r>
            <a:r>
              <a:rPr lang="fi-FI" sz="2000">
                <a:latin typeface="Times New Roman"/>
                <a:cs typeface="Times New Roman"/>
              </a:rPr>
              <a:t>who</a:t>
            </a:r>
            <a:r>
              <a:rPr lang="fi-FI" sz="2000">
                <a:latin typeface="Times New Roman"/>
                <a:cs typeface="Times New Roman"/>
              </a:rPr>
              <a:t> </a:t>
            </a:r>
            <a:r>
              <a:rPr lang="fi-FI" sz="2000">
                <a:latin typeface="Times New Roman"/>
                <a:cs typeface="Times New Roman"/>
              </a:rPr>
              <a:t>implement</a:t>
            </a:r>
            <a:r>
              <a:rPr lang="fi-FI" sz="2000">
                <a:latin typeface="Times New Roman"/>
                <a:cs typeface="Times New Roman"/>
              </a:rPr>
              <a:t> the </a:t>
            </a:r>
            <a:r>
              <a:rPr lang="fi-FI" sz="2000">
                <a:latin typeface="Times New Roman"/>
                <a:cs typeface="Times New Roman"/>
              </a:rPr>
              <a:t>content</a:t>
            </a:r>
            <a:endParaRPr lang="fi-FI" sz="2000">
              <a:solidFill>
                <a:srgbClr val="FF0000"/>
              </a:solidFill>
              <a:latin typeface="Times New Roman"/>
              <a:cs typeface="Times New Roman"/>
            </a:endParaRPr>
          </a:p>
          <a:p>
            <a:pPr lvl="1">
              <a:defRPr/>
            </a:pPr>
            <a:r>
              <a:rPr lang="fi-FI" sz="2000">
                <a:latin typeface="Times New Roman"/>
                <a:cs typeface="Times New Roman"/>
              </a:rPr>
              <a:t>for </a:t>
            </a:r>
            <a:r>
              <a:rPr lang="fi-FI" sz="2000">
                <a:latin typeface="Times New Roman"/>
                <a:cs typeface="Times New Roman"/>
              </a:rPr>
              <a:t>any</a:t>
            </a:r>
            <a:r>
              <a:rPr lang="fi-FI" sz="2000">
                <a:latin typeface="Times New Roman"/>
                <a:cs typeface="Times New Roman"/>
              </a:rPr>
              <a:t> </a:t>
            </a:r>
            <a:r>
              <a:rPr lang="fi-FI" sz="2000">
                <a:latin typeface="Times New Roman"/>
                <a:cs typeface="Times New Roman"/>
              </a:rPr>
              <a:t>age</a:t>
            </a:r>
            <a:r>
              <a:rPr lang="fi-FI" sz="2000">
                <a:latin typeface="Times New Roman"/>
                <a:cs typeface="Times New Roman"/>
              </a:rPr>
              <a:t> of </a:t>
            </a:r>
            <a:r>
              <a:rPr lang="fi-FI" sz="2000">
                <a:latin typeface="Times New Roman"/>
                <a:cs typeface="Times New Roman"/>
              </a:rPr>
              <a:t>learner</a:t>
            </a:r>
            <a:r>
              <a:rPr lang="fi-FI" sz="2000">
                <a:latin typeface="Times New Roman"/>
                <a:cs typeface="Times New Roman"/>
              </a:rPr>
              <a:t> </a:t>
            </a:r>
            <a:r>
              <a:rPr lang="fi-FI" sz="2000">
                <a:latin typeface="Times New Roman"/>
                <a:cs typeface="Times New Roman"/>
              </a:rPr>
              <a:t>who</a:t>
            </a:r>
            <a:r>
              <a:rPr lang="fi-FI" sz="2000">
                <a:latin typeface="Times New Roman"/>
                <a:cs typeface="Times New Roman"/>
              </a:rPr>
              <a:t> </a:t>
            </a:r>
            <a:r>
              <a:rPr lang="fi-FI" sz="2000">
                <a:latin typeface="Times New Roman"/>
                <a:cs typeface="Times New Roman"/>
              </a:rPr>
              <a:t>have</a:t>
            </a:r>
            <a:r>
              <a:rPr lang="fi-FI" sz="2000">
                <a:latin typeface="Times New Roman"/>
                <a:cs typeface="Times New Roman"/>
              </a:rPr>
              <a:t> the </a:t>
            </a:r>
            <a:r>
              <a:rPr lang="fi-FI" sz="2000">
                <a:latin typeface="Times New Roman"/>
                <a:cs typeface="Times New Roman"/>
              </a:rPr>
              <a:t>basic</a:t>
            </a:r>
            <a:r>
              <a:rPr lang="fi-FI" sz="2000">
                <a:latin typeface="Times New Roman"/>
                <a:cs typeface="Times New Roman"/>
              </a:rPr>
              <a:t> </a:t>
            </a:r>
            <a:r>
              <a:rPr lang="fi-FI" sz="2000">
                <a:latin typeface="Times New Roman"/>
                <a:cs typeface="Times New Roman"/>
              </a:rPr>
              <a:t>reading</a:t>
            </a:r>
            <a:r>
              <a:rPr lang="fi-FI" sz="2000">
                <a:latin typeface="Times New Roman"/>
                <a:cs typeface="Times New Roman"/>
              </a:rPr>
              <a:t> </a:t>
            </a:r>
            <a:r>
              <a:rPr lang="fi-FI" sz="2000">
                <a:latin typeface="Times New Roman"/>
                <a:cs typeface="Times New Roman"/>
              </a:rPr>
              <a:t>skills</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a:t>
            </a:r>
            <a:r>
              <a:rPr lang="fi-FI" sz="2000">
                <a:latin typeface="Times New Roman"/>
                <a:cs typeface="Times New Roman"/>
              </a:rPr>
              <a:t>instruct</a:t>
            </a:r>
            <a:r>
              <a:rPr lang="fi-FI" sz="2000">
                <a:latin typeface="Times New Roman"/>
                <a:cs typeface="Times New Roman"/>
              </a:rPr>
              <a:t> </a:t>
            </a:r>
            <a:r>
              <a:rPr lang="fi-FI" sz="2000">
                <a:latin typeface="Times New Roman"/>
                <a:cs typeface="Times New Roman"/>
              </a:rPr>
              <a:t>what</a:t>
            </a:r>
            <a:r>
              <a:rPr lang="fi-FI" sz="2000">
                <a:latin typeface="Times New Roman"/>
                <a:cs typeface="Times New Roman"/>
              </a:rPr>
              <a:t> </a:t>
            </a:r>
            <a:r>
              <a:rPr lang="fi-FI" sz="2000">
                <a:latin typeface="Times New Roman"/>
                <a:cs typeface="Times New Roman"/>
              </a:rPr>
              <a:t>ever</a:t>
            </a:r>
            <a:r>
              <a:rPr lang="fi-FI" sz="2000">
                <a:latin typeface="Times New Roman"/>
                <a:cs typeface="Times New Roman"/>
              </a:rPr>
              <a:t> </a:t>
            </a:r>
            <a:r>
              <a:rPr lang="fi-FI" sz="2000">
                <a:latin typeface="Times New Roman"/>
                <a:cs typeface="Times New Roman"/>
              </a:rPr>
              <a:t>content</a:t>
            </a:r>
            <a:r>
              <a:rPr lang="fi-FI" sz="2000">
                <a:latin typeface="Times New Roman"/>
                <a:cs typeface="Times New Roman"/>
              </a:rPr>
              <a:t> </a:t>
            </a:r>
            <a:r>
              <a:rPr lang="fi-FI" sz="2000">
                <a:latin typeface="Times New Roman"/>
                <a:cs typeface="Times New Roman"/>
              </a:rPr>
              <a:t>which</a:t>
            </a:r>
            <a:r>
              <a:rPr lang="fi-FI" sz="2000">
                <a:latin typeface="Times New Roman"/>
                <a:cs typeface="Times New Roman"/>
              </a:rPr>
              <a:t> </a:t>
            </a:r>
            <a:r>
              <a:rPr lang="fi-FI" sz="2000">
                <a:latin typeface="Times New Roman"/>
                <a:cs typeface="Times New Roman"/>
              </a:rPr>
              <a:t>can</a:t>
            </a:r>
            <a:r>
              <a:rPr lang="fi-FI" sz="2000">
                <a:latin typeface="Times New Roman"/>
                <a:cs typeface="Times New Roman"/>
              </a:rPr>
              <a:t> </a:t>
            </a:r>
            <a:r>
              <a:rPr lang="fi-FI" sz="2000">
                <a:latin typeface="Times New Roman"/>
                <a:cs typeface="Times New Roman"/>
              </a:rPr>
              <a:t>be</a:t>
            </a:r>
            <a:r>
              <a:rPr lang="fi-FI" sz="2000">
                <a:latin typeface="Times New Roman"/>
                <a:cs typeface="Times New Roman"/>
              </a:rPr>
              <a:t> </a:t>
            </a:r>
            <a:r>
              <a:rPr lang="fi-FI" sz="2000">
                <a:latin typeface="Times New Roman"/>
                <a:cs typeface="Times New Roman"/>
              </a:rPr>
              <a:t>presented</a:t>
            </a:r>
            <a:r>
              <a:rPr lang="fi-FI" sz="2000">
                <a:latin typeface="Times New Roman"/>
                <a:cs typeface="Times New Roman"/>
              </a:rPr>
              <a:t> </a:t>
            </a:r>
            <a:r>
              <a:rPr lang="fi-FI" sz="2000">
                <a:latin typeface="Times New Roman"/>
                <a:cs typeface="Times New Roman"/>
              </a:rPr>
              <a:t>visually</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a:t>
            </a:r>
            <a:r>
              <a:rPr lang="fi-FI" sz="2000">
                <a:latin typeface="Times New Roman"/>
                <a:cs typeface="Times New Roman"/>
              </a:rPr>
              <a:t>apply</a:t>
            </a:r>
            <a:r>
              <a:rPr lang="fi-FI" sz="2000">
                <a:latin typeface="Times New Roman"/>
                <a:cs typeface="Times New Roman"/>
              </a:rPr>
              <a:t> </a:t>
            </a:r>
            <a:r>
              <a:rPr lang="fi-FI" sz="2000">
                <a:latin typeface="Times New Roman"/>
                <a:cs typeface="Times New Roman"/>
              </a:rPr>
              <a:t>dynamic</a:t>
            </a:r>
            <a:r>
              <a:rPr lang="fi-FI" sz="2000">
                <a:latin typeface="Times New Roman"/>
                <a:cs typeface="Times New Roman"/>
              </a:rPr>
              <a:t> </a:t>
            </a:r>
            <a:r>
              <a:rPr lang="fi-FI" sz="2000">
                <a:latin typeface="Times New Roman"/>
                <a:cs typeface="Times New Roman"/>
              </a:rPr>
              <a:t>assessment</a:t>
            </a:r>
            <a:r>
              <a:rPr lang="fi-FI" sz="2000">
                <a:latin typeface="Times New Roman"/>
                <a:cs typeface="Times New Roman"/>
              </a:rPr>
              <a:t> </a:t>
            </a:r>
            <a:r>
              <a:rPr lang="fi-FI" sz="2000">
                <a:latin typeface="Times New Roman"/>
                <a:cs typeface="Times New Roman"/>
              </a:rPr>
              <a:t>principles</a:t>
            </a:r>
            <a:r>
              <a:rPr lang="fi-FI" sz="2000">
                <a:latin typeface="Times New Roman"/>
                <a:cs typeface="Times New Roman"/>
              </a:rPr>
              <a:t> and </a:t>
            </a:r>
            <a:r>
              <a:rPr lang="fi-FI" sz="2000">
                <a:latin typeface="Times New Roman"/>
                <a:cs typeface="Times New Roman"/>
              </a:rPr>
              <a:t>thus</a:t>
            </a:r>
            <a:endParaRPr lang="fi-FI" sz="2000">
              <a:solidFill>
                <a:srgbClr val="FF0000"/>
              </a:solidFill>
              <a:latin typeface="Times New Roman"/>
              <a:cs typeface="Times New Roman"/>
            </a:endParaRPr>
          </a:p>
          <a:p>
            <a:pPr lvl="2">
              <a:defRPr/>
            </a:pPr>
            <a:r>
              <a:rPr lang="fi-FI" sz="2000">
                <a:latin typeface="Times New Roman"/>
                <a:cs typeface="Times New Roman"/>
              </a:rPr>
              <a:t>opens</a:t>
            </a:r>
            <a:r>
              <a:rPr lang="fi-FI" sz="2000">
                <a:latin typeface="Times New Roman"/>
                <a:cs typeface="Times New Roman"/>
              </a:rPr>
              <a:t> </a:t>
            </a:r>
            <a:r>
              <a:rPr lang="fi-FI" sz="2000">
                <a:latin typeface="Times New Roman"/>
                <a:cs typeface="Times New Roman"/>
              </a:rPr>
              <a:t>whatever</a:t>
            </a:r>
            <a:r>
              <a:rPr lang="fi-FI" sz="2000">
                <a:latin typeface="Times New Roman"/>
                <a:cs typeface="Times New Roman"/>
              </a:rPr>
              <a:t> </a:t>
            </a:r>
            <a:r>
              <a:rPr lang="fi-FI" sz="2000">
                <a:latin typeface="Times New Roman"/>
                <a:cs typeface="Times New Roman"/>
              </a:rPr>
              <a:t>bottleneck</a:t>
            </a:r>
            <a:r>
              <a:rPr lang="fi-FI" sz="2000">
                <a:latin typeface="Times New Roman"/>
                <a:cs typeface="Times New Roman"/>
              </a:rPr>
              <a:t> </a:t>
            </a:r>
            <a:r>
              <a:rPr lang="fi-FI" sz="2000">
                <a:latin typeface="Times New Roman"/>
                <a:cs typeface="Times New Roman"/>
              </a:rPr>
              <a:t>faced</a:t>
            </a:r>
            <a:r>
              <a:rPr lang="fi-FI" sz="2000">
                <a:latin typeface="Times New Roman"/>
                <a:cs typeface="Times New Roman"/>
              </a:rPr>
              <a:t> in </a:t>
            </a:r>
            <a:r>
              <a:rPr lang="fi-FI" sz="2000">
                <a:latin typeface="Times New Roman"/>
                <a:cs typeface="Times New Roman"/>
              </a:rPr>
              <a:t>learning</a:t>
            </a:r>
            <a:r>
              <a:rPr lang="fi-FI" sz="2000">
                <a:latin typeface="Times New Roman"/>
                <a:cs typeface="Times New Roman"/>
              </a:rPr>
              <a:t> </a:t>
            </a:r>
            <a:r>
              <a:rPr lang="fi-FI" sz="2000">
                <a:latin typeface="Times New Roman"/>
                <a:cs typeface="Times New Roman"/>
              </a:rPr>
              <a:t>by</a:t>
            </a:r>
            <a:r>
              <a:rPr lang="fi-FI" sz="2000">
                <a:latin typeface="Times New Roman"/>
                <a:cs typeface="Times New Roman"/>
              </a:rPr>
              <a:t> </a:t>
            </a:r>
            <a:r>
              <a:rPr lang="fi-FI" sz="2000">
                <a:latin typeface="Times New Roman"/>
                <a:cs typeface="Times New Roman"/>
              </a:rPr>
              <a:t>training</a:t>
            </a:r>
            <a:r>
              <a:rPr lang="fi-FI" sz="2000">
                <a:latin typeface="Times New Roman"/>
                <a:cs typeface="Times New Roman"/>
              </a:rPr>
              <a:t> an </a:t>
            </a:r>
            <a:r>
              <a:rPr lang="fi-FI" sz="2000">
                <a:latin typeface="Times New Roman"/>
                <a:cs typeface="Times New Roman"/>
              </a:rPr>
              <a:t>aspect</a:t>
            </a:r>
            <a:r>
              <a:rPr lang="fi-FI" sz="2000">
                <a:latin typeface="Times New Roman"/>
                <a:cs typeface="Times New Roman"/>
              </a:rPr>
              <a:t> </a:t>
            </a:r>
            <a:r>
              <a:rPr lang="fi-FI" sz="2000">
                <a:latin typeface="Times New Roman"/>
                <a:cs typeface="Times New Roman"/>
              </a:rPr>
              <a:t>observed</a:t>
            </a:r>
            <a:r>
              <a:rPr lang="fi-FI" sz="2000">
                <a:latin typeface="Times New Roman"/>
                <a:cs typeface="Times New Roman"/>
              </a:rPr>
              <a:t> to </a:t>
            </a:r>
            <a:r>
              <a:rPr lang="fi-FI" sz="2000">
                <a:latin typeface="Times New Roman"/>
                <a:cs typeface="Times New Roman"/>
              </a:rPr>
              <a:t>be</a:t>
            </a:r>
            <a:r>
              <a:rPr lang="fi-FI" sz="2000">
                <a:latin typeface="Times New Roman"/>
                <a:cs typeface="Times New Roman"/>
              </a:rPr>
              <a:t> </a:t>
            </a:r>
            <a:r>
              <a:rPr lang="fi-FI" sz="2000">
                <a:latin typeface="Times New Roman"/>
                <a:cs typeface="Times New Roman"/>
              </a:rPr>
              <a:t>challenging</a:t>
            </a:r>
            <a:r>
              <a:rPr lang="fi-FI" sz="2000">
                <a:latin typeface="Times New Roman"/>
                <a:cs typeface="Times New Roman"/>
              </a:rPr>
              <a:t>, </a:t>
            </a:r>
            <a:r>
              <a:rPr lang="fi-FI" sz="2000">
                <a:latin typeface="Times New Roman"/>
                <a:cs typeface="Times New Roman"/>
              </a:rPr>
              <a:t>thus</a:t>
            </a:r>
            <a:r>
              <a:rPr lang="fi-FI" sz="2000">
                <a:latin typeface="Times New Roman"/>
                <a:cs typeface="Times New Roman"/>
              </a:rPr>
              <a:t> </a:t>
            </a:r>
            <a:r>
              <a:rPr lang="fi-FI" sz="2000">
                <a:latin typeface="Times New Roman"/>
                <a:cs typeface="Times New Roman"/>
              </a:rPr>
              <a:t>realizing</a:t>
            </a:r>
            <a:r>
              <a:rPr lang="fi-FI" sz="2000">
                <a:latin typeface="Times New Roman"/>
                <a:cs typeface="Times New Roman"/>
              </a:rPr>
              <a:t> </a:t>
            </a:r>
            <a:r>
              <a:rPr lang="fi-FI" sz="2000">
                <a:latin typeface="Times New Roman"/>
                <a:cs typeface="Times New Roman"/>
              </a:rPr>
              <a:t>training</a:t>
            </a:r>
            <a:r>
              <a:rPr lang="fi-FI" sz="2000">
                <a:latin typeface="Times New Roman"/>
                <a:cs typeface="Times New Roman"/>
              </a:rPr>
              <a:t> and </a:t>
            </a:r>
            <a:r>
              <a:rPr lang="fi-FI" sz="2000">
                <a:latin typeface="Times New Roman"/>
                <a:cs typeface="Times New Roman"/>
              </a:rPr>
              <a:t>assessment</a:t>
            </a:r>
            <a:r>
              <a:rPr lang="fi-FI" sz="2000">
                <a:latin typeface="Times New Roman"/>
                <a:cs typeface="Times New Roman"/>
              </a:rPr>
              <a:t> </a:t>
            </a:r>
            <a:r>
              <a:rPr lang="fi-FI" sz="2000">
                <a:latin typeface="Times New Roman"/>
                <a:cs typeface="Times New Roman"/>
              </a:rPr>
              <a:t>concomitantly</a:t>
            </a:r>
            <a:endParaRPr lang="fi-FI" sz="2000">
              <a:solidFill>
                <a:srgbClr val="FF0000"/>
              </a:solidFill>
              <a:latin typeface="Times New Roman"/>
              <a:cs typeface="Times New Roman"/>
            </a:endParaRPr>
          </a:p>
          <a:p>
            <a:pPr lvl="2">
              <a:defRPr/>
            </a:pPr>
            <a:r>
              <a:rPr lang="fi-FI" sz="2000">
                <a:latin typeface="Times New Roman"/>
                <a:cs typeface="Times New Roman"/>
              </a:rPr>
              <a:t>assessing</a:t>
            </a:r>
            <a:r>
              <a:rPr lang="fi-FI" sz="2000">
                <a:latin typeface="Times New Roman"/>
                <a:cs typeface="Times New Roman"/>
              </a:rPr>
              <a:t> </a:t>
            </a:r>
            <a:r>
              <a:rPr lang="fi-FI" sz="2000">
                <a:latin typeface="Times New Roman"/>
                <a:cs typeface="Times New Roman"/>
              </a:rPr>
              <a:t>while</a:t>
            </a:r>
            <a:r>
              <a:rPr lang="fi-FI" sz="2000">
                <a:latin typeface="Times New Roman"/>
                <a:cs typeface="Times New Roman"/>
              </a:rPr>
              <a:t>  </a:t>
            </a:r>
            <a:r>
              <a:rPr lang="fi-FI" sz="2000">
                <a:latin typeface="Times New Roman"/>
                <a:cs typeface="Times New Roman"/>
              </a:rPr>
              <a:t>training</a:t>
            </a:r>
            <a:r>
              <a:rPr lang="fi-FI" sz="2000">
                <a:latin typeface="Times New Roman"/>
                <a:cs typeface="Times New Roman"/>
              </a:rPr>
              <a:t> </a:t>
            </a:r>
            <a:r>
              <a:rPr lang="fi-FI" sz="2000">
                <a:latin typeface="Times New Roman"/>
                <a:cs typeface="Times New Roman"/>
              </a:rPr>
              <a:t>by</a:t>
            </a:r>
            <a:r>
              <a:rPr lang="fi-FI" sz="2000">
                <a:latin typeface="Times New Roman"/>
                <a:cs typeface="Times New Roman"/>
              </a:rPr>
              <a:t> </a:t>
            </a:r>
            <a:r>
              <a:rPr lang="fi-FI" sz="2000">
                <a:latin typeface="Times New Roman"/>
                <a:cs typeface="Times New Roman"/>
              </a:rPr>
              <a:t>all</a:t>
            </a:r>
            <a:r>
              <a:rPr lang="fi-FI" sz="2000">
                <a:latin typeface="Times New Roman"/>
                <a:cs typeface="Times New Roman"/>
              </a:rPr>
              <a:t> the </a:t>
            </a:r>
            <a:r>
              <a:rPr lang="fi-FI" sz="2000">
                <a:latin typeface="Times New Roman"/>
                <a:cs typeface="Times New Roman"/>
              </a:rPr>
              <a:t>time</a:t>
            </a:r>
            <a:r>
              <a:rPr lang="fi-FI" sz="2000">
                <a:latin typeface="Times New Roman"/>
                <a:cs typeface="Times New Roman"/>
              </a:rPr>
              <a:t> </a:t>
            </a:r>
            <a:r>
              <a:rPr lang="fi-FI" sz="2000">
                <a:latin typeface="Times New Roman"/>
                <a:cs typeface="Times New Roman"/>
              </a:rPr>
              <a:t>openinig</a:t>
            </a:r>
            <a:r>
              <a:rPr lang="fi-FI" sz="2000">
                <a:latin typeface="Times New Roman"/>
                <a:cs typeface="Times New Roman"/>
              </a:rPr>
              <a:t> the </a:t>
            </a:r>
            <a:r>
              <a:rPr lang="fi-FI" sz="2000">
                <a:latin typeface="Times New Roman"/>
                <a:cs typeface="Times New Roman"/>
              </a:rPr>
              <a:t>still</a:t>
            </a:r>
            <a:r>
              <a:rPr lang="fi-FI" sz="2000">
                <a:latin typeface="Times New Roman"/>
                <a:cs typeface="Times New Roman"/>
              </a:rPr>
              <a:t> </a:t>
            </a:r>
            <a:r>
              <a:rPr lang="fi-FI" sz="2000">
                <a:latin typeface="Times New Roman"/>
                <a:cs typeface="Times New Roman"/>
              </a:rPr>
              <a:t>not</a:t>
            </a:r>
            <a:r>
              <a:rPr lang="fi-FI" sz="2000">
                <a:latin typeface="Times New Roman"/>
                <a:cs typeface="Times New Roman"/>
              </a:rPr>
              <a:t> </a:t>
            </a:r>
            <a:r>
              <a:rPr lang="fi-FI" sz="2000">
                <a:latin typeface="Times New Roman"/>
                <a:cs typeface="Times New Roman"/>
              </a:rPr>
              <a:t>opened</a:t>
            </a:r>
            <a:r>
              <a:rPr lang="fi-FI" sz="2000">
                <a:latin typeface="Times New Roman"/>
                <a:cs typeface="Times New Roman"/>
              </a:rPr>
              <a:t> </a:t>
            </a:r>
            <a:r>
              <a:rPr lang="fi-FI" sz="2000">
                <a:latin typeface="Times New Roman"/>
                <a:cs typeface="Times New Roman"/>
              </a:rPr>
              <a:t>bottlenecks</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in </a:t>
            </a:r>
            <a:r>
              <a:rPr lang="fi-FI" sz="2000">
                <a:latin typeface="Times New Roman"/>
                <a:cs typeface="Times New Roman"/>
              </a:rPr>
              <a:t>provide</a:t>
            </a:r>
            <a:r>
              <a:rPr lang="fi-FI" sz="2000">
                <a:latin typeface="Times New Roman"/>
                <a:cs typeface="Times New Roman"/>
              </a:rPr>
              <a:t> </a:t>
            </a:r>
            <a:r>
              <a:rPr lang="fi-FI" sz="2000">
                <a:latin typeface="Times New Roman"/>
                <a:cs typeface="Times New Roman"/>
              </a:rPr>
              <a:t>immediate</a:t>
            </a:r>
            <a:r>
              <a:rPr lang="fi-FI" sz="2000">
                <a:latin typeface="Times New Roman"/>
                <a:cs typeface="Times New Roman"/>
              </a:rPr>
              <a:t> feedback </a:t>
            </a:r>
            <a:r>
              <a:rPr lang="fi-FI" sz="2000">
                <a:latin typeface="Times New Roman"/>
                <a:cs typeface="Times New Roman"/>
              </a:rPr>
              <a:t>empasizing</a:t>
            </a:r>
            <a:r>
              <a:rPr lang="fi-FI" sz="2000">
                <a:latin typeface="Times New Roman"/>
                <a:cs typeface="Times New Roman"/>
              </a:rPr>
              <a:t> </a:t>
            </a:r>
            <a:r>
              <a:rPr lang="fi-FI" sz="2000">
                <a:latin typeface="Times New Roman"/>
                <a:cs typeface="Times New Roman"/>
              </a:rPr>
              <a:t>rewarding</a:t>
            </a:r>
            <a:r>
              <a:rPr lang="fi-FI" sz="2000">
                <a:latin typeface="Times New Roman"/>
                <a:cs typeface="Times New Roman"/>
              </a:rPr>
              <a:t> </a:t>
            </a:r>
            <a:r>
              <a:rPr lang="fi-FI" sz="2000">
                <a:latin typeface="Times New Roman"/>
                <a:cs typeface="Times New Roman"/>
              </a:rPr>
              <a:t>way</a:t>
            </a:r>
            <a:r>
              <a:rPr lang="fi-FI" sz="2000">
                <a:latin typeface="Times New Roman"/>
                <a:cs typeface="Times New Roman"/>
              </a:rPr>
              <a:t> to go</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a:t>
            </a:r>
            <a:r>
              <a:rPr lang="fi-FI" sz="2000">
                <a:latin typeface="Times New Roman"/>
                <a:cs typeface="Times New Roman"/>
              </a:rPr>
              <a:t>explain</a:t>
            </a:r>
            <a:r>
              <a:rPr lang="fi-FI" sz="2000">
                <a:latin typeface="Times New Roman"/>
                <a:cs typeface="Times New Roman"/>
              </a:rPr>
              <a:t> to </a:t>
            </a:r>
            <a:r>
              <a:rPr lang="fi-FI" sz="2000">
                <a:latin typeface="Times New Roman"/>
                <a:cs typeface="Times New Roman"/>
              </a:rPr>
              <a:t>learners</a:t>
            </a:r>
            <a:r>
              <a:rPr lang="fi-FI" sz="2000">
                <a:latin typeface="Times New Roman"/>
                <a:cs typeface="Times New Roman"/>
              </a:rPr>
              <a:t> (</a:t>
            </a:r>
            <a:r>
              <a:rPr lang="fi-FI" sz="2000">
                <a:latin typeface="Times New Roman"/>
                <a:cs typeface="Times New Roman"/>
              </a:rPr>
              <a:t>when</a:t>
            </a:r>
            <a:r>
              <a:rPr lang="fi-FI" sz="2000">
                <a:latin typeface="Times New Roman"/>
                <a:cs typeface="Times New Roman"/>
              </a:rPr>
              <a:t> </a:t>
            </a:r>
            <a:r>
              <a:rPr lang="fi-FI" sz="2000">
                <a:latin typeface="Times New Roman"/>
                <a:cs typeface="Times New Roman"/>
              </a:rPr>
              <a:t>needed</a:t>
            </a:r>
            <a:r>
              <a:rPr lang="fi-FI" sz="2000">
                <a:latin typeface="Times New Roman"/>
                <a:cs typeface="Times New Roman"/>
              </a:rPr>
              <a:t>) to help </a:t>
            </a:r>
            <a:r>
              <a:rPr lang="fi-FI" sz="2000">
                <a:latin typeface="Times New Roman"/>
                <a:cs typeface="Times New Roman"/>
              </a:rPr>
              <a:t>her</a:t>
            </a:r>
            <a:r>
              <a:rPr lang="fi-FI" sz="2000">
                <a:latin typeface="Times New Roman"/>
                <a:cs typeface="Times New Roman"/>
              </a:rPr>
              <a:t>/</a:t>
            </a:r>
            <a:r>
              <a:rPr lang="fi-FI" sz="2000">
                <a:latin typeface="Times New Roman"/>
                <a:cs typeface="Times New Roman"/>
              </a:rPr>
              <a:t>his</a:t>
            </a:r>
            <a:r>
              <a:rPr lang="fi-FI" sz="2000">
                <a:latin typeface="Times New Roman"/>
                <a:cs typeface="Times New Roman"/>
              </a:rPr>
              <a:t> to </a:t>
            </a:r>
            <a:r>
              <a:rPr lang="fi-FI" sz="2000">
                <a:latin typeface="Times New Roman"/>
                <a:cs typeface="Times New Roman"/>
              </a:rPr>
              <a:t>comprehend</a:t>
            </a:r>
            <a:r>
              <a:rPr lang="fi-FI" sz="2000">
                <a:latin typeface="Times New Roman"/>
                <a:cs typeface="Times New Roman"/>
              </a:rPr>
              <a:t> </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a:t>
            </a:r>
            <a:r>
              <a:rPr lang="fi-FI" sz="2000">
                <a:latin typeface="Times New Roman"/>
                <a:cs typeface="Times New Roman"/>
              </a:rPr>
              <a:t>provide</a:t>
            </a:r>
            <a:r>
              <a:rPr lang="fi-FI" sz="2000">
                <a:latin typeface="Times New Roman"/>
                <a:cs typeface="Times New Roman"/>
              </a:rPr>
              <a:t> </a:t>
            </a:r>
            <a:r>
              <a:rPr lang="fi-FI" sz="2000">
                <a:latin typeface="Times New Roman"/>
                <a:cs typeface="Times New Roman"/>
              </a:rPr>
              <a:t>accurate</a:t>
            </a:r>
            <a:r>
              <a:rPr lang="fi-FI" sz="2000">
                <a:latin typeface="Times New Roman"/>
                <a:cs typeface="Times New Roman"/>
              </a:rPr>
              <a:t> </a:t>
            </a:r>
            <a:r>
              <a:rPr lang="fi-FI" sz="2000">
                <a:latin typeface="Times New Roman"/>
                <a:cs typeface="Times New Roman"/>
              </a:rPr>
              <a:t>quantification</a:t>
            </a:r>
            <a:r>
              <a:rPr lang="fi-FI" sz="2000">
                <a:latin typeface="Times New Roman"/>
                <a:cs typeface="Times New Roman"/>
              </a:rPr>
              <a:t> of the </a:t>
            </a:r>
            <a:r>
              <a:rPr lang="fi-FI" sz="2000">
                <a:latin typeface="Times New Roman"/>
                <a:cs typeface="Times New Roman"/>
              </a:rPr>
              <a:t>proceedings</a:t>
            </a:r>
            <a:r>
              <a:rPr lang="fi-FI" sz="2000">
                <a:latin typeface="Times New Roman"/>
                <a:cs typeface="Times New Roman"/>
              </a:rPr>
              <a:t> in </a:t>
            </a:r>
            <a:r>
              <a:rPr lang="fi-FI" sz="2000">
                <a:latin typeface="Times New Roman"/>
                <a:cs typeface="Times New Roman"/>
              </a:rPr>
              <a:t>learning</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show </a:t>
            </a:r>
            <a:r>
              <a:rPr lang="fi-FI" sz="2000">
                <a:latin typeface="Times New Roman"/>
                <a:cs typeface="Times New Roman"/>
              </a:rPr>
              <a:t>results</a:t>
            </a:r>
            <a:r>
              <a:rPr lang="fi-FI" sz="2000">
                <a:latin typeface="Times New Roman"/>
                <a:cs typeface="Times New Roman"/>
              </a:rPr>
              <a:t> of a </a:t>
            </a:r>
            <a:r>
              <a:rPr lang="fi-FI" sz="2000">
                <a:latin typeface="Times New Roman"/>
                <a:cs typeface="Times New Roman"/>
              </a:rPr>
              <a:t>competition</a:t>
            </a:r>
            <a:r>
              <a:rPr lang="fi-FI" sz="2000">
                <a:latin typeface="Times New Roman"/>
                <a:cs typeface="Times New Roman"/>
              </a:rPr>
              <a:t> (</a:t>
            </a:r>
            <a:r>
              <a:rPr lang="fi-FI" sz="2000">
                <a:latin typeface="Times New Roman"/>
                <a:cs typeface="Times New Roman"/>
              </a:rPr>
              <a:t>between</a:t>
            </a:r>
            <a:r>
              <a:rPr lang="fi-FI" sz="2000">
                <a:latin typeface="Times New Roman"/>
                <a:cs typeface="Times New Roman"/>
              </a:rPr>
              <a:t> </a:t>
            </a:r>
            <a:r>
              <a:rPr lang="fi-FI" sz="2000">
                <a:latin typeface="Times New Roman"/>
                <a:cs typeface="Times New Roman"/>
              </a:rPr>
              <a:t>oneself</a:t>
            </a:r>
            <a:r>
              <a:rPr lang="fi-FI" sz="2000">
                <a:latin typeface="Times New Roman"/>
                <a:cs typeface="Times New Roman"/>
              </a:rPr>
              <a:t> </a:t>
            </a:r>
            <a:r>
              <a:rPr lang="fi-FI" sz="2000">
                <a:latin typeface="Times New Roman"/>
                <a:cs typeface="Times New Roman"/>
              </a:rPr>
              <a:t>or</a:t>
            </a:r>
            <a:r>
              <a:rPr lang="fi-FI" sz="2000">
                <a:latin typeface="Times New Roman"/>
                <a:cs typeface="Times New Roman"/>
              </a:rPr>
              <a:t> </a:t>
            </a:r>
            <a:r>
              <a:rPr lang="fi-FI" sz="2000">
                <a:latin typeface="Times New Roman"/>
                <a:cs typeface="Times New Roman"/>
              </a:rPr>
              <a:t>between</a:t>
            </a:r>
            <a:r>
              <a:rPr lang="fi-FI" sz="2000">
                <a:latin typeface="Times New Roman"/>
                <a:cs typeface="Times New Roman"/>
              </a:rPr>
              <a:t> </a:t>
            </a:r>
            <a:r>
              <a:rPr lang="fi-FI" sz="2000">
                <a:latin typeface="Times New Roman"/>
                <a:cs typeface="Times New Roman"/>
              </a:rPr>
              <a:t>others</a:t>
            </a:r>
            <a:r>
              <a:rPr lang="fi-FI" sz="2000">
                <a:latin typeface="Times New Roman"/>
                <a:cs typeface="Times New Roman"/>
              </a:rPr>
              <a:t>) </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a:t>
            </a:r>
            <a:r>
              <a:rPr lang="fi-FI" sz="2000">
                <a:latin typeface="Times New Roman"/>
                <a:cs typeface="Times New Roman"/>
              </a:rPr>
              <a:t>archieve</a:t>
            </a:r>
            <a:r>
              <a:rPr lang="fi-FI" sz="2000">
                <a:latin typeface="Times New Roman"/>
                <a:cs typeface="Times New Roman"/>
              </a:rPr>
              <a:t> the </a:t>
            </a:r>
            <a:r>
              <a:rPr lang="fi-FI" sz="2000">
                <a:latin typeface="Times New Roman"/>
                <a:cs typeface="Times New Roman"/>
              </a:rPr>
              <a:t>results</a:t>
            </a:r>
            <a:r>
              <a:rPr lang="fi-FI" sz="2000">
                <a:latin typeface="Times New Roman"/>
                <a:cs typeface="Times New Roman"/>
              </a:rPr>
              <a:t> for </a:t>
            </a:r>
            <a:r>
              <a:rPr lang="fi-FI" sz="2000">
                <a:latin typeface="Times New Roman"/>
                <a:cs typeface="Times New Roman"/>
              </a:rPr>
              <a:t>helping</a:t>
            </a:r>
            <a:r>
              <a:rPr lang="fi-FI" sz="2000">
                <a:latin typeface="Times New Roman"/>
                <a:cs typeface="Times New Roman"/>
              </a:rPr>
              <a:t> to </a:t>
            </a:r>
            <a:r>
              <a:rPr lang="fi-FI" sz="2000">
                <a:latin typeface="Times New Roman"/>
                <a:cs typeface="Times New Roman"/>
              </a:rPr>
              <a:t>evaluate</a:t>
            </a:r>
            <a:r>
              <a:rPr lang="fi-FI" sz="2000">
                <a:latin typeface="Times New Roman"/>
                <a:cs typeface="Times New Roman"/>
              </a:rPr>
              <a:t> the </a:t>
            </a:r>
            <a:r>
              <a:rPr lang="fi-FI" sz="2000">
                <a:latin typeface="Times New Roman"/>
                <a:cs typeface="Times New Roman"/>
              </a:rPr>
              <a:t>quality</a:t>
            </a:r>
            <a:r>
              <a:rPr lang="fi-FI" sz="2000">
                <a:latin typeface="Times New Roman"/>
                <a:cs typeface="Times New Roman"/>
              </a:rPr>
              <a:t> of the </a:t>
            </a:r>
            <a:r>
              <a:rPr lang="fi-FI" sz="2000">
                <a:latin typeface="Times New Roman"/>
                <a:cs typeface="Times New Roman"/>
              </a:rPr>
              <a:t>material</a:t>
            </a:r>
            <a:endParaRPr lang="fi-FI" sz="2000">
              <a:solidFill>
                <a:srgbClr val="FF0000"/>
              </a:solidFill>
              <a:latin typeface="Times New Roman"/>
              <a:cs typeface="Times New Roman"/>
            </a:endParaRPr>
          </a:p>
          <a:p>
            <a:pPr lvl="1">
              <a:defRPr/>
            </a:pPr>
            <a:r>
              <a:rPr lang="fi-FI" sz="2000">
                <a:latin typeface="Times New Roman"/>
                <a:cs typeface="Times New Roman"/>
              </a:rPr>
              <a:t>able</a:t>
            </a:r>
            <a:r>
              <a:rPr lang="fi-FI" sz="2000">
                <a:latin typeface="Times New Roman"/>
                <a:cs typeface="Times New Roman"/>
              </a:rPr>
              <a:t> to </a:t>
            </a:r>
            <a:r>
              <a:rPr lang="fi-FI" sz="2000">
                <a:latin typeface="Times New Roman"/>
                <a:cs typeface="Times New Roman"/>
              </a:rPr>
              <a:t>document</a:t>
            </a:r>
            <a:r>
              <a:rPr lang="fi-FI" sz="2000">
                <a:latin typeface="Times New Roman"/>
                <a:cs typeface="Times New Roman"/>
              </a:rPr>
              <a:t> the </a:t>
            </a:r>
            <a:r>
              <a:rPr lang="fi-FI" sz="2000">
                <a:latin typeface="Times New Roman"/>
                <a:cs typeface="Times New Roman"/>
              </a:rPr>
              <a:t>skills</a:t>
            </a:r>
            <a:r>
              <a:rPr lang="fi-FI" sz="2000">
                <a:latin typeface="Times New Roman"/>
                <a:cs typeface="Times New Roman"/>
              </a:rPr>
              <a:t> of the </a:t>
            </a:r>
            <a:r>
              <a:rPr lang="fi-FI" sz="2000">
                <a:latin typeface="Times New Roman"/>
                <a:cs typeface="Times New Roman"/>
              </a:rPr>
              <a:t>individuals</a:t>
            </a:r>
            <a:r>
              <a:rPr lang="fi-FI" sz="2000">
                <a:latin typeface="Times New Roman"/>
                <a:cs typeface="Times New Roman"/>
              </a:rPr>
              <a:t> </a:t>
            </a:r>
            <a:r>
              <a:rPr lang="fi-FI" sz="2000">
                <a:latin typeface="Times New Roman"/>
                <a:cs typeface="Times New Roman"/>
              </a:rPr>
              <a:t>who</a:t>
            </a:r>
            <a:r>
              <a:rPr lang="fi-FI" sz="2000">
                <a:latin typeface="Times New Roman"/>
                <a:cs typeface="Times New Roman"/>
              </a:rPr>
              <a:t> </a:t>
            </a:r>
            <a:r>
              <a:rPr lang="fi-FI" sz="2000">
                <a:latin typeface="Times New Roman"/>
                <a:cs typeface="Times New Roman"/>
              </a:rPr>
              <a:t>are</a:t>
            </a:r>
            <a:r>
              <a:rPr lang="fi-FI" sz="2000">
                <a:latin typeface="Times New Roman"/>
                <a:cs typeface="Times New Roman"/>
              </a:rPr>
              <a:t> </a:t>
            </a:r>
            <a:r>
              <a:rPr lang="fi-FI" sz="2000">
                <a:latin typeface="Times New Roman"/>
                <a:cs typeface="Times New Roman"/>
              </a:rPr>
              <a:t>implementing</a:t>
            </a:r>
            <a:r>
              <a:rPr lang="fi-FI" sz="2000">
                <a:latin typeface="Times New Roman"/>
                <a:cs typeface="Times New Roman"/>
              </a:rPr>
              <a:t> the </a:t>
            </a:r>
            <a:r>
              <a:rPr lang="fi-FI" sz="2000">
                <a:latin typeface="Times New Roman"/>
                <a:cs typeface="Times New Roman"/>
              </a:rPr>
              <a:t>materials</a:t>
            </a:r>
            <a:endParaRPr lang="fi-FI" sz="2000">
              <a:solidFill>
                <a:srgbClr val="FF0000"/>
              </a:solidFill>
              <a:latin typeface="Times New Roman"/>
              <a:cs typeface="Times New Roman"/>
            </a:endParaRPr>
          </a:p>
          <a:p>
            <a:pPr lvl="1">
              <a:defRPr/>
            </a:pPr>
            <a:r>
              <a:rPr lang="fi-FI" sz="2000">
                <a:latin typeface="Times New Roman"/>
                <a:cs typeface="Times New Roman"/>
              </a:rPr>
              <a:t>and </a:t>
            </a:r>
            <a:r>
              <a:rPr lang="fi-FI" sz="2000">
                <a:latin typeface="Times New Roman"/>
                <a:cs typeface="Times New Roman"/>
              </a:rPr>
              <a:t>thus</a:t>
            </a:r>
            <a:r>
              <a:rPr lang="fi-FI" sz="2000">
                <a:latin typeface="Times New Roman"/>
                <a:cs typeface="Times New Roman"/>
              </a:rPr>
              <a:t> to </a:t>
            </a:r>
            <a:r>
              <a:rPr lang="fi-FI" sz="2000">
                <a:latin typeface="Times New Roman"/>
                <a:cs typeface="Times New Roman"/>
              </a:rPr>
              <a:t>identify</a:t>
            </a:r>
            <a:r>
              <a:rPr lang="fi-FI" sz="2000">
                <a:latin typeface="Times New Roman"/>
                <a:cs typeface="Times New Roman"/>
              </a:rPr>
              <a:t> the </a:t>
            </a:r>
            <a:r>
              <a:rPr lang="fi-FI" sz="2000">
                <a:latin typeface="Times New Roman"/>
                <a:cs typeface="Times New Roman"/>
              </a:rPr>
              <a:t>best</a:t>
            </a:r>
            <a:r>
              <a:rPr lang="fi-FI" sz="2000">
                <a:latin typeface="Times New Roman"/>
                <a:cs typeface="Times New Roman"/>
              </a:rPr>
              <a:t> </a:t>
            </a:r>
            <a:r>
              <a:rPr lang="fi-FI" sz="2000">
                <a:latin typeface="Times New Roman"/>
                <a:cs typeface="Times New Roman"/>
              </a:rPr>
              <a:t>teachers</a:t>
            </a:r>
            <a:r>
              <a:rPr lang="fi-FI" sz="2000">
                <a:latin typeface="Times New Roman"/>
                <a:cs typeface="Times New Roman"/>
              </a:rPr>
              <a:t>/</a:t>
            </a:r>
            <a:r>
              <a:rPr lang="fi-FI" sz="2000">
                <a:latin typeface="Times New Roman"/>
                <a:cs typeface="Times New Roman"/>
              </a:rPr>
              <a:t>experts</a:t>
            </a:r>
            <a:r>
              <a:rPr lang="fi-FI" sz="2000">
                <a:latin typeface="Times New Roman"/>
                <a:cs typeface="Times New Roman"/>
              </a:rPr>
              <a:t> of </a:t>
            </a:r>
            <a:r>
              <a:rPr lang="fi-FI" sz="2000">
                <a:latin typeface="Times New Roman"/>
                <a:cs typeface="Times New Roman"/>
              </a:rPr>
              <a:t>instruction</a:t>
            </a:r>
            <a:r>
              <a:rPr lang="fi-FI" sz="2000">
                <a:latin typeface="Times New Roman"/>
                <a:cs typeface="Times New Roman"/>
              </a:rPr>
              <a:t> </a:t>
            </a:r>
            <a:endParaRPr/>
          </a:p>
          <a:p>
            <a:pPr marL="685800" lvl="2" indent="0">
              <a:buNone/>
              <a:defRPr/>
            </a:pPr>
            <a:r>
              <a:rPr lang="fi-FI" sz="1700">
                <a:latin typeface="Times New Roman"/>
                <a:cs typeface="Times New Roman"/>
              </a:rPr>
              <a:t>on the </a:t>
            </a:r>
            <a:r>
              <a:rPr lang="fi-FI" sz="1700">
                <a:latin typeface="Times New Roman"/>
                <a:cs typeface="Times New Roman"/>
              </a:rPr>
              <a:t>basis</a:t>
            </a:r>
            <a:r>
              <a:rPr lang="fi-FI" sz="1700">
                <a:latin typeface="Times New Roman"/>
                <a:cs typeface="Times New Roman"/>
              </a:rPr>
              <a:t> of </a:t>
            </a:r>
            <a:r>
              <a:rPr lang="fi-FI" sz="1700">
                <a:latin typeface="Times New Roman"/>
                <a:cs typeface="Times New Roman"/>
              </a:rPr>
              <a:t>how</a:t>
            </a:r>
            <a:r>
              <a:rPr lang="fi-FI" sz="1700">
                <a:latin typeface="Times New Roman"/>
                <a:cs typeface="Times New Roman"/>
              </a:rPr>
              <a:t> </a:t>
            </a:r>
            <a:r>
              <a:rPr lang="fi-FI" sz="1700">
                <a:latin typeface="Times New Roman"/>
                <a:cs typeface="Times New Roman"/>
              </a:rPr>
              <a:t>well</a:t>
            </a:r>
            <a:r>
              <a:rPr lang="fi-FI" sz="1700">
                <a:latin typeface="Times New Roman"/>
                <a:cs typeface="Times New Roman"/>
              </a:rPr>
              <a:t> </a:t>
            </a:r>
            <a:r>
              <a:rPr lang="fi-FI" sz="1700">
                <a:latin typeface="Times New Roman"/>
                <a:cs typeface="Times New Roman"/>
              </a:rPr>
              <a:t>one’s</a:t>
            </a:r>
            <a:r>
              <a:rPr lang="fi-FI" sz="1700">
                <a:latin typeface="Times New Roman"/>
                <a:cs typeface="Times New Roman"/>
              </a:rPr>
              <a:t> </a:t>
            </a:r>
            <a:r>
              <a:rPr lang="fi-FI" sz="1700">
                <a:latin typeface="Times New Roman"/>
                <a:cs typeface="Times New Roman"/>
              </a:rPr>
              <a:t>implementation</a:t>
            </a:r>
            <a:r>
              <a:rPr lang="fi-FI" sz="1700">
                <a:latin typeface="Times New Roman"/>
                <a:cs typeface="Times New Roman"/>
              </a:rPr>
              <a:t> of the </a:t>
            </a:r>
            <a:r>
              <a:rPr lang="fi-FI" sz="1700">
                <a:latin typeface="Times New Roman"/>
                <a:cs typeface="Times New Roman"/>
              </a:rPr>
              <a:t>key</a:t>
            </a:r>
            <a:r>
              <a:rPr lang="fi-FI" sz="1700">
                <a:latin typeface="Times New Roman"/>
                <a:cs typeface="Times New Roman"/>
              </a:rPr>
              <a:t> </a:t>
            </a:r>
            <a:r>
              <a:rPr lang="fi-FI" sz="1700">
                <a:latin typeface="Times New Roman"/>
                <a:cs typeface="Times New Roman"/>
              </a:rPr>
              <a:t>content</a:t>
            </a:r>
            <a:r>
              <a:rPr lang="fi-FI" sz="1700">
                <a:latin typeface="Times New Roman"/>
                <a:cs typeface="Times New Roman"/>
              </a:rPr>
              <a:t> </a:t>
            </a:r>
            <a:r>
              <a:rPr lang="fi-FI" sz="1700">
                <a:latin typeface="Times New Roman"/>
                <a:cs typeface="Times New Roman"/>
              </a:rPr>
              <a:t>has</a:t>
            </a:r>
            <a:r>
              <a:rPr lang="fi-FI" sz="1700">
                <a:latin typeface="Times New Roman"/>
                <a:cs typeface="Times New Roman"/>
              </a:rPr>
              <a:t> </a:t>
            </a:r>
            <a:r>
              <a:rPr lang="fi-FI" sz="1700">
                <a:latin typeface="Times New Roman"/>
                <a:cs typeface="Times New Roman"/>
              </a:rPr>
              <a:t>elevated</a:t>
            </a:r>
            <a:r>
              <a:rPr lang="fi-FI" sz="1700">
                <a:latin typeface="Times New Roman"/>
                <a:cs typeface="Times New Roman"/>
              </a:rPr>
              <a:t> </a:t>
            </a:r>
            <a:r>
              <a:rPr lang="fi-FI" sz="1700">
                <a:latin typeface="Times New Roman"/>
                <a:cs typeface="Times New Roman"/>
              </a:rPr>
              <a:t>children’s</a:t>
            </a:r>
            <a:r>
              <a:rPr lang="fi-FI" sz="1700">
                <a:latin typeface="Times New Roman"/>
                <a:cs typeface="Times New Roman"/>
              </a:rPr>
              <a:t> </a:t>
            </a:r>
            <a:r>
              <a:rPr lang="fi-FI" sz="1700">
                <a:latin typeface="Times New Roman"/>
                <a:cs typeface="Times New Roman"/>
              </a:rPr>
              <a:t>learning</a:t>
            </a:r>
            <a:endParaRPr lang="fi-FI" sz="1700">
              <a:solidFill>
                <a:srgbClr val="FF00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116959" y="365126"/>
            <a:ext cx="8398392" cy="793822"/>
          </a:xfrm>
        </p:spPr>
        <p:txBody>
          <a:bodyPr>
            <a:normAutofit fontScale="90000"/>
          </a:bodyPr>
          <a:lstStyle/>
          <a:p>
            <a:pPr>
              <a:defRPr/>
            </a:pPr>
            <a:r>
              <a:rPr lang="fi-FI">
                <a:latin typeface="Times New Roman"/>
                <a:cs typeface="Times New Roman"/>
              </a:rPr>
              <a:t>The </a:t>
            </a:r>
            <a:r>
              <a:rPr lang="fi-FI">
                <a:latin typeface="Times New Roman"/>
                <a:cs typeface="Times New Roman"/>
              </a:rPr>
              <a:t>theoretical</a:t>
            </a:r>
            <a:r>
              <a:rPr lang="fi-FI">
                <a:latin typeface="Times New Roman"/>
                <a:cs typeface="Times New Roman"/>
              </a:rPr>
              <a:t> </a:t>
            </a:r>
            <a:r>
              <a:rPr lang="fi-FI">
                <a:latin typeface="Times New Roman"/>
                <a:cs typeface="Times New Roman"/>
              </a:rPr>
              <a:t>basis</a:t>
            </a:r>
            <a:r>
              <a:rPr lang="fi-FI">
                <a:latin typeface="Times New Roman"/>
                <a:cs typeface="Times New Roman"/>
              </a:rPr>
              <a:t> of the </a:t>
            </a:r>
            <a:r>
              <a:rPr lang="fi-FI">
                <a:latin typeface="Times New Roman"/>
                <a:cs typeface="Times New Roman"/>
              </a:rPr>
              <a:t>ComprehensionGame</a:t>
            </a:r>
            <a:br>
              <a:rPr lang="fi-FI"/>
            </a:br>
            <a:endParaRPr lang="fi-FI"/>
          </a:p>
        </p:txBody>
      </p:sp>
      <p:sp>
        <p:nvSpPr>
          <p:cNvPr id="3" name="Sisällön paikkamerkki 2"/>
          <p:cNvSpPr>
            <a:spLocks noGrp="1"/>
          </p:cNvSpPr>
          <p:nvPr>
            <p:ph idx="1"/>
          </p:nvPr>
        </p:nvSpPr>
        <p:spPr bwMode="auto">
          <a:xfrm>
            <a:off x="116959" y="925034"/>
            <a:ext cx="8910083" cy="5932966"/>
          </a:xfrm>
        </p:spPr>
        <p:txBody>
          <a:bodyPr>
            <a:normAutofit fontScale="92500" lnSpcReduction="10000"/>
          </a:bodyPr>
          <a:lstStyle/>
          <a:p>
            <a:pPr marL="0" indent="0">
              <a:buNone/>
              <a:defRPr/>
            </a:pPr>
            <a:r>
              <a:rPr lang="fi-FI">
                <a:latin typeface="Times New Roman"/>
                <a:cs typeface="Times New Roman"/>
              </a:rPr>
              <a:t>Earlier</a:t>
            </a:r>
            <a:r>
              <a:rPr lang="fi-FI">
                <a:latin typeface="Times New Roman"/>
                <a:cs typeface="Times New Roman"/>
              </a:rPr>
              <a:t> </a:t>
            </a:r>
            <a:r>
              <a:rPr lang="fi-FI">
                <a:latin typeface="Times New Roman"/>
                <a:cs typeface="Times New Roman"/>
              </a:rPr>
              <a:t>after</a:t>
            </a:r>
            <a:r>
              <a:rPr lang="fi-FI">
                <a:latin typeface="Times New Roman"/>
                <a:cs typeface="Times New Roman"/>
              </a:rPr>
              <a:t> </a:t>
            </a:r>
            <a:r>
              <a:rPr lang="fi-FI">
                <a:latin typeface="Times New Roman"/>
                <a:cs typeface="Times New Roman"/>
              </a:rPr>
              <a:t>learning</a:t>
            </a:r>
            <a:r>
              <a:rPr lang="fi-FI">
                <a:latin typeface="Times New Roman"/>
                <a:cs typeface="Times New Roman"/>
              </a:rPr>
              <a:t> the </a:t>
            </a:r>
            <a:r>
              <a:rPr lang="fi-FI">
                <a:latin typeface="Times New Roman"/>
                <a:cs typeface="Times New Roman"/>
              </a:rPr>
              <a:t>basic</a:t>
            </a:r>
            <a:r>
              <a:rPr lang="fi-FI">
                <a:latin typeface="Times New Roman"/>
                <a:cs typeface="Times New Roman"/>
              </a:rPr>
              <a:t> </a:t>
            </a:r>
            <a:r>
              <a:rPr lang="fi-FI">
                <a:latin typeface="Times New Roman"/>
                <a:cs typeface="Times New Roman"/>
              </a:rPr>
              <a:t>reading</a:t>
            </a:r>
            <a:r>
              <a:rPr lang="fi-FI">
                <a:latin typeface="Times New Roman"/>
                <a:cs typeface="Times New Roman"/>
              </a:rPr>
              <a:t> </a:t>
            </a:r>
            <a:r>
              <a:rPr lang="fi-FI">
                <a:latin typeface="Times New Roman"/>
                <a:cs typeface="Times New Roman"/>
              </a:rPr>
              <a:t>skills</a:t>
            </a:r>
            <a:r>
              <a:rPr lang="fi-FI">
                <a:latin typeface="Times New Roman"/>
                <a:cs typeface="Times New Roman"/>
              </a:rPr>
              <a:t> </a:t>
            </a:r>
            <a:r>
              <a:rPr lang="fi-FI">
                <a:latin typeface="Times New Roman"/>
                <a:cs typeface="Times New Roman"/>
              </a:rPr>
              <a:t>children</a:t>
            </a:r>
            <a:r>
              <a:rPr lang="fi-FI">
                <a:latin typeface="Times New Roman"/>
                <a:cs typeface="Times New Roman"/>
              </a:rPr>
              <a:t> </a:t>
            </a:r>
            <a:r>
              <a:rPr lang="fi-FI">
                <a:latin typeface="Times New Roman"/>
                <a:cs typeface="Times New Roman"/>
              </a:rPr>
              <a:t>have</a:t>
            </a:r>
            <a:r>
              <a:rPr lang="fi-FI">
                <a:latin typeface="Times New Roman"/>
                <a:cs typeface="Times New Roman"/>
              </a:rPr>
              <a:t> </a:t>
            </a:r>
            <a:r>
              <a:rPr lang="fi-FI">
                <a:latin typeface="Times New Roman"/>
                <a:cs typeface="Times New Roman"/>
              </a:rPr>
              <a:t>started</a:t>
            </a:r>
            <a:r>
              <a:rPr lang="fi-FI">
                <a:latin typeface="Times New Roman"/>
                <a:cs typeface="Times New Roman"/>
              </a:rPr>
              <a:t> to </a:t>
            </a:r>
            <a:r>
              <a:rPr lang="fi-FI">
                <a:latin typeface="Times New Roman"/>
                <a:cs typeface="Times New Roman"/>
              </a:rPr>
              <a:t>read</a:t>
            </a:r>
            <a:r>
              <a:rPr lang="fi-FI">
                <a:latin typeface="Times New Roman"/>
                <a:cs typeface="Times New Roman"/>
              </a:rPr>
              <a:t> </a:t>
            </a:r>
            <a:r>
              <a:rPr lang="fi-FI" sz="2200">
                <a:latin typeface="Times New Roman"/>
                <a:cs typeface="Times New Roman"/>
              </a:rPr>
              <a:t>and </a:t>
            </a:r>
            <a:r>
              <a:rPr lang="fi-FI" sz="2200">
                <a:latin typeface="Times New Roman"/>
                <a:cs typeface="Times New Roman"/>
              </a:rPr>
              <a:t>learned</a:t>
            </a:r>
            <a:r>
              <a:rPr lang="fi-FI" sz="2200">
                <a:latin typeface="Times New Roman"/>
                <a:cs typeface="Times New Roman"/>
              </a:rPr>
              <a:t> to </a:t>
            </a:r>
            <a:r>
              <a:rPr lang="fi-FI" sz="2200">
                <a:latin typeface="Times New Roman"/>
                <a:cs typeface="Times New Roman"/>
              </a:rPr>
              <a:t>comprehend</a:t>
            </a:r>
            <a:r>
              <a:rPr lang="fi-FI" sz="2200">
                <a:latin typeface="Times New Roman"/>
                <a:cs typeface="Times New Roman"/>
              </a:rPr>
              <a:t> </a:t>
            </a:r>
            <a:r>
              <a:rPr lang="fi-FI" sz="2200">
                <a:latin typeface="Times New Roman"/>
                <a:cs typeface="Times New Roman"/>
              </a:rPr>
              <a:t>writing</a:t>
            </a:r>
            <a:r>
              <a:rPr lang="fi-FI" sz="2200">
                <a:latin typeface="Times New Roman"/>
                <a:cs typeface="Times New Roman"/>
              </a:rPr>
              <a:t> </a:t>
            </a:r>
            <a:r>
              <a:rPr lang="fi-FI" sz="2200">
                <a:latin typeface="Times New Roman"/>
                <a:cs typeface="Times New Roman"/>
              </a:rPr>
              <a:t>by</a:t>
            </a:r>
            <a:r>
              <a:rPr lang="fi-FI" sz="2200">
                <a:latin typeface="Times New Roman"/>
                <a:cs typeface="Times New Roman"/>
              </a:rPr>
              <a:t> </a:t>
            </a:r>
            <a:r>
              <a:rPr lang="fi-FI" sz="2200">
                <a:latin typeface="Times New Roman"/>
                <a:cs typeface="Times New Roman"/>
              </a:rPr>
              <a:t>reading</a:t>
            </a:r>
            <a:r>
              <a:rPr lang="fi-FI" sz="2200">
                <a:latin typeface="Times New Roman"/>
                <a:cs typeface="Times New Roman"/>
              </a:rPr>
              <a:t> </a:t>
            </a:r>
            <a:r>
              <a:rPr lang="fi-FI" sz="2200">
                <a:latin typeface="Times New Roman"/>
                <a:cs typeface="Times New Roman"/>
              </a:rPr>
              <a:t>enjoyable</a:t>
            </a:r>
            <a:r>
              <a:rPr lang="fi-FI" sz="2200">
                <a:latin typeface="Times New Roman"/>
                <a:cs typeface="Times New Roman"/>
              </a:rPr>
              <a:t> </a:t>
            </a:r>
            <a:r>
              <a:rPr lang="fi-FI" sz="2200">
                <a:latin typeface="Times New Roman"/>
                <a:cs typeface="Times New Roman"/>
              </a:rPr>
              <a:t>stories</a:t>
            </a:r>
            <a:r>
              <a:rPr lang="fi-FI" sz="2200">
                <a:latin typeface="Times New Roman"/>
                <a:cs typeface="Times New Roman"/>
              </a:rPr>
              <a:t> </a:t>
            </a:r>
            <a:r>
              <a:rPr lang="fi-FI" sz="2200">
                <a:latin typeface="Times New Roman"/>
                <a:cs typeface="Times New Roman"/>
              </a:rPr>
              <a:t>without</a:t>
            </a:r>
            <a:r>
              <a:rPr lang="fi-FI" sz="2200">
                <a:latin typeface="Times New Roman"/>
                <a:cs typeface="Times New Roman"/>
              </a:rPr>
              <a:t> </a:t>
            </a:r>
            <a:r>
              <a:rPr lang="fi-FI" sz="2200">
                <a:latin typeface="Times New Roman"/>
                <a:cs typeface="Times New Roman"/>
              </a:rPr>
              <a:t>which</a:t>
            </a:r>
            <a:r>
              <a:rPr lang="fi-FI" sz="2200">
                <a:latin typeface="Times New Roman"/>
                <a:cs typeface="Times New Roman"/>
              </a:rPr>
              <a:t> </a:t>
            </a:r>
            <a:r>
              <a:rPr lang="fi-FI" sz="2200">
                <a:latin typeface="Times New Roman"/>
                <a:cs typeface="Times New Roman"/>
              </a:rPr>
              <a:t>comprehension</a:t>
            </a:r>
            <a:r>
              <a:rPr lang="fi-FI" sz="2200">
                <a:latin typeface="Times New Roman"/>
                <a:cs typeface="Times New Roman"/>
              </a:rPr>
              <a:t> the </a:t>
            </a:r>
            <a:r>
              <a:rPr lang="fi-FI" sz="2200">
                <a:latin typeface="Times New Roman"/>
                <a:cs typeface="Times New Roman"/>
              </a:rPr>
              <a:t>stories</a:t>
            </a:r>
            <a:r>
              <a:rPr lang="fi-FI" sz="2200">
                <a:latin typeface="Times New Roman"/>
                <a:cs typeface="Times New Roman"/>
              </a:rPr>
              <a:t> </a:t>
            </a:r>
            <a:r>
              <a:rPr lang="fi-FI" sz="2200">
                <a:latin typeface="Times New Roman"/>
                <a:cs typeface="Times New Roman"/>
              </a:rPr>
              <a:t>can</a:t>
            </a:r>
            <a:r>
              <a:rPr lang="fi-FI" sz="2200">
                <a:latin typeface="Times New Roman"/>
                <a:cs typeface="Times New Roman"/>
              </a:rPr>
              <a:t> </a:t>
            </a:r>
            <a:r>
              <a:rPr lang="fi-FI" sz="2200">
                <a:latin typeface="Times New Roman"/>
                <a:cs typeface="Times New Roman"/>
              </a:rPr>
              <a:t>not</a:t>
            </a:r>
            <a:r>
              <a:rPr lang="fi-FI" sz="2200">
                <a:latin typeface="Times New Roman"/>
                <a:cs typeface="Times New Roman"/>
              </a:rPr>
              <a:t> </a:t>
            </a:r>
            <a:r>
              <a:rPr lang="fi-FI" sz="2200">
                <a:latin typeface="Times New Roman"/>
                <a:cs typeface="Times New Roman"/>
              </a:rPr>
              <a:t>be</a:t>
            </a:r>
            <a:r>
              <a:rPr lang="fi-FI" sz="2200">
                <a:latin typeface="Times New Roman"/>
                <a:cs typeface="Times New Roman"/>
              </a:rPr>
              <a:t> </a:t>
            </a:r>
            <a:r>
              <a:rPr lang="fi-FI" sz="2200">
                <a:latin typeface="Times New Roman"/>
                <a:cs typeface="Times New Roman"/>
              </a:rPr>
              <a:t>enjoyed</a:t>
            </a:r>
            <a:endParaRPr lang="fi-FI" sz="2200">
              <a:latin typeface="Times New Roman"/>
              <a:cs typeface="Times New Roman"/>
            </a:endParaRPr>
          </a:p>
          <a:p>
            <a:pPr marL="0" indent="0">
              <a:buNone/>
              <a:defRPr/>
            </a:pPr>
            <a:r>
              <a:rPr lang="fi-FI" sz="2200">
                <a:latin typeface="Times New Roman"/>
                <a:cs typeface="Times New Roman"/>
              </a:rPr>
              <a:t>But</a:t>
            </a:r>
            <a:r>
              <a:rPr lang="fi-FI" sz="2200">
                <a:latin typeface="Times New Roman"/>
                <a:cs typeface="Times New Roman"/>
              </a:rPr>
              <a:t> </a:t>
            </a:r>
            <a:r>
              <a:rPr lang="fi-FI" sz="2200">
                <a:latin typeface="Times New Roman"/>
                <a:cs typeface="Times New Roman"/>
              </a:rPr>
              <a:t>today</a:t>
            </a:r>
            <a:r>
              <a:rPr lang="fi-FI" sz="2200">
                <a:latin typeface="Times New Roman"/>
                <a:cs typeface="Times New Roman"/>
              </a:rPr>
              <a:t> </a:t>
            </a:r>
            <a:r>
              <a:rPr lang="fi-FI" sz="2200">
                <a:latin typeface="Times New Roman"/>
                <a:cs typeface="Times New Roman"/>
              </a:rPr>
              <a:t>many</a:t>
            </a:r>
            <a:r>
              <a:rPr lang="fi-FI" sz="2200">
                <a:latin typeface="Times New Roman"/>
                <a:cs typeface="Times New Roman"/>
              </a:rPr>
              <a:t> </a:t>
            </a:r>
            <a:r>
              <a:rPr lang="fi-FI" sz="2200">
                <a:latin typeface="Times New Roman"/>
                <a:cs typeface="Times New Roman"/>
              </a:rPr>
              <a:t>children</a:t>
            </a:r>
            <a:r>
              <a:rPr lang="fi-FI" sz="2200">
                <a:latin typeface="Times New Roman"/>
                <a:cs typeface="Times New Roman"/>
              </a:rPr>
              <a:t> </a:t>
            </a:r>
            <a:r>
              <a:rPr lang="fi-FI" sz="2200">
                <a:latin typeface="Times New Roman"/>
                <a:cs typeface="Times New Roman"/>
              </a:rPr>
              <a:t>are</a:t>
            </a:r>
            <a:r>
              <a:rPr lang="fi-FI" sz="2200">
                <a:latin typeface="Times New Roman"/>
                <a:cs typeface="Times New Roman"/>
              </a:rPr>
              <a:t> no </a:t>
            </a:r>
            <a:r>
              <a:rPr lang="fi-FI" sz="2200">
                <a:latin typeface="Times New Roman"/>
                <a:cs typeface="Times New Roman"/>
              </a:rPr>
              <a:t>more</a:t>
            </a:r>
            <a:r>
              <a:rPr lang="fi-FI" sz="2200">
                <a:latin typeface="Times New Roman"/>
                <a:cs typeface="Times New Roman"/>
              </a:rPr>
              <a:t> </a:t>
            </a:r>
            <a:r>
              <a:rPr lang="fi-FI" sz="2200">
                <a:latin typeface="Times New Roman"/>
                <a:cs typeface="Times New Roman"/>
              </a:rPr>
              <a:t>reading</a:t>
            </a:r>
            <a:r>
              <a:rPr lang="fi-FI" sz="2200">
                <a:latin typeface="Times New Roman"/>
                <a:cs typeface="Times New Roman"/>
              </a:rPr>
              <a:t> as </a:t>
            </a:r>
            <a:r>
              <a:rPr lang="fi-FI" sz="2200">
                <a:latin typeface="Times New Roman"/>
                <a:cs typeface="Times New Roman"/>
              </a:rPr>
              <a:t>shown</a:t>
            </a:r>
            <a:r>
              <a:rPr lang="fi-FI" sz="2200">
                <a:latin typeface="Times New Roman"/>
                <a:cs typeface="Times New Roman"/>
              </a:rPr>
              <a:t> </a:t>
            </a:r>
            <a:r>
              <a:rPr lang="fi-FI" sz="2200">
                <a:latin typeface="Times New Roman"/>
                <a:cs typeface="Times New Roman"/>
              </a:rPr>
              <a:t>by</a:t>
            </a:r>
            <a:r>
              <a:rPr lang="fi-FI" sz="2200">
                <a:latin typeface="Times New Roman"/>
                <a:cs typeface="Times New Roman"/>
              </a:rPr>
              <a:t> </a:t>
            </a:r>
            <a:r>
              <a:rPr lang="fi-FI" sz="2200">
                <a:latin typeface="Times New Roman"/>
                <a:cs typeface="Times New Roman"/>
              </a:rPr>
              <a:t>PISAs</a:t>
            </a:r>
            <a:endParaRPr lang="fi-FI" sz="2200">
              <a:latin typeface="Times New Roman"/>
              <a:cs typeface="Times New Roman"/>
            </a:endParaRPr>
          </a:p>
          <a:p>
            <a:pPr marL="0" indent="0">
              <a:buNone/>
              <a:defRPr/>
            </a:pPr>
            <a:r>
              <a:rPr lang="fi-FI" sz="2200">
                <a:latin typeface="Times New Roman"/>
                <a:cs typeface="Times New Roman"/>
              </a:rPr>
              <a:t>To </a:t>
            </a:r>
            <a:r>
              <a:rPr lang="fi-FI" sz="2200">
                <a:latin typeface="Times New Roman"/>
                <a:cs typeface="Times New Roman"/>
              </a:rPr>
              <a:t>correct</a:t>
            </a:r>
            <a:r>
              <a:rPr lang="fi-FI" sz="2200">
                <a:latin typeface="Times New Roman"/>
                <a:cs typeface="Times New Roman"/>
              </a:rPr>
              <a:t> the </a:t>
            </a:r>
            <a:r>
              <a:rPr lang="fi-FI" sz="2200">
                <a:latin typeface="Times New Roman"/>
                <a:cs typeface="Times New Roman"/>
              </a:rPr>
              <a:t>situation</a:t>
            </a:r>
            <a:r>
              <a:rPr lang="fi-FI" sz="2200">
                <a:latin typeface="Times New Roman"/>
                <a:cs typeface="Times New Roman"/>
              </a:rPr>
              <a:t> </a:t>
            </a:r>
            <a:r>
              <a:rPr lang="fi-FI" sz="2200">
                <a:latin typeface="Times New Roman"/>
                <a:cs typeface="Times New Roman"/>
              </a:rPr>
              <a:t>here</a:t>
            </a:r>
            <a:r>
              <a:rPr lang="fi-FI" sz="2200">
                <a:latin typeface="Times New Roman"/>
                <a:cs typeface="Times New Roman"/>
              </a:rPr>
              <a:t> </a:t>
            </a:r>
            <a:r>
              <a:rPr lang="fi-FI" sz="2200">
                <a:latin typeface="Times New Roman"/>
                <a:cs typeface="Times New Roman"/>
              </a:rPr>
              <a:t>are</a:t>
            </a:r>
            <a:r>
              <a:rPr lang="fi-FI" sz="2200">
                <a:latin typeface="Times New Roman"/>
                <a:cs typeface="Times New Roman"/>
              </a:rPr>
              <a:t> </a:t>
            </a:r>
            <a:r>
              <a:rPr lang="fi-FI" sz="2200">
                <a:latin typeface="Times New Roman"/>
                <a:cs typeface="Times New Roman"/>
              </a:rPr>
              <a:t>two</a:t>
            </a:r>
            <a:r>
              <a:rPr lang="fi-FI" sz="2200">
                <a:latin typeface="Times New Roman"/>
                <a:cs typeface="Times New Roman"/>
              </a:rPr>
              <a:t> </a:t>
            </a:r>
            <a:r>
              <a:rPr lang="fi-FI" sz="2200">
                <a:latin typeface="Times New Roman"/>
                <a:cs typeface="Times New Roman"/>
              </a:rPr>
              <a:t>ways</a:t>
            </a:r>
            <a:r>
              <a:rPr lang="fi-FI" sz="2200">
                <a:latin typeface="Times New Roman"/>
                <a:cs typeface="Times New Roman"/>
              </a:rPr>
              <a:t> to go: </a:t>
            </a:r>
            <a:endParaRPr/>
          </a:p>
          <a:p>
            <a:pPr marL="0" indent="0">
              <a:buNone/>
              <a:defRPr/>
            </a:pPr>
            <a:r>
              <a:rPr lang="fi-FI" sz="2200">
                <a:latin typeface="Times New Roman"/>
                <a:cs typeface="Times New Roman"/>
              </a:rPr>
              <a:t>1. </a:t>
            </a:r>
            <a:r>
              <a:rPr lang="fi-FI" sz="2200">
                <a:latin typeface="Times New Roman"/>
                <a:cs typeface="Times New Roman"/>
              </a:rPr>
              <a:t>inventing</a:t>
            </a:r>
            <a:r>
              <a:rPr lang="fi-FI" sz="2200">
                <a:latin typeface="Times New Roman"/>
                <a:cs typeface="Times New Roman"/>
              </a:rPr>
              <a:t> </a:t>
            </a:r>
            <a:r>
              <a:rPr lang="fi-FI" sz="2200">
                <a:latin typeface="Times New Roman"/>
                <a:cs typeface="Times New Roman"/>
              </a:rPr>
              <a:t>effective</a:t>
            </a:r>
            <a:r>
              <a:rPr lang="fi-FI" sz="2200">
                <a:latin typeface="Times New Roman"/>
                <a:cs typeface="Times New Roman"/>
              </a:rPr>
              <a:t> </a:t>
            </a:r>
            <a:r>
              <a:rPr lang="fi-FI" sz="2200">
                <a:latin typeface="Times New Roman"/>
                <a:cs typeface="Times New Roman"/>
              </a:rPr>
              <a:t>ways</a:t>
            </a:r>
            <a:r>
              <a:rPr lang="fi-FI" sz="2200">
                <a:latin typeface="Times New Roman"/>
                <a:cs typeface="Times New Roman"/>
              </a:rPr>
              <a:t> to </a:t>
            </a:r>
            <a:r>
              <a:rPr lang="fi-FI" sz="2200">
                <a:latin typeface="Times New Roman"/>
                <a:cs typeface="Times New Roman"/>
              </a:rPr>
              <a:t>motivate</a:t>
            </a:r>
            <a:r>
              <a:rPr lang="fi-FI" sz="2200">
                <a:latin typeface="Times New Roman"/>
                <a:cs typeface="Times New Roman"/>
              </a:rPr>
              <a:t> </a:t>
            </a:r>
            <a:r>
              <a:rPr lang="fi-FI" sz="2200">
                <a:latin typeface="Times New Roman"/>
                <a:cs typeface="Times New Roman"/>
              </a:rPr>
              <a:t>children</a:t>
            </a:r>
            <a:r>
              <a:rPr lang="fi-FI" sz="2200">
                <a:latin typeface="Times New Roman"/>
                <a:cs typeface="Times New Roman"/>
              </a:rPr>
              <a:t> to </a:t>
            </a:r>
            <a:r>
              <a:rPr lang="fi-FI" sz="2200">
                <a:latin typeface="Times New Roman"/>
                <a:cs typeface="Times New Roman"/>
              </a:rPr>
              <a:t>read</a:t>
            </a:r>
            <a:r>
              <a:rPr lang="fi-FI" sz="2200">
                <a:latin typeface="Times New Roman"/>
                <a:cs typeface="Times New Roman"/>
              </a:rPr>
              <a:t> (</a:t>
            </a:r>
            <a:r>
              <a:rPr lang="fi-FI" sz="2200">
                <a:latin typeface="Times New Roman"/>
                <a:cs typeface="Times New Roman"/>
              </a:rPr>
              <a:t>looks</a:t>
            </a:r>
            <a:r>
              <a:rPr lang="fi-FI" sz="2200">
                <a:latin typeface="Times New Roman"/>
                <a:cs typeface="Times New Roman"/>
              </a:rPr>
              <a:t> </a:t>
            </a:r>
            <a:r>
              <a:rPr lang="fi-FI" sz="2200">
                <a:latin typeface="Times New Roman"/>
                <a:cs typeface="Times New Roman"/>
              </a:rPr>
              <a:t>difficult</a:t>
            </a:r>
            <a:r>
              <a:rPr lang="fi-FI" sz="2200">
                <a:latin typeface="Times New Roman"/>
                <a:cs typeface="Times New Roman"/>
              </a:rPr>
              <a:t>)</a:t>
            </a:r>
            <a:endParaRPr/>
          </a:p>
          <a:p>
            <a:pPr marL="0" indent="0">
              <a:buNone/>
              <a:defRPr/>
            </a:pPr>
            <a:r>
              <a:rPr lang="fi-FI" sz="2200">
                <a:latin typeface="Times New Roman"/>
                <a:cs typeface="Times New Roman"/>
              </a:rPr>
              <a:t>	to </a:t>
            </a:r>
            <a:r>
              <a:rPr lang="fi-FI" sz="2200">
                <a:latin typeface="Times New Roman"/>
                <a:cs typeface="Times New Roman"/>
              </a:rPr>
              <a:t>use</a:t>
            </a:r>
            <a:r>
              <a:rPr lang="fi-FI" sz="2200">
                <a:latin typeface="Times New Roman"/>
                <a:cs typeface="Times New Roman"/>
              </a:rPr>
              <a:t> the </a:t>
            </a:r>
            <a:r>
              <a:rPr lang="fi-FI" sz="2200">
                <a:latin typeface="Times New Roman"/>
                <a:cs typeface="Times New Roman"/>
              </a:rPr>
              <a:t>natural</a:t>
            </a:r>
            <a:r>
              <a:rPr lang="fi-FI" sz="2200">
                <a:latin typeface="Times New Roman"/>
                <a:cs typeface="Times New Roman"/>
              </a:rPr>
              <a:t> </a:t>
            </a:r>
            <a:r>
              <a:rPr lang="fi-FI" sz="2200">
                <a:latin typeface="Times New Roman"/>
                <a:cs typeface="Times New Roman"/>
              </a:rPr>
              <a:t>way</a:t>
            </a:r>
            <a:r>
              <a:rPr lang="fi-FI" sz="2200">
                <a:latin typeface="Times New Roman"/>
                <a:cs typeface="Times New Roman"/>
              </a:rPr>
              <a:t>, </a:t>
            </a:r>
            <a:r>
              <a:rPr lang="fi-FI" sz="2200">
                <a:latin typeface="Times New Roman"/>
                <a:cs typeface="Times New Roman"/>
              </a:rPr>
              <a:t>which</a:t>
            </a:r>
            <a:r>
              <a:rPr lang="fi-FI" sz="2200">
                <a:latin typeface="Times New Roman"/>
                <a:cs typeface="Times New Roman"/>
              </a:rPr>
              <a:t> </a:t>
            </a:r>
            <a:r>
              <a:rPr lang="fi-FI" sz="2200">
                <a:latin typeface="Times New Roman"/>
                <a:cs typeface="Times New Roman"/>
              </a:rPr>
              <a:t>was</a:t>
            </a:r>
            <a:r>
              <a:rPr lang="fi-FI" sz="2200">
                <a:latin typeface="Times New Roman"/>
                <a:cs typeface="Times New Roman"/>
              </a:rPr>
              <a:t> the </a:t>
            </a:r>
            <a:r>
              <a:rPr lang="fi-FI" sz="2200">
                <a:latin typeface="Times New Roman"/>
                <a:cs typeface="Times New Roman"/>
              </a:rPr>
              <a:t>way</a:t>
            </a:r>
            <a:r>
              <a:rPr lang="fi-FI" sz="2200">
                <a:latin typeface="Times New Roman"/>
                <a:cs typeface="Times New Roman"/>
              </a:rPr>
              <a:t> </a:t>
            </a:r>
            <a:r>
              <a:rPr lang="fi-FI" sz="2200">
                <a:latin typeface="Times New Roman"/>
                <a:cs typeface="Times New Roman"/>
              </a:rPr>
              <a:t>children</a:t>
            </a:r>
            <a:r>
              <a:rPr lang="fi-FI" sz="2200">
                <a:latin typeface="Times New Roman"/>
                <a:cs typeface="Times New Roman"/>
              </a:rPr>
              <a:t> </a:t>
            </a:r>
            <a:r>
              <a:rPr lang="fi-FI" sz="2200">
                <a:latin typeface="Times New Roman"/>
                <a:cs typeface="Times New Roman"/>
              </a:rPr>
              <a:t>learned</a:t>
            </a:r>
            <a:r>
              <a:rPr lang="fi-FI" sz="2200">
                <a:latin typeface="Times New Roman"/>
                <a:cs typeface="Times New Roman"/>
              </a:rPr>
              <a:t> </a:t>
            </a:r>
            <a:r>
              <a:rPr lang="fi-FI" sz="2200">
                <a:latin typeface="Times New Roman"/>
                <a:cs typeface="Times New Roman"/>
              </a:rPr>
              <a:t>earlier</a:t>
            </a:r>
            <a:endParaRPr lang="fi-FI" sz="2200">
              <a:latin typeface="Times New Roman"/>
              <a:cs typeface="Times New Roman"/>
            </a:endParaRPr>
          </a:p>
          <a:p>
            <a:pPr marL="0" indent="0">
              <a:buNone/>
              <a:defRPr/>
            </a:pPr>
            <a:r>
              <a:rPr lang="fi-FI" sz="2200">
                <a:latin typeface="Times New Roman"/>
                <a:cs typeface="Times New Roman"/>
              </a:rPr>
              <a:t>2. To </a:t>
            </a:r>
            <a:r>
              <a:rPr lang="fi-FI" sz="2200">
                <a:latin typeface="Times New Roman"/>
                <a:cs typeface="Times New Roman"/>
              </a:rPr>
              <a:t>invent</a:t>
            </a:r>
            <a:r>
              <a:rPr lang="fi-FI" sz="2200">
                <a:latin typeface="Times New Roman"/>
                <a:cs typeface="Times New Roman"/>
              </a:rPr>
              <a:t> </a:t>
            </a:r>
            <a:r>
              <a:rPr lang="fi-FI" sz="2200">
                <a:latin typeface="Times New Roman"/>
                <a:cs typeface="Times New Roman"/>
              </a:rPr>
              <a:t>new</a:t>
            </a:r>
            <a:r>
              <a:rPr lang="fi-FI" sz="2200">
                <a:latin typeface="Times New Roman"/>
                <a:cs typeface="Times New Roman"/>
              </a:rPr>
              <a:t> </a:t>
            </a:r>
            <a:r>
              <a:rPr lang="fi-FI" sz="2200">
                <a:latin typeface="Times New Roman"/>
                <a:cs typeface="Times New Roman"/>
              </a:rPr>
              <a:t>way</a:t>
            </a:r>
            <a:r>
              <a:rPr lang="fi-FI" sz="2200">
                <a:latin typeface="Times New Roman"/>
                <a:cs typeface="Times New Roman"/>
              </a:rPr>
              <a:t> to help </a:t>
            </a:r>
            <a:r>
              <a:rPr lang="fi-FI" sz="2200">
                <a:latin typeface="Times New Roman"/>
                <a:cs typeface="Times New Roman"/>
              </a:rPr>
              <a:t>those</a:t>
            </a:r>
            <a:r>
              <a:rPr lang="fi-FI" sz="2200">
                <a:latin typeface="Times New Roman"/>
                <a:cs typeface="Times New Roman"/>
              </a:rPr>
              <a:t> </a:t>
            </a:r>
            <a:r>
              <a:rPr lang="fi-FI" sz="2200">
                <a:latin typeface="Times New Roman"/>
                <a:cs typeface="Times New Roman"/>
              </a:rPr>
              <a:t>who</a:t>
            </a:r>
            <a:r>
              <a:rPr lang="fi-FI" sz="2200">
                <a:latin typeface="Times New Roman"/>
                <a:cs typeface="Times New Roman"/>
              </a:rPr>
              <a:t> </a:t>
            </a:r>
            <a:r>
              <a:rPr lang="fi-FI" sz="2200">
                <a:latin typeface="Times New Roman"/>
                <a:cs typeface="Times New Roman"/>
              </a:rPr>
              <a:t>do</a:t>
            </a:r>
            <a:r>
              <a:rPr lang="fi-FI" sz="2200">
                <a:latin typeface="Times New Roman"/>
                <a:cs typeface="Times New Roman"/>
              </a:rPr>
              <a:t> </a:t>
            </a:r>
            <a:r>
              <a:rPr lang="fi-FI" sz="2200">
                <a:latin typeface="Times New Roman"/>
                <a:cs typeface="Times New Roman"/>
              </a:rPr>
              <a:t>not</a:t>
            </a:r>
            <a:r>
              <a:rPr lang="fi-FI" sz="2200">
                <a:latin typeface="Times New Roman"/>
                <a:cs typeface="Times New Roman"/>
              </a:rPr>
              <a:t> </a:t>
            </a:r>
            <a:r>
              <a:rPr lang="fi-FI" sz="2200">
                <a:latin typeface="Times New Roman"/>
                <a:cs typeface="Times New Roman"/>
              </a:rPr>
              <a:t>prefer</a:t>
            </a:r>
            <a:r>
              <a:rPr lang="fi-FI" sz="2200">
                <a:latin typeface="Times New Roman"/>
                <a:cs typeface="Times New Roman"/>
              </a:rPr>
              <a:t> </a:t>
            </a:r>
            <a:r>
              <a:rPr lang="fi-FI" sz="2200">
                <a:latin typeface="Times New Roman"/>
                <a:cs typeface="Times New Roman"/>
              </a:rPr>
              <a:t>leisure</a:t>
            </a:r>
            <a:r>
              <a:rPr lang="fi-FI" sz="2200">
                <a:latin typeface="Times New Roman"/>
                <a:cs typeface="Times New Roman"/>
              </a:rPr>
              <a:t> </a:t>
            </a:r>
            <a:r>
              <a:rPr lang="fi-FI" sz="2200">
                <a:latin typeface="Times New Roman"/>
                <a:cs typeface="Times New Roman"/>
              </a:rPr>
              <a:t>reading</a:t>
            </a:r>
            <a:r>
              <a:rPr lang="fi-FI" sz="2200">
                <a:latin typeface="Times New Roman"/>
                <a:cs typeface="Times New Roman"/>
              </a:rPr>
              <a:t> </a:t>
            </a:r>
            <a:endParaRPr/>
          </a:p>
          <a:p>
            <a:pPr marL="0" indent="0">
              <a:buNone/>
              <a:defRPr/>
            </a:pPr>
            <a:endParaRPr lang="fi-FI" sz="2200">
              <a:latin typeface="Times New Roman"/>
              <a:cs typeface="Times New Roman"/>
            </a:endParaRPr>
          </a:p>
          <a:p>
            <a:pPr marL="0" indent="0">
              <a:buNone/>
              <a:defRPr/>
            </a:pPr>
            <a:r>
              <a:rPr lang="fi-FI" sz="2200">
                <a:latin typeface="Times New Roman"/>
                <a:cs typeface="Times New Roman"/>
              </a:rPr>
              <a:t>The </a:t>
            </a:r>
            <a:r>
              <a:rPr lang="fi-FI" sz="2200">
                <a:latin typeface="Times New Roman"/>
                <a:cs typeface="Times New Roman"/>
              </a:rPr>
              <a:t>theoretial</a:t>
            </a:r>
            <a:r>
              <a:rPr lang="fi-FI" sz="2200">
                <a:latin typeface="Times New Roman"/>
                <a:cs typeface="Times New Roman"/>
              </a:rPr>
              <a:t> </a:t>
            </a:r>
            <a:r>
              <a:rPr lang="fi-FI" sz="2200">
                <a:latin typeface="Times New Roman"/>
                <a:cs typeface="Times New Roman"/>
              </a:rPr>
              <a:t>basic</a:t>
            </a:r>
            <a:r>
              <a:rPr lang="fi-FI" sz="2200">
                <a:latin typeface="Times New Roman"/>
                <a:cs typeface="Times New Roman"/>
              </a:rPr>
              <a:t> for an </a:t>
            </a:r>
            <a:r>
              <a:rPr lang="fi-FI" sz="2200">
                <a:latin typeface="Times New Roman"/>
                <a:cs typeface="Times New Roman"/>
              </a:rPr>
              <a:t>alternative</a:t>
            </a:r>
            <a:r>
              <a:rPr lang="fi-FI" sz="2200">
                <a:latin typeface="Times New Roman"/>
                <a:cs typeface="Times New Roman"/>
              </a:rPr>
              <a:t> </a:t>
            </a:r>
            <a:r>
              <a:rPr lang="fi-FI" sz="2200">
                <a:latin typeface="Times New Roman"/>
                <a:cs typeface="Times New Roman"/>
              </a:rPr>
              <a:t>way</a:t>
            </a:r>
            <a:r>
              <a:rPr lang="fi-FI" sz="2200">
                <a:latin typeface="Times New Roman"/>
                <a:cs typeface="Times New Roman"/>
              </a:rPr>
              <a:t> (</a:t>
            </a:r>
            <a:r>
              <a:rPr lang="fi-FI" sz="2200">
                <a:latin typeface="Times New Roman"/>
                <a:cs typeface="Times New Roman"/>
              </a:rPr>
              <a:t>Comprehensiongame</a:t>
            </a:r>
            <a:r>
              <a:rPr lang="fi-FI" sz="2200">
                <a:latin typeface="Times New Roman"/>
                <a:cs typeface="Times New Roman"/>
              </a:rPr>
              <a:t>) </a:t>
            </a:r>
            <a:r>
              <a:rPr lang="fi-FI" sz="2200">
                <a:latin typeface="Times New Roman"/>
                <a:cs typeface="Times New Roman"/>
              </a:rPr>
              <a:t>could</a:t>
            </a:r>
            <a:r>
              <a:rPr lang="fi-FI" sz="2200">
                <a:latin typeface="Times New Roman"/>
                <a:cs typeface="Times New Roman"/>
              </a:rPr>
              <a:t> </a:t>
            </a:r>
            <a:r>
              <a:rPr lang="fi-FI" sz="2200">
                <a:latin typeface="Times New Roman"/>
                <a:cs typeface="Times New Roman"/>
              </a:rPr>
              <a:t>start</a:t>
            </a:r>
            <a:r>
              <a:rPr lang="fi-FI" sz="2200">
                <a:latin typeface="Times New Roman"/>
                <a:cs typeface="Times New Roman"/>
              </a:rPr>
              <a:t> </a:t>
            </a:r>
            <a:r>
              <a:rPr lang="fi-FI" sz="2200">
                <a:latin typeface="Times New Roman"/>
                <a:cs typeface="Times New Roman"/>
              </a:rPr>
              <a:t>from</a:t>
            </a:r>
            <a:r>
              <a:rPr lang="fi-FI" sz="2200">
                <a:latin typeface="Times New Roman"/>
                <a:cs typeface="Times New Roman"/>
              </a:rPr>
              <a:t> the </a:t>
            </a:r>
            <a:r>
              <a:rPr lang="fi-FI" sz="2200">
                <a:latin typeface="Times New Roman"/>
                <a:cs typeface="Times New Roman"/>
              </a:rPr>
              <a:t>knowledge</a:t>
            </a:r>
            <a:r>
              <a:rPr lang="fi-FI" sz="2200">
                <a:latin typeface="Times New Roman"/>
                <a:cs typeface="Times New Roman"/>
              </a:rPr>
              <a:t> </a:t>
            </a:r>
            <a:r>
              <a:rPr lang="fi-FI" sz="2200">
                <a:latin typeface="Times New Roman"/>
                <a:cs typeface="Times New Roman"/>
              </a:rPr>
              <a:t>how</a:t>
            </a:r>
            <a:r>
              <a:rPr lang="fi-FI" sz="2200">
                <a:latin typeface="Times New Roman"/>
                <a:cs typeface="Times New Roman"/>
              </a:rPr>
              <a:t> </a:t>
            </a:r>
            <a:r>
              <a:rPr lang="fi-FI" sz="2200">
                <a:latin typeface="Times New Roman"/>
                <a:cs typeface="Times New Roman"/>
              </a:rPr>
              <a:t>human</a:t>
            </a:r>
            <a:r>
              <a:rPr lang="fi-FI" sz="2200">
                <a:latin typeface="Times New Roman"/>
                <a:cs typeface="Times New Roman"/>
              </a:rPr>
              <a:t> </a:t>
            </a:r>
            <a:r>
              <a:rPr lang="fi-FI" sz="2200">
                <a:latin typeface="Times New Roman"/>
                <a:cs typeface="Times New Roman"/>
              </a:rPr>
              <a:t>memory</a:t>
            </a:r>
            <a:r>
              <a:rPr lang="fi-FI" sz="2200">
                <a:latin typeface="Times New Roman"/>
                <a:cs typeface="Times New Roman"/>
              </a:rPr>
              <a:t> </a:t>
            </a:r>
            <a:r>
              <a:rPr lang="fi-FI" sz="2200">
                <a:latin typeface="Times New Roman"/>
                <a:cs typeface="Times New Roman"/>
              </a:rPr>
              <a:t>works</a:t>
            </a:r>
            <a:endParaRPr lang="fi-FI" sz="2200">
              <a:latin typeface="Times New Roman"/>
              <a:cs typeface="Times New Roman"/>
            </a:endParaRPr>
          </a:p>
          <a:p>
            <a:pPr marL="0" indent="0">
              <a:buNone/>
              <a:defRPr/>
            </a:pPr>
            <a:r>
              <a:rPr lang="fi-FI" sz="2200">
                <a:latin typeface="Times New Roman"/>
                <a:cs typeface="Times New Roman"/>
              </a:rPr>
              <a:t>	</a:t>
            </a:r>
            <a:r>
              <a:rPr lang="fi-FI" sz="2200">
                <a:latin typeface="Times New Roman"/>
                <a:cs typeface="Times New Roman"/>
              </a:rPr>
              <a:t>without</a:t>
            </a:r>
            <a:r>
              <a:rPr lang="fi-FI" sz="2200">
                <a:latin typeface="Times New Roman"/>
                <a:cs typeface="Times New Roman"/>
              </a:rPr>
              <a:t> </a:t>
            </a:r>
            <a:r>
              <a:rPr lang="fi-FI" sz="2200">
                <a:latin typeface="Times New Roman"/>
                <a:cs typeface="Times New Roman"/>
              </a:rPr>
              <a:t>leisure</a:t>
            </a:r>
            <a:r>
              <a:rPr lang="fi-FI" sz="2200">
                <a:latin typeface="Times New Roman"/>
                <a:cs typeface="Times New Roman"/>
              </a:rPr>
              <a:t> </a:t>
            </a:r>
            <a:r>
              <a:rPr lang="fi-FI" sz="2200">
                <a:latin typeface="Times New Roman"/>
                <a:cs typeface="Times New Roman"/>
              </a:rPr>
              <a:t>reading</a:t>
            </a:r>
            <a:r>
              <a:rPr lang="fi-FI" sz="2200">
                <a:latin typeface="Times New Roman"/>
                <a:cs typeface="Times New Roman"/>
              </a:rPr>
              <a:t> </a:t>
            </a:r>
            <a:r>
              <a:rPr lang="fi-FI" sz="2200">
                <a:latin typeface="Times New Roman"/>
                <a:cs typeface="Times New Roman"/>
              </a:rPr>
              <a:t>or</a:t>
            </a:r>
            <a:r>
              <a:rPr lang="fi-FI" sz="2200">
                <a:latin typeface="Times New Roman"/>
                <a:cs typeface="Times New Roman"/>
              </a:rPr>
              <a:t> </a:t>
            </a:r>
            <a:r>
              <a:rPr lang="fi-FI" sz="2200">
                <a:latin typeface="Times New Roman"/>
                <a:cs typeface="Times New Roman"/>
              </a:rPr>
              <a:t>guidance</a:t>
            </a:r>
            <a:r>
              <a:rPr lang="fi-FI" sz="2200">
                <a:latin typeface="Times New Roman"/>
                <a:cs typeface="Times New Roman"/>
              </a:rPr>
              <a:t> </a:t>
            </a:r>
            <a:r>
              <a:rPr lang="fi-FI" sz="2200">
                <a:latin typeface="Times New Roman"/>
                <a:cs typeface="Times New Roman"/>
              </a:rPr>
              <a:t>children</a:t>
            </a:r>
            <a:r>
              <a:rPr lang="fi-FI" sz="2200">
                <a:latin typeface="Times New Roman"/>
                <a:cs typeface="Times New Roman"/>
              </a:rPr>
              <a:t> </a:t>
            </a:r>
            <a:r>
              <a:rPr lang="fi-FI" sz="2200">
                <a:latin typeface="Times New Roman"/>
                <a:cs typeface="Times New Roman"/>
              </a:rPr>
              <a:t>tend</a:t>
            </a:r>
            <a:r>
              <a:rPr lang="fi-FI" sz="2200">
                <a:latin typeface="Times New Roman"/>
                <a:cs typeface="Times New Roman"/>
              </a:rPr>
              <a:t> to </a:t>
            </a:r>
            <a:r>
              <a:rPr lang="fi-FI" sz="2200">
                <a:latin typeface="Times New Roman"/>
                <a:cs typeface="Times New Roman"/>
              </a:rPr>
              <a:t>read</a:t>
            </a:r>
            <a:r>
              <a:rPr lang="fi-FI" sz="2200">
                <a:latin typeface="Times New Roman"/>
                <a:cs typeface="Times New Roman"/>
              </a:rPr>
              <a:t> </a:t>
            </a:r>
            <a:r>
              <a:rPr lang="fi-FI" sz="2200">
                <a:latin typeface="Times New Roman"/>
                <a:cs typeface="Times New Roman"/>
              </a:rPr>
              <a:t>all</a:t>
            </a:r>
            <a:r>
              <a:rPr lang="fi-FI" sz="2200">
                <a:latin typeface="Times New Roman"/>
                <a:cs typeface="Times New Roman"/>
              </a:rPr>
              <a:t> </a:t>
            </a:r>
            <a:r>
              <a:rPr lang="fi-FI" sz="2200">
                <a:latin typeface="Times New Roman"/>
                <a:cs typeface="Times New Roman"/>
              </a:rPr>
              <a:t>words</a:t>
            </a:r>
            <a:r>
              <a:rPr lang="fi-FI" sz="2200">
                <a:latin typeface="Times New Roman"/>
                <a:cs typeface="Times New Roman"/>
              </a:rPr>
              <a:t> as </a:t>
            </a:r>
            <a:r>
              <a:rPr lang="fi-FI" sz="2200">
                <a:latin typeface="Times New Roman"/>
                <a:cs typeface="Times New Roman"/>
              </a:rPr>
              <a:t>equal</a:t>
            </a:r>
            <a:endParaRPr lang="fi-FI" sz="2200">
              <a:latin typeface="Times New Roman"/>
              <a:cs typeface="Times New Roman"/>
            </a:endParaRPr>
          </a:p>
          <a:p>
            <a:pPr marL="0" indent="0">
              <a:buNone/>
              <a:defRPr/>
            </a:pPr>
            <a:r>
              <a:rPr lang="fi-FI" sz="2200">
                <a:latin typeface="Times New Roman"/>
                <a:cs typeface="Times New Roman"/>
              </a:rPr>
              <a:t>	</a:t>
            </a:r>
            <a:r>
              <a:rPr lang="fi-FI" sz="2200">
                <a:latin typeface="Times New Roman"/>
                <a:cs typeface="Times New Roman"/>
              </a:rPr>
              <a:t>which</a:t>
            </a:r>
            <a:r>
              <a:rPr lang="fi-FI" sz="2200">
                <a:latin typeface="Times New Roman"/>
                <a:cs typeface="Times New Roman"/>
              </a:rPr>
              <a:t> </a:t>
            </a:r>
            <a:r>
              <a:rPr lang="fi-FI" sz="2200">
                <a:latin typeface="Times New Roman"/>
                <a:cs typeface="Times New Roman"/>
              </a:rPr>
              <a:t>fails</a:t>
            </a:r>
            <a:r>
              <a:rPr lang="fi-FI" sz="2200">
                <a:latin typeface="Times New Roman"/>
                <a:cs typeface="Times New Roman"/>
              </a:rPr>
              <a:t> to </a:t>
            </a:r>
            <a:r>
              <a:rPr lang="fi-FI" sz="2200">
                <a:latin typeface="Times New Roman"/>
                <a:cs typeface="Times New Roman"/>
              </a:rPr>
              <a:t>lead</a:t>
            </a:r>
            <a:r>
              <a:rPr lang="fi-FI" sz="2200">
                <a:latin typeface="Times New Roman"/>
                <a:cs typeface="Times New Roman"/>
              </a:rPr>
              <a:t> to </a:t>
            </a:r>
            <a:r>
              <a:rPr lang="fi-FI" sz="2200">
                <a:latin typeface="Times New Roman"/>
                <a:cs typeface="Times New Roman"/>
              </a:rPr>
              <a:t>comprehension</a:t>
            </a:r>
            <a:r>
              <a:rPr lang="fi-FI" sz="2200">
                <a:latin typeface="Times New Roman"/>
                <a:cs typeface="Times New Roman"/>
              </a:rPr>
              <a:t> </a:t>
            </a:r>
            <a:r>
              <a:rPr lang="fi-FI" sz="2200">
                <a:latin typeface="Times New Roman"/>
                <a:cs typeface="Times New Roman"/>
              </a:rPr>
              <a:t>due</a:t>
            </a:r>
            <a:r>
              <a:rPr lang="fi-FI" sz="2200">
                <a:latin typeface="Times New Roman"/>
                <a:cs typeface="Times New Roman"/>
              </a:rPr>
              <a:t> to the </a:t>
            </a:r>
            <a:r>
              <a:rPr lang="fi-FI" sz="2200">
                <a:latin typeface="Times New Roman"/>
                <a:cs typeface="Times New Roman"/>
              </a:rPr>
              <a:t>memory</a:t>
            </a:r>
            <a:r>
              <a:rPr lang="fi-FI" sz="2200">
                <a:latin typeface="Times New Roman"/>
                <a:cs typeface="Times New Roman"/>
              </a:rPr>
              <a:t> </a:t>
            </a:r>
            <a:r>
              <a:rPr lang="fi-FI" sz="2200">
                <a:latin typeface="Times New Roman"/>
                <a:cs typeface="Times New Roman"/>
              </a:rPr>
              <a:t>failure</a:t>
            </a:r>
            <a:endParaRPr lang="fi-FI" sz="2200">
              <a:latin typeface="Times New Roman"/>
              <a:cs typeface="Times New Roman"/>
            </a:endParaRPr>
          </a:p>
          <a:p>
            <a:pPr marL="0" indent="0">
              <a:buNone/>
              <a:defRPr/>
            </a:pPr>
            <a:r>
              <a:rPr lang="fi-FI" sz="2200">
                <a:latin typeface="Times New Roman"/>
                <a:cs typeface="Times New Roman"/>
              </a:rPr>
              <a:t>Learning (=</a:t>
            </a:r>
            <a:r>
              <a:rPr lang="fi-FI" sz="2200">
                <a:latin typeface="Times New Roman"/>
                <a:cs typeface="Times New Roman"/>
              </a:rPr>
              <a:t>storing</a:t>
            </a:r>
            <a:r>
              <a:rPr lang="fi-FI" sz="2200">
                <a:latin typeface="Times New Roman"/>
                <a:cs typeface="Times New Roman"/>
              </a:rPr>
              <a:t> to </a:t>
            </a:r>
            <a:r>
              <a:rPr lang="fi-FI" sz="2200">
                <a:latin typeface="Times New Roman"/>
                <a:cs typeface="Times New Roman"/>
              </a:rPr>
              <a:t>permanent</a:t>
            </a:r>
            <a:r>
              <a:rPr lang="fi-FI" sz="2200">
                <a:latin typeface="Times New Roman"/>
                <a:cs typeface="Times New Roman"/>
              </a:rPr>
              <a:t> </a:t>
            </a:r>
            <a:r>
              <a:rPr lang="fi-FI" sz="2200">
                <a:latin typeface="Times New Roman"/>
                <a:cs typeface="Times New Roman"/>
              </a:rPr>
              <a:t>memory</a:t>
            </a:r>
            <a:r>
              <a:rPr lang="fi-FI" sz="2200">
                <a:latin typeface="Times New Roman"/>
                <a:cs typeface="Times New Roman"/>
              </a:rPr>
              <a:t>) </a:t>
            </a:r>
            <a:r>
              <a:rPr lang="fi-FI" sz="2200">
                <a:latin typeface="Times New Roman"/>
                <a:cs typeface="Times New Roman"/>
              </a:rPr>
              <a:t>succeeds</a:t>
            </a:r>
            <a:r>
              <a:rPr lang="fi-FI" sz="2200">
                <a:latin typeface="Times New Roman"/>
                <a:cs typeface="Times New Roman"/>
              </a:rPr>
              <a:t> via </a:t>
            </a:r>
            <a:r>
              <a:rPr lang="fi-FI" sz="2200">
                <a:latin typeface="Times New Roman"/>
                <a:cs typeface="Times New Roman"/>
              </a:rPr>
              <a:t>working</a:t>
            </a:r>
            <a:r>
              <a:rPr lang="fi-FI" sz="2200">
                <a:latin typeface="Times New Roman"/>
                <a:cs typeface="Times New Roman"/>
              </a:rPr>
              <a:t> </a:t>
            </a:r>
            <a:r>
              <a:rPr lang="fi-FI" sz="2200">
                <a:latin typeface="Times New Roman"/>
                <a:cs typeface="Times New Roman"/>
              </a:rPr>
              <a:t>memory</a:t>
            </a:r>
            <a:endParaRPr lang="fi-FI" sz="2200">
              <a:latin typeface="Times New Roman"/>
              <a:cs typeface="Times New Roman"/>
            </a:endParaRPr>
          </a:p>
          <a:p>
            <a:pPr marL="0" indent="0">
              <a:buNone/>
              <a:defRPr/>
            </a:pPr>
            <a:r>
              <a:rPr lang="fi-FI" sz="2200">
                <a:latin typeface="Times New Roman"/>
                <a:cs typeface="Times New Roman"/>
              </a:rPr>
              <a:t>Working</a:t>
            </a:r>
            <a:r>
              <a:rPr lang="fi-FI" sz="2200">
                <a:latin typeface="Times New Roman"/>
                <a:cs typeface="Times New Roman"/>
              </a:rPr>
              <a:t> </a:t>
            </a:r>
            <a:r>
              <a:rPr lang="fi-FI" sz="2200">
                <a:latin typeface="Times New Roman"/>
                <a:cs typeface="Times New Roman"/>
              </a:rPr>
              <a:t>memory</a:t>
            </a:r>
            <a:r>
              <a:rPr lang="fi-FI" sz="2200">
                <a:latin typeface="Times New Roman"/>
                <a:cs typeface="Times New Roman"/>
              </a:rPr>
              <a:t> (WM) </a:t>
            </a:r>
            <a:r>
              <a:rPr lang="fi-FI" sz="2200">
                <a:latin typeface="Times New Roman"/>
                <a:cs typeface="Times New Roman"/>
              </a:rPr>
              <a:t>has</a:t>
            </a:r>
            <a:r>
              <a:rPr lang="fi-FI" sz="2200">
                <a:latin typeface="Times New Roman"/>
                <a:cs typeface="Times New Roman"/>
              </a:rPr>
              <a:t> a </a:t>
            </a:r>
            <a:r>
              <a:rPr lang="fi-FI" sz="2200">
                <a:latin typeface="Times New Roman"/>
                <a:cs typeface="Times New Roman"/>
              </a:rPr>
              <a:t>limited</a:t>
            </a:r>
            <a:r>
              <a:rPr lang="fi-FI" sz="2200">
                <a:latin typeface="Times New Roman"/>
                <a:cs typeface="Times New Roman"/>
              </a:rPr>
              <a:t> </a:t>
            </a:r>
            <a:r>
              <a:rPr lang="fi-FI" sz="2200">
                <a:latin typeface="Times New Roman"/>
                <a:cs typeface="Times New Roman"/>
              </a:rPr>
              <a:t>capacity</a:t>
            </a:r>
            <a:endParaRPr lang="fi-FI" sz="2200">
              <a:latin typeface="Times New Roman"/>
              <a:cs typeface="Times New Roman"/>
            </a:endParaRPr>
          </a:p>
          <a:p>
            <a:pPr marL="0" indent="0">
              <a:buNone/>
              <a:defRPr/>
            </a:pPr>
            <a:r>
              <a:rPr lang="fi-FI" sz="2200" u="sng">
                <a:latin typeface="Times New Roman"/>
                <a:cs typeface="Times New Roman"/>
              </a:rPr>
              <a:t>One </a:t>
            </a:r>
            <a:r>
              <a:rPr lang="fi-FI" sz="2200" u="sng">
                <a:latin typeface="Times New Roman"/>
                <a:cs typeface="Times New Roman"/>
              </a:rPr>
              <a:t>had</a:t>
            </a:r>
            <a:r>
              <a:rPr lang="fi-FI" sz="2200" u="sng">
                <a:latin typeface="Times New Roman"/>
                <a:cs typeface="Times New Roman"/>
              </a:rPr>
              <a:t> to </a:t>
            </a:r>
            <a:r>
              <a:rPr lang="fi-FI" sz="2200" u="sng">
                <a:latin typeface="Times New Roman"/>
                <a:cs typeface="Times New Roman"/>
              </a:rPr>
              <a:t>comprehend</a:t>
            </a:r>
            <a:r>
              <a:rPr lang="fi-FI" sz="2200" u="sng">
                <a:latin typeface="Times New Roman"/>
                <a:cs typeface="Times New Roman"/>
              </a:rPr>
              <a:t> </a:t>
            </a:r>
            <a:r>
              <a:rPr lang="fi-FI" sz="2200" u="sng">
                <a:latin typeface="Times New Roman"/>
                <a:cs typeface="Times New Roman"/>
              </a:rPr>
              <a:t>not</a:t>
            </a:r>
            <a:r>
              <a:rPr lang="fi-FI" sz="2200" u="sng">
                <a:latin typeface="Times New Roman"/>
                <a:cs typeface="Times New Roman"/>
              </a:rPr>
              <a:t> </a:t>
            </a:r>
            <a:r>
              <a:rPr lang="fi-FI" sz="2200" u="sng">
                <a:latin typeface="Times New Roman"/>
                <a:cs typeface="Times New Roman"/>
              </a:rPr>
              <a:t>only</a:t>
            </a:r>
            <a:r>
              <a:rPr lang="fi-FI" sz="2200" u="sng">
                <a:latin typeface="Times New Roman"/>
                <a:cs typeface="Times New Roman"/>
              </a:rPr>
              <a:t> </a:t>
            </a:r>
            <a:r>
              <a:rPr lang="fi-FI" sz="2200" u="sng">
                <a:latin typeface="Times New Roman"/>
                <a:cs typeface="Times New Roman"/>
              </a:rPr>
              <a:t>words</a:t>
            </a:r>
            <a:r>
              <a:rPr lang="fi-FI" sz="2200" u="sng">
                <a:latin typeface="Times New Roman"/>
                <a:cs typeface="Times New Roman"/>
              </a:rPr>
              <a:t> </a:t>
            </a:r>
            <a:r>
              <a:rPr lang="fi-FI" sz="2200" u="sng">
                <a:latin typeface="Times New Roman"/>
                <a:cs typeface="Times New Roman"/>
              </a:rPr>
              <a:t>or</a:t>
            </a:r>
            <a:r>
              <a:rPr lang="fi-FI" sz="2200" u="sng">
                <a:latin typeface="Times New Roman"/>
                <a:cs typeface="Times New Roman"/>
              </a:rPr>
              <a:t> </a:t>
            </a:r>
            <a:r>
              <a:rPr lang="fi-FI" sz="2200" u="sng">
                <a:latin typeface="Times New Roman"/>
                <a:cs typeface="Times New Roman"/>
              </a:rPr>
              <a:t>sentences</a:t>
            </a:r>
            <a:r>
              <a:rPr lang="fi-FI" sz="2200" u="sng">
                <a:latin typeface="Times New Roman"/>
                <a:cs typeface="Times New Roman"/>
              </a:rPr>
              <a:t> </a:t>
            </a:r>
            <a:r>
              <a:rPr lang="fi-FI" sz="2200" u="sng">
                <a:latin typeface="Times New Roman"/>
                <a:cs typeface="Times New Roman"/>
              </a:rPr>
              <a:t>but</a:t>
            </a:r>
            <a:r>
              <a:rPr lang="fi-FI" sz="2200" u="sng">
                <a:latin typeface="Times New Roman"/>
                <a:cs typeface="Times New Roman"/>
              </a:rPr>
              <a:t> the </a:t>
            </a:r>
            <a:r>
              <a:rPr lang="fi-FI" sz="2200" u="sng">
                <a:latin typeface="Times New Roman"/>
                <a:cs typeface="Times New Roman"/>
              </a:rPr>
              <a:t>whole</a:t>
            </a:r>
            <a:r>
              <a:rPr lang="fi-FI" sz="2200" u="sng">
                <a:latin typeface="Times New Roman"/>
                <a:cs typeface="Times New Roman"/>
              </a:rPr>
              <a:t> </a:t>
            </a:r>
            <a:r>
              <a:rPr lang="fi-FI" sz="2200" u="sng">
                <a:latin typeface="Times New Roman"/>
                <a:cs typeface="Times New Roman"/>
              </a:rPr>
              <a:t>story</a:t>
            </a:r>
            <a:r>
              <a:rPr lang="fi-FI" sz="2200" u="sng">
                <a:latin typeface="Times New Roman"/>
                <a:cs typeface="Times New Roman"/>
              </a:rPr>
              <a:t>!</a:t>
            </a:r>
            <a:endParaRPr/>
          </a:p>
          <a:p>
            <a:pPr marL="0" indent="0">
              <a:buNone/>
              <a:defRPr/>
            </a:pPr>
            <a:r>
              <a:rPr lang="fi-FI" sz="2200">
                <a:latin typeface="Times New Roman"/>
                <a:cs typeface="Times New Roman"/>
              </a:rPr>
              <a:t>Thus</a:t>
            </a:r>
            <a:r>
              <a:rPr lang="fi-FI" sz="2200">
                <a:latin typeface="Times New Roman"/>
                <a:cs typeface="Times New Roman"/>
              </a:rPr>
              <a:t> the </a:t>
            </a:r>
            <a:r>
              <a:rPr lang="fi-FI" sz="2200">
                <a:latin typeface="Times New Roman"/>
                <a:cs typeface="Times New Roman"/>
              </a:rPr>
              <a:t>reader</a:t>
            </a:r>
            <a:r>
              <a:rPr lang="fi-FI" sz="2200">
                <a:latin typeface="Times New Roman"/>
                <a:cs typeface="Times New Roman"/>
              </a:rPr>
              <a:t> </a:t>
            </a:r>
            <a:r>
              <a:rPr lang="fi-FI" sz="2200">
                <a:latin typeface="Times New Roman"/>
                <a:cs typeface="Times New Roman"/>
              </a:rPr>
              <a:t>had</a:t>
            </a:r>
            <a:r>
              <a:rPr lang="fi-FI" sz="2200">
                <a:latin typeface="Times New Roman"/>
                <a:cs typeface="Times New Roman"/>
              </a:rPr>
              <a:t> to </a:t>
            </a:r>
            <a:r>
              <a:rPr lang="fi-FI" sz="2200">
                <a:latin typeface="Times New Roman"/>
                <a:cs typeface="Times New Roman"/>
              </a:rPr>
              <a:t>keep</a:t>
            </a:r>
            <a:r>
              <a:rPr lang="fi-FI" sz="2200">
                <a:latin typeface="Times New Roman"/>
                <a:cs typeface="Times New Roman"/>
              </a:rPr>
              <a:t> WM </a:t>
            </a:r>
            <a:r>
              <a:rPr lang="fi-FI" sz="2200">
                <a:latin typeface="Times New Roman"/>
                <a:cs typeface="Times New Roman"/>
              </a:rPr>
              <a:t>working</a:t>
            </a:r>
            <a:r>
              <a:rPr lang="fi-FI" sz="2200">
                <a:latin typeface="Times New Roman"/>
                <a:cs typeface="Times New Roman"/>
              </a:rPr>
              <a:t> and </a:t>
            </a:r>
            <a:r>
              <a:rPr lang="fi-FI" sz="2200" b="1">
                <a:latin typeface="Times New Roman"/>
                <a:cs typeface="Times New Roman"/>
              </a:rPr>
              <a:t>this</a:t>
            </a:r>
            <a:r>
              <a:rPr lang="fi-FI" sz="2200" b="1">
                <a:latin typeface="Times New Roman"/>
                <a:cs typeface="Times New Roman"/>
              </a:rPr>
              <a:t> </a:t>
            </a:r>
            <a:r>
              <a:rPr lang="fi-FI" sz="2200" b="1">
                <a:latin typeface="Times New Roman"/>
                <a:cs typeface="Times New Roman"/>
              </a:rPr>
              <a:t>requires</a:t>
            </a:r>
            <a:r>
              <a:rPr lang="fi-FI" sz="2200" b="1">
                <a:latin typeface="Times New Roman"/>
                <a:cs typeface="Times New Roman"/>
              </a:rPr>
              <a:t> </a:t>
            </a:r>
            <a:r>
              <a:rPr lang="fi-FI" sz="2200" b="1">
                <a:latin typeface="Times New Roman"/>
                <a:cs typeface="Times New Roman"/>
              </a:rPr>
              <a:t>readiness</a:t>
            </a:r>
            <a:r>
              <a:rPr lang="fi-FI" sz="2200" b="1">
                <a:latin typeface="Times New Roman"/>
                <a:cs typeface="Times New Roman"/>
              </a:rPr>
              <a:t> to </a:t>
            </a:r>
            <a:r>
              <a:rPr lang="fi-FI" sz="2200" b="1">
                <a:latin typeface="Times New Roman"/>
                <a:cs typeface="Times New Roman"/>
              </a:rPr>
              <a:t>identify</a:t>
            </a:r>
            <a:r>
              <a:rPr lang="fi-FI" sz="2200" b="1">
                <a:latin typeface="Times New Roman"/>
                <a:cs typeface="Times New Roman"/>
              </a:rPr>
              <a:t> the </a:t>
            </a:r>
            <a:r>
              <a:rPr lang="fi-FI" sz="2200" b="1">
                <a:latin typeface="Times New Roman"/>
                <a:cs typeface="Times New Roman"/>
              </a:rPr>
              <a:t>words</a:t>
            </a:r>
            <a:r>
              <a:rPr lang="fi-FI" sz="2200" b="1">
                <a:latin typeface="Times New Roman"/>
                <a:cs typeface="Times New Roman"/>
              </a:rPr>
              <a:t> </a:t>
            </a:r>
            <a:r>
              <a:rPr lang="fi-FI" sz="2200" b="1">
                <a:latin typeface="Times New Roman"/>
                <a:cs typeface="Times New Roman"/>
              </a:rPr>
              <a:t>or</a:t>
            </a:r>
            <a:r>
              <a:rPr lang="fi-FI" sz="2200" b="1">
                <a:latin typeface="Times New Roman"/>
                <a:cs typeface="Times New Roman"/>
              </a:rPr>
              <a:t> </a:t>
            </a:r>
            <a:r>
              <a:rPr lang="fi-FI" sz="2200" b="1">
                <a:latin typeface="Times New Roman"/>
                <a:cs typeface="Times New Roman"/>
              </a:rPr>
              <a:t>sentences</a:t>
            </a:r>
            <a:r>
              <a:rPr lang="fi-FI" sz="2200" b="1">
                <a:latin typeface="Times New Roman"/>
                <a:cs typeface="Times New Roman"/>
              </a:rPr>
              <a:t> </a:t>
            </a:r>
            <a:r>
              <a:rPr lang="fi-FI" sz="2200" b="1">
                <a:latin typeface="Times New Roman"/>
                <a:cs typeface="Times New Roman"/>
              </a:rPr>
              <a:t>which</a:t>
            </a:r>
            <a:r>
              <a:rPr lang="fi-FI" sz="2200" b="1">
                <a:latin typeface="Times New Roman"/>
                <a:cs typeface="Times New Roman"/>
              </a:rPr>
              <a:t> </a:t>
            </a:r>
            <a:r>
              <a:rPr lang="fi-FI" sz="2200" b="1">
                <a:latin typeface="Times New Roman"/>
                <a:cs typeface="Times New Roman"/>
              </a:rPr>
              <a:t>carry</a:t>
            </a:r>
            <a:r>
              <a:rPr lang="fi-FI" sz="2200" b="1">
                <a:latin typeface="Times New Roman"/>
                <a:cs typeface="Times New Roman"/>
              </a:rPr>
              <a:t> the </a:t>
            </a:r>
            <a:r>
              <a:rPr lang="fi-FI" sz="2200" b="1">
                <a:latin typeface="Times New Roman"/>
                <a:cs typeface="Times New Roman"/>
              </a:rPr>
              <a:t>essential</a:t>
            </a:r>
            <a:r>
              <a:rPr lang="fi-FI" sz="2200" b="1">
                <a:latin typeface="Times New Roman"/>
                <a:cs typeface="Times New Roman"/>
              </a:rPr>
              <a:t> </a:t>
            </a:r>
            <a:r>
              <a:rPr lang="fi-FI" sz="2200" b="1">
                <a:latin typeface="Times New Roman"/>
                <a:cs typeface="Times New Roman"/>
              </a:rPr>
              <a:t>meanings</a:t>
            </a:r>
            <a:r>
              <a:rPr lang="fi-FI" sz="2200" b="1">
                <a:latin typeface="Times New Roman"/>
                <a:cs typeface="Times New Roman"/>
              </a:rPr>
              <a:t> of the </a:t>
            </a:r>
            <a:r>
              <a:rPr lang="fi-FI" sz="2200" b="1">
                <a:latin typeface="Times New Roman"/>
                <a:cs typeface="Times New Roman"/>
              </a:rPr>
              <a:t>story</a:t>
            </a:r>
            <a:endParaRPr lang="fi-FI" sz="2200" b="1">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Otsikko 1"/>
          <p:cNvSpPr>
            <a:spLocks noGrp="1"/>
          </p:cNvSpPr>
          <p:nvPr>
            <p:ph type="title"/>
          </p:nvPr>
        </p:nvSpPr>
        <p:spPr bwMode="auto">
          <a:xfrm>
            <a:off x="308344" y="85060"/>
            <a:ext cx="8527312" cy="691117"/>
          </a:xfrm>
        </p:spPr>
        <p:txBody>
          <a:bodyPr>
            <a:normAutofit/>
          </a:bodyPr>
          <a:lstStyle/>
          <a:p>
            <a:pPr>
              <a:defRPr/>
            </a:pPr>
            <a:r>
              <a:rPr lang="fi-FI" sz="2800" b="1">
                <a:latin typeface="Times New Roman"/>
                <a:cs typeface="Times New Roman"/>
              </a:rPr>
              <a:t>A </a:t>
            </a:r>
            <a:r>
              <a:rPr lang="fi-FI" sz="2800" b="1">
                <a:latin typeface="Times New Roman"/>
                <a:cs typeface="Times New Roman"/>
              </a:rPr>
              <a:t>summary</a:t>
            </a:r>
            <a:r>
              <a:rPr lang="fi-FI" sz="2800" b="1">
                <a:latin typeface="Times New Roman"/>
                <a:cs typeface="Times New Roman"/>
              </a:rPr>
              <a:t> of </a:t>
            </a:r>
            <a:r>
              <a:rPr lang="fi-FI" sz="2800" b="1">
                <a:latin typeface="Times New Roman"/>
                <a:cs typeface="Times New Roman"/>
              </a:rPr>
              <a:t>how</a:t>
            </a:r>
            <a:r>
              <a:rPr lang="fi-FI" sz="2800" b="1">
                <a:latin typeface="Times New Roman"/>
                <a:cs typeface="Times New Roman"/>
              </a:rPr>
              <a:t> the </a:t>
            </a:r>
            <a:r>
              <a:rPr lang="fi-FI" sz="2800" b="1">
                <a:latin typeface="Times New Roman"/>
                <a:cs typeface="Times New Roman"/>
              </a:rPr>
              <a:t>ComprehensionGame</a:t>
            </a:r>
            <a:r>
              <a:rPr lang="fi-FI" sz="2800" b="1">
                <a:latin typeface="Times New Roman"/>
                <a:cs typeface="Times New Roman"/>
              </a:rPr>
              <a:t> </a:t>
            </a:r>
            <a:r>
              <a:rPr lang="fi-FI" sz="2800" b="1">
                <a:latin typeface="Times New Roman"/>
                <a:cs typeface="Times New Roman"/>
              </a:rPr>
              <a:t>works</a:t>
            </a:r>
            <a:endParaRPr lang="fi-FI" sz="2800" b="1">
              <a:latin typeface="Times New Roman"/>
              <a:cs typeface="Times New Roman"/>
            </a:endParaRPr>
          </a:p>
        </p:txBody>
      </p:sp>
      <p:sp>
        <p:nvSpPr>
          <p:cNvPr id="3" name="Sisällön paikkamerkki 2"/>
          <p:cNvSpPr>
            <a:spLocks noGrp="1"/>
          </p:cNvSpPr>
          <p:nvPr>
            <p:ph idx="1"/>
          </p:nvPr>
        </p:nvSpPr>
        <p:spPr bwMode="auto">
          <a:xfrm>
            <a:off x="212652" y="925033"/>
            <a:ext cx="8931348" cy="5932967"/>
          </a:xfrm>
        </p:spPr>
        <p:txBody>
          <a:bodyPr>
            <a:normAutofit/>
          </a:bodyPr>
          <a:lstStyle/>
          <a:p>
            <a:pPr>
              <a:defRPr/>
            </a:pPr>
            <a:r>
              <a:rPr lang="fi-FI"/>
              <a:t>The </a:t>
            </a:r>
            <a:r>
              <a:rPr lang="fi-FI"/>
              <a:t>most</a:t>
            </a:r>
            <a:r>
              <a:rPr lang="fi-FI"/>
              <a:t> </a:t>
            </a:r>
            <a:r>
              <a:rPr lang="fi-FI"/>
              <a:t>essential</a:t>
            </a:r>
            <a:r>
              <a:rPr lang="fi-FI"/>
              <a:t> </a:t>
            </a:r>
            <a:r>
              <a:rPr lang="fi-FI"/>
              <a:t>requirement</a:t>
            </a:r>
            <a:r>
              <a:rPr lang="fi-FI"/>
              <a:t> is </a:t>
            </a:r>
            <a:r>
              <a:rPr lang="fi-FI"/>
              <a:t>that</a:t>
            </a:r>
            <a:r>
              <a:rPr lang="fi-FI"/>
              <a:t> it </a:t>
            </a:r>
            <a:r>
              <a:rPr lang="fi-FI"/>
              <a:t>trains</a:t>
            </a:r>
            <a:r>
              <a:rPr lang="fi-FI"/>
              <a:t> </a:t>
            </a:r>
            <a:r>
              <a:rPr lang="fi-FI"/>
              <a:t>readiness</a:t>
            </a:r>
            <a:r>
              <a:rPr lang="fi-FI"/>
              <a:t> to </a:t>
            </a:r>
            <a:r>
              <a:rPr lang="fi-FI"/>
              <a:t>find</a:t>
            </a:r>
            <a:r>
              <a:rPr lang="fi-FI"/>
              <a:t> the ESSENTIAL </a:t>
            </a:r>
            <a:r>
              <a:rPr lang="fi-FI"/>
              <a:t>sentences</a:t>
            </a:r>
            <a:r>
              <a:rPr lang="fi-FI"/>
              <a:t> of the </a:t>
            </a:r>
            <a:r>
              <a:rPr lang="fi-FI"/>
              <a:t>story</a:t>
            </a:r>
            <a:endParaRPr lang="fi-FI"/>
          </a:p>
          <a:p>
            <a:pPr>
              <a:defRPr/>
            </a:pPr>
            <a:r>
              <a:rPr lang="fi-FI"/>
              <a:t>Its</a:t>
            </a:r>
            <a:r>
              <a:rPr lang="fi-FI"/>
              <a:t> </a:t>
            </a:r>
            <a:r>
              <a:rPr lang="fi-FI"/>
              <a:t>realistically</a:t>
            </a:r>
            <a:r>
              <a:rPr lang="fi-FI"/>
              <a:t> </a:t>
            </a:r>
            <a:r>
              <a:rPr lang="fi-FI"/>
              <a:t>achievable</a:t>
            </a:r>
            <a:r>
              <a:rPr lang="fi-FI"/>
              <a:t> </a:t>
            </a:r>
            <a:r>
              <a:rPr lang="fi-FI"/>
              <a:t>purpose</a:t>
            </a:r>
            <a:r>
              <a:rPr lang="fi-FI"/>
              <a:t> is to </a:t>
            </a:r>
            <a:r>
              <a:rPr lang="fi-FI"/>
              <a:t>instruct</a:t>
            </a:r>
            <a:r>
              <a:rPr lang="fi-FI"/>
              <a:t> </a:t>
            </a:r>
            <a:r>
              <a:rPr lang="fi-FI"/>
              <a:t>readers</a:t>
            </a:r>
            <a:r>
              <a:rPr lang="fi-FI"/>
              <a:t> to </a:t>
            </a:r>
            <a:r>
              <a:rPr lang="fi-FI"/>
              <a:t>comprehend</a:t>
            </a:r>
            <a:r>
              <a:rPr lang="fi-FI"/>
              <a:t> </a:t>
            </a:r>
            <a:r>
              <a:rPr lang="fi-FI"/>
              <a:t>text</a:t>
            </a:r>
            <a:r>
              <a:rPr lang="fi-FI"/>
              <a:t> as </a:t>
            </a:r>
            <a:r>
              <a:rPr lang="fi-FI"/>
              <a:t>well</a:t>
            </a:r>
            <a:r>
              <a:rPr lang="fi-FI"/>
              <a:t> as </a:t>
            </a:r>
            <a:r>
              <a:rPr lang="fi-FI"/>
              <a:t>one</a:t>
            </a:r>
            <a:r>
              <a:rPr lang="fi-FI"/>
              <a:t> </a:t>
            </a:r>
            <a:r>
              <a:rPr lang="fi-FI"/>
              <a:t>comprehens</a:t>
            </a:r>
            <a:r>
              <a:rPr lang="fi-FI"/>
              <a:t> </a:t>
            </a:r>
            <a:r>
              <a:rPr lang="fi-FI"/>
              <a:t>spoken</a:t>
            </a:r>
            <a:r>
              <a:rPr lang="fi-FI"/>
              <a:t> </a:t>
            </a:r>
            <a:r>
              <a:rPr lang="fi-FI"/>
              <a:t>information</a:t>
            </a:r>
            <a:endParaRPr lang="fi-FI"/>
          </a:p>
          <a:p>
            <a:pPr>
              <a:defRPr/>
            </a:pPr>
            <a:r>
              <a:rPr lang="fi-FI"/>
              <a:t>Availability</a:t>
            </a:r>
            <a:r>
              <a:rPr lang="fi-FI"/>
              <a:t> of </a:t>
            </a:r>
            <a:r>
              <a:rPr lang="fi-FI"/>
              <a:t>sufficient</a:t>
            </a:r>
            <a:r>
              <a:rPr lang="fi-FI"/>
              <a:t> </a:t>
            </a:r>
            <a:r>
              <a:rPr lang="fi-FI"/>
              <a:t>background</a:t>
            </a:r>
            <a:r>
              <a:rPr lang="fi-FI"/>
              <a:t> </a:t>
            </a:r>
            <a:r>
              <a:rPr lang="fi-FI"/>
              <a:t>information</a:t>
            </a:r>
            <a:r>
              <a:rPr lang="fi-FI"/>
              <a:t> </a:t>
            </a:r>
            <a:r>
              <a:rPr lang="fi-FI"/>
              <a:t>has</a:t>
            </a:r>
            <a:r>
              <a:rPr lang="fi-FI"/>
              <a:t> to </a:t>
            </a:r>
            <a:r>
              <a:rPr lang="fi-FI"/>
              <a:t>be</a:t>
            </a:r>
            <a:r>
              <a:rPr lang="fi-FI"/>
              <a:t> </a:t>
            </a:r>
            <a:r>
              <a:rPr lang="fi-FI"/>
              <a:t>guaranteed</a:t>
            </a:r>
            <a:endParaRPr lang="fi-FI"/>
          </a:p>
          <a:p>
            <a:pPr>
              <a:defRPr/>
            </a:pPr>
            <a:r>
              <a:rPr lang="fi-FI"/>
              <a:t>Thus</a:t>
            </a:r>
            <a:r>
              <a:rPr lang="fi-FI"/>
              <a:t> the </a:t>
            </a:r>
            <a:r>
              <a:rPr lang="fi-FI"/>
              <a:t>natural</a:t>
            </a:r>
            <a:r>
              <a:rPr lang="fi-FI"/>
              <a:t> </a:t>
            </a:r>
            <a:r>
              <a:rPr lang="fi-FI"/>
              <a:t>context</a:t>
            </a:r>
            <a:r>
              <a:rPr lang="fi-FI"/>
              <a:t> is to </a:t>
            </a:r>
            <a:r>
              <a:rPr lang="fi-FI"/>
              <a:t>follow</a:t>
            </a:r>
            <a:r>
              <a:rPr lang="fi-FI"/>
              <a:t> </a:t>
            </a:r>
            <a:r>
              <a:rPr lang="fi-FI"/>
              <a:t>school</a:t>
            </a:r>
            <a:r>
              <a:rPr lang="fi-FI"/>
              <a:t> curriculum </a:t>
            </a:r>
            <a:endParaRPr/>
          </a:p>
          <a:p>
            <a:pPr>
              <a:defRPr/>
            </a:pPr>
            <a:r>
              <a:rPr lang="fi-FI"/>
              <a:t>This</a:t>
            </a:r>
            <a:r>
              <a:rPr lang="fi-FI"/>
              <a:t> </a:t>
            </a:r>
            <a:r>
              <a:rPr lang="fi-FI"/>
              <a:t>requires</a:t>
            </a:r>
            <a:r>
              <a:rPr lang="fi-FI"/>
              <a:t> </a:t>
            </a:r>
            <a:r>
              <a:rPr lang="fi-FI" b="1"/>
              <a:t>implementing</a:t>
            </a:r>
            <a:r>
              <a:rPr lang="fi-FI" b="1"/>
              <a:t> the </a:t>
            </a:r>
            <a:r>
              <a:rPr lang="fi-FI" b="1"/>
              <a:t>training</a:t>
            </a:r>
            <a:r>
              <a:rPr lang="fi-FI" b="1"/>
              <a:t> to </a:t>
            </a:r>
            <a:r>
              <a:rPr lang="fi-FI" b="1"/>
              <a:t>daily</a:t>
            </a:r>
            <a:r>
              <a:rPr lang="fi-FI" b="1"/>
              <a:t> </a:t>
            </a:r>
            <a:r>
              <a:rPr lang="fi-FI" b="1"/>
              <a:t>lessons</a:t>
            </a:r>
            <a:endParaRPr lang="fi-FI" b="1"/>
          </a:p>
          <a:p>
            <a:pPr>
              <a:defRPr/>
            </a:pPr>
            <a:r>
              <a:rPr lang="fi-FI" u="sng"/>
              <a:t>To </a:t>
            </a:r>
            <a:r>
              <a:rPr lang="fi-FI" u="sng"/>
              <a:t>make</a:t>
            </a:r>
            <a:r>
              <a:rPr lang="fi-FI" u="sng"/>
              <a:t> it </a:t>
            </a:r>
            <a:r>
              <a:rPr lang="fi-FI" u="sng"/>
              <a:t>simple</a:t>
            </a:r>
            <a:r>
              <a:rPr lang="fi-FI" u="sng"/>
              <a:t> and </a:t>
            </a:r>
            <a:r>
              <a:rPr lang="fi-FI" u="sng"/>
              <a:t>easy</a:t>
            </a:r>
            <a:r>
              <a:rPr lang="fi-FI" u="sng"/>
              <a:t> to </a:t>
            </a:r>
            <a:r>
              <a:rPr lang="fi-FI" u="sng"/>
              <a:t>quantify</a:t>
            </a:r>
            <a:r>
              <a:rPr lang="fi-FI" u="sng"/>
              <a:t>, a </a:t>
            </a:r>
            <a:r>
              <a:rPr lang="fi-FI" u="sng"/>
              <a:t>solution</a:t>
            </a:r>
            <a:r>
              <a:rPr lang="fi-FI" u="sng"/>
              <a:t> is to </a:t>
            </a:r>
            <a:r>
              <a:rPr lang="fi-FI" u="sng"/>
              <a:t>motivate</a:t>
            </a:r>
            <a:r>
              <a:rPr lang="fi-FI" u="sng"/>
              <a:t> </a:t>
            </a:r>
            <a:r>
              <a:rPr lang="fi-FI" u="sng"/>
              <a:t>learners</a:t>
            </a:r>
            <a:r>
              <a:rPr lang="fi-FI" u="sng"/>
              <a:t> to </a:t>
            </a:r>
            <a:r>
              <a:rPr lang="fi-FI" u="sng"/>
              <a:t>answer</a:t>
            </a:r>
            <a:r>
              <a:rPr lang="fi-FI" u="sng"/>
              <a:t> </a:t>
            </a:r>
            <a:r>
              <a:rPr lang="fi-FI" u="sng"/>
              <a:t>sentence</a:t>
            </a:r>
            <a:r>
              <a:rPr lang="fi-FI" u="sng"/>
              <a:t> </a:t>
            </a:r>
            <a:r>
              <a:rPr lang="fi-FI" u="sng"/>
              <a:t>by</a:t>
            </a:r>
            <a:r>
              <a:rPr lang="fi-FI" u="sng"/>
              <a:t> </a:t>
            </a:r>
            <a:r>
              <a:rPr lang="fi-FI" u="sng"/>
              <a:t>sentence</a:t>
            </a:r>
            <a:r>
              <a:rPr lang="fi-FI" u="sng"/>
              <a:t> is </a:t>
            </a:r>
            <a:r>
              <a:rPr lang="fi-FI" u="sng"/>
              <a:t>each</a:t>
            </a:r>
            <a:r>
              <a:rPr lang="fi-FI" u="sng"/>
              <a:t> of </a:t>
            </a:r>
            <a:r>
              <a:rPr lang="fi-FI" u="sng"/>
              <a:t>these</a:t>
            </a:r>
            <a:r>
              <a:rPr lang="fi-FI" u="sng"/>
              <a:t> </a:t>
            </a:r>
            <a:r>
              <a:rPr lang="fi-FI" u="sng"/>
              <a:t>true</a:t>
            </a:r>
            <a:r>
              <a:rPr lang="fi-FI" u="sng"/>
              <a:t> </a:t>
            </a:r>
            <a:r>
              <a:rPr lang="fi-FI" u="sng"/>
              <a:t>or</a:t>
            </a:r>
            <a:r>
              <a:rPr lang="fi-FI" u="sng"/>
              <a:t> </a:t>
            </a:r>
            <a:r>
              <a:rPr lang="fi-FI" u="sng"/>
              <a:t>not</a:t>
            </a:r>
            <a:endParaRPr lang="fi-FI" u="sng"/>
          </a:p>
          <a:p>
            <a:pPr>
              <a:defRPr/>
            </a:pPr>
            <a:r>
              <a:rPr lang="fi-FI"/>
              <a:t>Thus</a:t>
            </a:r>
            <a:r>
              <a:rPr lang="fi-FI"/>
              <a:t> it </a:t>
            </a:r>
            <a:r>
              <a:rPr lang="fi-FI"/>
              <a:t>also</a:t>
            </a:r>
            <a:r>
              <a:rPr lang="fi-FI"/>
              <a:t> </a:t>
            </a:r>
            <a:r>
              <a:rPr lang="fi-FI"/>
              <a:t>trains</a:t>
            </a:r>
            <a:r>
              <a:rPr lang="fi-FI"/>
              <a:t> </a:t>
            </a:r>
            <a:r>
              <a:rPr lang="fi-FI"/>
              <a:t>critical</a:t>
            </a:r>
            <a:r>
              <a:rPr lang="fi-FI"/>
              <a:t> </a:t>
            </a:r>
            <a:r>
              <a:rPr lang="fi-FI"/>
              <a:t>reading</a:t>
            </a:r>
            <a:r>
              <a:rPr lang="fi-FI"/>
              <a:t> </a:t>
            </a:r>
            <a:r>
              <a:rPr lang="fi-FI"/>
              <a:t>needed</a:t>
            </a:r>
            <a:r>
              <a:rPr lang="fi-FI"/>
              <a:t> in </a:t>
            </a:r>
            <a:r>
              <a:rPr lang="fi-FI"/>
              <a:t>our</a:t>
            </a:r>
            <a:r>
              <a:rPr lang="fi-FI"/>
              <a:t> </a:t>
            </a:r>
            <a:r>
              <a:rPr lang="fi-FI"/>
              <a:t>time</a:t>
            </a:r>
            <a:r>
              <a:rPr lang="fi-FI"/>
              <a:t> of </a:t>
            </a:r>
            <a:r>
              <a:rPr lang="fi-FI"/>
              <a:t>false</a:t>
            </a:r>
            <a:r>
              <a:rPr lang="fi-FI"/>
              <a:t> news</a:t>
            </a:r>
            <a:endParaRPr/>
          </a:p>
          <a:p>
            <a:pPr>
              <a:defRPr/>
            </a:pPr>
            <a:r>
              <a:rPr lang="fi-FI"/>
              <a:t>The </a:t>
            </a:r>
            <a:r>
              <a:rPr lang="fi-FI"/>
              <a:t>game</a:t>
            </a:r>
            <a:r>
              <a:rPr lang="fi-FI"/>
              <a:t> is </a:t>
            </a:r>
            <a:r>
              <a:rPr lang="fi-FI"/>
              <a:t>over</a:t>
            </a:r>
            <a:r>
              <a:rPr lang="fi-FI"/>
              <a:t> </a:t>
            </a:r>
            <a:r>
              <a:rPr lang="fi-FI"/>
              <a:t>when</a:t>
            </a:r>
            <a:r>
              <a:rPr lang="fi-FI"/>
              <a:t> </a:t>
            </a:r>
            <a:r>
              <a:rPr lang="fi-FI"/>
              <a:t>all</a:t>
            </a:r>
            <a:r>
              <a:rPr lang="fi-FI"/>
              <a:t> </a:t>
            </a:r>
            <a:r>
              <a:rPr lang="fi-FI"/>
              <a:t>essential</a:t>
            </a:r>
            <a:r>
              <a:rPr lang="fi-FI"/>
              <a:t> </a:t>
            </a:r>
            <a:r>
              <a:rPr lang="fi-FI"/>
              <a:t>sentences</a:t>
            </a:r>
            <a:r>
              <a:rPr lang="fi-FI"/>
              <a:t>  </a:t>
            </a:r>
            <a:r>
              <a:rPr lang="fi-FI"/>
              <a:t>are</a:t>
            </a:r>
            <a:r>
              <a:rPr lang="fi-FI"/>
              <a:t> </a:t>
            </a:r>
            <a:r>
              <a:rPr lang="fi-FI"/>
              <a:t>chosen</a:t>
            </a:r>
            <a:r>
              <a:rPr lang="fi-FI"/>
              <a:t> </a:t>
            </a:r>
            <a:r>
              <a:rPr lang="fi-FI"/>
              <a:t>correctly</a:t>
            </a:r>
            <a:r>
              <a:rPr lang="fi-FI"/>
              <a:t> as </a:t>
            </a:r>
            <a:r>
              <a:rPr lang="fi-FI"/>
              <a:t>true</a:t>
            </a:r>
            <a:r>
              <a:rPr lang="fi-FI"/>
              <a:t> </a:t>
            </a:r>
            <a:r>
              <a:rPr lang="fi-FI"/>
              <a:t>or</a:t>
            </a:r>
            <a:r>
              <a:rPr lang="fi-FI"/>
              <a:t> </a:t>
            </a:r>
            <a:r>
              <a:rPr lang="fi-FI"/>
              <a:t>not</a:t>
            </a:r>
            <a:r>
              <a:rPr lang="fi-FI"/>
              <a:t>, </a:t>
            </a:r>
            <a:r>
              <a:rPr lang="fi-FI"/>
              <a:t>where</a:t>
            </a:r>
            <a:r>
              <a:rPr lang="fi-FI"/>
              <a:t> the </a:t>
            </a:r>
            <a:r>
              <a:rPr lang="fi-FI"/>
              <a:t>not-true</a:t>
            </a:r>
            <a:r>
              <a:rPr lang="fi-FI"/>
              <a:t> </a:t>
            </a:r>
            <a:r>
              <a:rPr lang="fi-FI"/>
              <a:t>sentences</a:t>
            </a:r>
            <a:r>
              <a:rPr lang="fi-FI"/>
              <a:t> </a:t>
            </a:r>
            <a:r>
              <a:rPr lang="fi-FI"/>
              <a:t>are</a:t>
            </a:r>
            <a:r>
              <a:rPr lang="fi-FI"/>
              <a:t> </a:t>
            </a:r>
            <a:r>
              <a:rPr lang="fi-FI"/>
              <a:t>typical</a:t>
            </a:r>
            <a:r>
              <a:rPr lang="fi-FI"/>
              <a:t> </a:t>
            </a:r>
            <a:r>
              <a:rPr lang="fi-FI"/>
              <a:t>misunderstandings</a:t>
            </a:r>
            <a:r>
              <a:rPr lang="fi-FI"/>
              <a:t> of </a:t>
            </a:r>
            <a:r>
              <a:rPr lang="fi-FI"/>
              <a:t>learners</a:t>
            </a:r>
            <a:endParaRPr lang="fi-FI"/>
          </a:p>
          <a:p>
            <a:pPr>
              <a:defRPr/>
            </a:pPr>
            <a:r>
              <a:rPr lang="fi-FI"/>
              <a:t>This</a:t>
            </a:r>
            <a:r>
              <a:rPr lang="fi-FI"/>
              <a:t> </a:t>
            </a:r>
            <a:r>
              <a:rPr lang="fi-FI"/>
              <a:t>way</a:t>
            </a:r>
            <a:r>
              <a:rPr lang="fi-FI"/>
              <a:t> CG </a:t>
            </a:r>
            <a:r>
              <a:rPr lang="fi-FI"/>
              <a:t>helps</a:t>
            </a:r>
            <a:r>
              <a:rPr lang="fi-FI"/>
              <a:t> </a:t>
            </a:r>
            <a:r>
              <a:rPr lang="fi-FI" b="1"/>
              <a:t>children</a:t>
            </a:r>
            <a:r>
              <a:rPr lang="fi-FI" b="1"/>
              <a:t> </a:t>
            </a:r>
            <a:r>
              <a:rPr lang="fi-FI" b="1"/>
              <a:t>learn</a:t>
            </a:r>
            <a:r>
              <a:rPr lang="fi-FI" b="1"/>
              <a:t> 1) 100% of </a:t>
            </a:r>
            <a:r>
              <a:rPr lang="fi-FI" b="1"/>
              <a:t>their</a:t>
            </a:r>
            <a:r>
              <a:rPr lang="fi-FI" b="1"/>
              <a:t> </a:t>
            </a:r>
            <a:r>
              <a:rPr lang="fi-FI" b="1"/>
              <a:t>daily</a:t>
            </a:r>
            <a:r>
              <a:rPr lang="fi-FI" b="1"/>
              <a:t> </a:t>
            </a:r>
            <a:r>
              <a:rPr lang="fi-FI" b="1"/>
              <a:t>lessons</a:t>
            </a:r>
            <a:r>
              <a:rPr lang="fi-FI" b="1"/>
              <a:t> and 2) </a:t>
            </a:r>
            <a:r>
              <a:rPr lang="fi-FI" b="1"/>
              <a:t>slowly</a:t>
            </a:r>
            <a:r>
              <a:rPr lang="fi-FI" b="1"/>
              <a:t> </a:t>
            </a:r>
            <a:r>
              <a:rPr lang="fi-FI" b="1"/>
              <a:t>start</a:t>
            </a:r>
            <a:r>
              <a:rPr lang="fi-FI" b="1"/>
              <a:t> </a:t>
            </a:r>
            <a:r>
              <a:rPr lang="fi-FI" b="1"/>
              <a:t>comprehending</a:t>
            </a:r>
            <a:r>
              <a:rPr lang="fi-FI" b="1"/>
              <a:t> </a:t>
            </a:r>
            <a:r>
              <a:rPr lang="fi-FI" b="1"/>
              <a:t>more</a:t>
            </a:r>
            <a:r>
              <a:rPr lang="fi-FI" b="1"/>
              <a:t> and </a:t>
            </a:r>
            <a:r>
              <a:rPr lang="fi-FI" b="1"/>
              <a:t>more</a:t>
            </a:r>
            <a:r>
              <a:rPr lang="fi-FI" b="1"/>
              <a:t> </a:t>
            </a:r>
            <a:r>
              <a:rPr lang="fi-FI" b="1"/>
              <a:t>efficiently</a:t>
            </a:r>
            <a:r>
              <a:rPr lang="fi-FI" b="1"/>
              <a:t> the </a:t>
            </a:r>
            <a:r>
              <a:rPr lang="fi-FI" b="1"/>
              <a:t>texts</a:t>
            </a:r>
            <a:r>
              <a:rPr lang="fi-FI" b="1"/>
              <a:t> </a:t>
            </a:r>
            <a:r>
              <a:rPr lang="fi-FI" b="1"/>
              <a:t>they</a:t>
            </a:r>
            <a:r>
              <a:rPr lang="fi-FI" b="1"/>
              <a:t> </a:t>
            </a:r>
            <a:r>
              <a:rPr lang="fi-FI" b="1"/>
              <a:t>read</a:t>
            </a:r>
            <a:r>
              <a:rPr lang="fi-FI" b="1"/>
              <a:t> and </a:t>
            </a:r>
            <a:r>
              <a:rPr lang="fi-FI" b="1"/>
              <a:t>also</a:t>
            </a:r>
            <a:r>
              <a:rPr lang="fi-FI" b="1"/>
              <a:t> 3) </a:t>
            </a:r>
            <a:r>
              <a:rPr lang="fi-FI" b="1"/>
              <a:t>learn</a:t>
            </a:r>
            <a:r>
              <a:rPr lang="fi-FI" b="1"/>
              <a:t> to </a:t>
            </a:r>
            <a:r>
              <a:rPr lang="fi-FI" b="1"/>
              <a:t>read</a:t>
            </a:r>
            <a:r>
              <a:rPr lang="fi-FI" b="1"/>
              <a:t> </a:t>
            </a:r>
            <a:r>
              <a:rPr lang="fi-FI" b="1"/>
              <a:t>critically</a:t>
            </a:r>
            <a:endParaRPr lang="fi-FI"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26722" name="Rectangle 2"/>
          <p:cNvSpPr>
            <a:spLocks noChangeArrowheads="1" noGrp="1"/>
          </p:cNvSpPr>
          <p:nvPr>
            <p:ph type="title"/>
          </p:nvPr>
        </p:nvSpPr>
        <p:spPr bwMode="auto">
          <a:xfrm>
            <a:off x="223285" y="478466"/>
            <a:ext cx="7920503" cy="786808"/>
          </a:xfrm>
        </p:spPr>
        <p:txBody>
          <a:bodyPr>
            <a:normAutofit fontScale="90000"/>
          </a:bodyPr>
          <a:lstStyle/>
          <a:p>
            <a:pPr>
              <a:defRPr/>
            </a:pPr>
            <a:br>
              <a:rPr lang="fi-FI" sz="2100" b="1">
                <a:latin typeface="微软雅黑"/>
                <a:ea typeface="微软雅黑"/>
              </a:rPr>
            </a:br>
            <a:r>
              <a:rPr lang="fi-FI" b="1">
                <a:latin typeface="Times New Roman"/>
                <a:ea typeface="微软雅黑"/>
                <a:cs typeface="Times New Roman"/>
              </a:rPr>
              <a:t>Thank</a:t>
            </a:r>
            <a:r>
              <a:rPr lang="fi-FI" b="1">
                <a:latin typeface="Times New Roman"/>
                <a:ea typeface="微软雅黑"/>
                <a:cs typeface="Times New Roman"/>
              </a:rPr>
              <a:t> </a:t>
            </a:r>
            <a:r>
              <a:rPr lang="fi-FI" b="1">
                <a:latin typeface="Times New Roman"/>
                <a:ea typeface="微软雅黑"/>
                <a:cs typeface="Times New Roman"/>
              </a:rPr>
              <a:t>you</a:t>
            </a:r>
            <a:r>
              <a:rPr lang="fi-FI" b="1">
                <a:latin typeface="Times New Roman"/>
                <a:ea typeface="微软雅黑"/>
                <a:cs typeface="Times New Roman"/>
              </a:rPr>
              <a:t> for </a:t>
            </a:r>
            <a:r>
              <a:rPr lang="fi-FI" b="1">
                <a:latin typeface="Times New Roman"/>
                <a:ea typeface="微软雅黑"/>
                <a:cs typeface="Times New Roman"/>
              </a:rPr>
              <a:t>your</a:t>
            </a:r>
            <a:r>
              <a:rPr lang="fi-FI" b="1">
                <a:latin typeface="Times New Roman"/>
                <a:ea typeface="微软雅黑"/>
                <a:cs typeface="Times New Roman"/>
              </a:rPr>
              <a:t> </a:t>
            </a:r>
            <a:r>
              <a:rPr lang="fi-FI" b="1">
                <a:latin typeface="Times New Roman"/>
                <a:ea typeface="微软雅黑"/>
                <a:cs typeface="Times New Roman"/>
              </a:rPr>
              <a:t>attention</a:t>
            </a:r>
            <a:r>
              <a:rPr lang="fi-FI" b="1">
                <a:latin typeface="Times New Roman"/>
                <a:ea typeface="微软雅黑"/>
                <a:cs typeface="Times New Roman"/>
              </a:rPr>
              <a:t>!</a:t>
            </a:r>
            <a:br>
              <a:rPr lang="fi-FI" sz="2100" b="1">
                <a:latin typeface="微软雅黑"/>
                <a:ea typeface="微软雅黑"/>
              </a:rPr>
            </a:br>
            <a:br>
              <a:rPr lang="fi-FI" sz="2100" b="1">
                <a:latin typeface="微软雅黑"/>
                <a:ea typeface="微软雅黑"/>
              </a:rPr>
            </a:br>
            <a:br>
              <a:rPr lang="fi-FI" sz="2100" b="1">
                <a:latin typeface="微软雅黑"/>
                <a:ea typeface="微软雅黑"/>
              </a:rPr>
            </a:br>
            <a:r>
              <a:rPr lang="fi-FI" sz="2100" b="1">
                <a:latin typeface="微软雅黑"/>
                <a:ea typeface="微软雅黑"/>
              </a:rPr>
              <a:t>For more.., </a:t>
            </a:r>
            <a:r>
              <a:rPr lang="fi-FI" sz="2100" b="1">
                <a:latin typeface="微软雅黑"/>
                <a:ea typeface="微软雅黑"/>
              </a:rPr>
              <a:t>please</a:t>
            </a:r>
            <a:r>
              <a:rPr lang="fi-FI" sz="2100" b="1">
                <a:latin typeface="微软雅黑"/>
                <a:ea typeface="微软雅黑"/>
              </a:rPr>
              <a:t>, </a:t>
            </a:r>
            <a:endParaRPr lang="en-GB" sz="2100" b="1">
              <a:solidFill>
                <a:srgbClr val="FF0000"/>
              </a:solidFill>
              <a:latin typeface="微软雅黑"/>
              <a:ea typeface="微软雅黑"/>
            </a:endParaRPr>
          </a:p>
        </p:txBody>
      </p:sp>
      <p:sp>
        <p:nvSpPr>
          <p:cNvPr id="2" name="矩形 1"/>
          <p:cNvSpPr/>
          <p:nvPr/>
        </p:nvSpPr>
        <p:spPr bwMode="auto">
          <a:xfrm>
            <a:off x="223285" y="1596791"/>
            <a:ext cx="8847727" cy="5029560"/>
          </a:xfrm>
          <a:prstGeom prst="rect">
            <a:avLst/>
          </a:prstGeom>
        </p:spPr>
        <p:txBody>
          <a:bodyPr wrap="square">
            <a:spAutoFit/>
          </a:bodyPr>
          <a:lstStyle/>
          <a:p>
            <a:pPr marL="214313" indent="-214313" defTabSz="685800">
              <a:lnSpc>
                <a:spcPct val="150000"/>
              </a:lnSpc>
              <a:buFont typeface="Arial"/>
              <a:buChar char="•"/>
              <a:defRPr/>
            </a:pPr>
            <a:r>
              <a:rPr lang="fi-FI" sz="2400">
                <a:solidFill>
                  <a:prstClr val="black"/>
                </a:solidFill>
                <a:latin typeface="Times New Roman"/>
                <a:ea typeface="微软雅黑"/>
                <a:cs typeface="Times New Roman"/>
              </a:rPr>
              <a:t>call</a:t>
            </a:r>
            <a:r>
              <a:rPr lang="fi-FI" sz="2400">
                <a:solidFill>
                  <a:prstClr val="black"/>
                </a:solidFill>
                <a:latin typeface="Times New Roman"/>
                <a:ea typeface="微软雅黑"/>
                <a:cs typeface="Times New Roman"/>
              </a:rPr>
              <a:t>: +358 50 552 4892   </a:t>
            </a:r>
            <a:endParaRPr/>
          </a:p>
          <a:p>
            <a:pPr marL="214313" indent="-214313" defTabSz="685800">
              <a:lnSpc>
                <a:spcPct val="150000"/>
              </a:lnSpc>
              <a:buFont typeface="Arial"/>
              <a:buChar char="•"/>
              <a:defRPr/>
            </a:pPr>
            <a:r>
              <a:rPr lang="fi-FI" sz="2400">
                <a:solidFill>
                  <a:prstClr val="black"/>
                </a:solidFill>
                <a:latin typeface="Times New Roman"/>
                <a:ea typeface="微软雅黑"/>
                <a:cs typeface="Times New Roman"/>
              </a:rPr>
              <a:t>have</a:t>
            </a:r>
            <a:r>
              <a:rPr lang="fi-FI" sz="2400">
                <a:solidFill>
                  <a:prstClr val="black"/>
                </a:solidFill>
                <a:latin typeface="Times New Roman"/>
                <a:ea typeface="微软雅黑"/>
                <a:cs typeface="Times New Roman"/>
              </a:rPr>
              <a:t> a look of our research: heikki.lyytinen.info  </a:t>
            </a:r>
            <a:endParaRPr lang="fi-FI" sz="2400">
              <a:solidFill>
                <a:srgbClr val="FF0000"/>
              </a:solidFill>
              <a:latin typeface="Times New Roman"/>
              <a:ea typeface="微软雅黑"/>
              <a:cs typeface="Times New Roman"/>
            </a:endParaRPr>
          </a:p>
          <a:p>
            <a:pPr marL="214313" indent="-214313" defTabSz="685800">
              <a:lnSpc>
                <a:spcPct val="150000"/>
              </a:lnSpc>
              <a:buFont typeface="Arial"/>
              <a:buChar char="•"/>
              <a:defRPr/>
            </a:pPr>
            <a:r>
              <a:rPr lang="fi-FI" sz="2400">
                <a:solidFill>
                  <a:prstClr val="black"/>
                </a:solidFill>
                <a:latin typeface="Times New Roman"/>
                <a:ea typeface="微软雅黑"/>
                <a:cs typeface="Times New Roman"/>
              </a:rPr>
              <a:t>ask</a:t>
            </a:r>
            <a:r>
              <a:rPr lang="fi-FI" sz="2400">
                <a:solidFill>
                  <a:prstClr val="black"/>
                </a:solidFill>
                <a:latin typeface="Times New Roman"/>
                <a:ea typeface="微软雅黑"/>
                <a:cs typeface="Times New Roman"/>
              </a:rPr>
              <a:t> for reprint(s): heikki.j.lyytinen@jyu.fi </a:t>
            </a:r>
            <a:endParaRPr/>
          </a:p>
          <a:p>
            <a:pPr marL="214313" indent="-214313" defTabSz="685800">
              <a:lnSpc>
                <a:spcPct val="150000"/>
              </a:lnSpc>
              <a:buFont typeface="Arial"/>
              <a:buChar char="•"/>
              <a:defRPr/>
            </a:pPr>
            <a:r>
              <a:rPr lang="en-GB" sz="2400">
                <a:solidFill>
                  <a:prstClr val="black"/>
                </a:solidFill>
                <a:latin typeface="Times New Roman"/>
                <a:ea typeface="微软雅黑"/>
                <a:cs typeface="Times New Roman"/>
              </a:rPr>
              <a:t>skim </a:t>
            </a:r>
            <a:r>
              <a:rPr lang="en-GB" sz="2400">
                <a:solidFill>
                  <a:prstClr val="black"/>
                </a:solidFill>
                <a:latin typeface="Times New Roman"/>
                <a:ea typeface="微软雅黑"/>
                <a:cs typeface="Times New Roman"/>
              </a:rPr>
              <a:t>Ekapeli</a:t>
            </a:r>
            <a:r>
              <a:rPr lang="en-GB" sz="2400">
                <a:solidFill>
                  <a:prstClr val="black"/>
                </a:solidFill>
                <a:latin typeface="Times New Roman"/>
                <a:ea typeface="微软雅黑"/>
                <a:cs typeface="Times New Roman"/>
              </a:rPr>
              <a:t> pages (also in English): </a:t>
            </a:r>
            <a:r>
              <a:rPr lang="en-GB" sz="2400" u="sng">
                <a:solidFill>
                  <a:prstClr val="black"/>
                </a:solidFill>
                <a:latin typeface="Times New Roman"/>
                <a:ea typeface="微软雅黑"/>
                <a:cs typeface="Times New Roman"/>
                <a:hlinkClick r:id="rId2" tooltip="http://www.lukimat.fi/"/>
              </a:rPr>
              <a:t>http://www.lukimat.fi/</a:t>
            </a:r>
            <a:endParaRPr lang="en-GB" sz="2400">
              <a:solidFill>
                <a:prstClr val="black"/>
              </a:solidFill>
              <a:latin typeface="Times New Roman"/>
              <a:ea typeface="微软雅黑"/>
              <a:cs typeface="Times New Roman"/>
            </a:endParaRPr>
          </a:p>
          <a:p>
            <a:pPr marL="214313" indent="-214313" defTabSz="685800">
              <a:lnSpc>
                <a:spcPct val="150000"/>
              </a:lnSpc>
              <a:buFont typeface="Arial"/>
              <a:buChar char="•"/>
              <a:defRPr/>
            </a:pPr>
            <a:r>
              <a:rPr lang="fi-FI" sz="2400">
                <a:solidFill>
                  <a:prstClr val="black"/>
                </a:solidFill>
                <a:latin typeface="Times New Roman"/>
                <a:ea typeface="微软雅黑"/>
                <a:cs typeface="Times New Roman"/>
              </a:rPr>
              <a:t>…and the English </a:t>
            </a:r>
            <a:r>
              <a:rPr lang="fi-FI" sz="2400">
                <a:solidFill>
                  <a:prstClr val="black"/>
                </a:solidFill>
                <a:latin typeface="Times New Roman"/>
                <a:ea typeface="微软雅黑"/>
                <a:cs typeface="Times New Roman"/>
              </a:rPr>
              <a:t>GraphoGame</a:t>
            </a:r>
            <a:r>
              <a:rPr lang="fi-FI" sz="2400">
                <a:solidFill>
                  <a:prstClr val="black"/>
                </a:solidFill>
                <a:latin typeface="Times New Roman"/>
                <a:ea typeface="微软雅黑"/>
                <a:cs typeface="Times New Roman"/>
              </a:rPr>
              <a:t>: </a:t>
            </a:r>
            <a:r>
              <a:rPr lang="en-GB" sz="2400">
                <a:solidFill>
                  <a:srgbClr val="FF3300"/>
                </a:solidFill>
                <a:latin typeface="Times New Roman"/>
                <a:ea typeface="微软雅黑"/>
                <a:cs typeface="Times New Roman"/>
              </a:rPr>
              <a:t>http://www.grapholern.info</a:t>
            </a:r>
            <a:endParaRPr lang="en-GB" sz="2400">
              <a:solidFill>
                <a:prstClr val="black"/>
              </a:solidFill>
              <a:latin typeface="Times New Roman"/>
              <a:ea typeface="微软雅黑"/>
              <a:cs typeface="Times New Roman"/>
            </a:endParaRPr>
          </a:p>
          <a:p>
            <a:pPr defTabSz="685800">
              <a:lnSpc>
                <a:spcPct val="150000"/>
              </a:lnSpc>
              <a:defRPr/>
            </a:pPr>
            <a:r>
              <a:rPr lang="fi-FI" sz="2400">
                <a:solidFill>
                  <a:prstClr val="black"/>
                </a:solidFill>
                <a:latin typeface="Times New Roman"/>
                <a:ea typeface="微软雅黑"/>
                <a:cs typeface="Times New Roman"/>
              </a:rPr>
              <a:t>* </a:t>
            </a:r>
            <a:r>
              <a:rPr lang="fi-FI" sz="2000" b="1">
                <a:solidFill>
                  <a:prstClr val="black"/>
                </a:solidFill>
                <a:latin typeface="Times New Roman"/>
                <a:ea typeface="微软雅黑"/>
                <a:cs typeface="Times New Roman"/>
              </a:rPr>
              <a:t>ORDER ENGLISH GRAPHOGAME FROM </a:t>
            </a:r>
            <a:r>
              <a:rPr lang="fi-FI" sz="2000" b="1" u="sng">
                <a:solidFill>
                  <a:prstClr val="black"/>
                </a:solidFill>
                <a:latin typeface="Times New Roman"/>
                <a:ea typeface="微软雅黑"/>
                <a:cs typeface="Times New Roman"/>
                <a:hlinkClick r:id="rId3" tooltip="http://www.graphogame.com/"/>
              </a:rPr>
              <a:t>WWW.GRAPHOGAME.COM</a:t>
            </a:r>
            <a:r>
              <a:rPr lang="fi-FI" sz="2000" b="1">
                <a:solidFill>
                  <a:prstClr val="black"/>
                </a:solidFill>
                <a:latin typeface="Times New Roman"/>
                <a:ea typeface="微软雅黑"/>
                <a:cs typeface="Times New Roman"/>
              </a:rPr>
              <a:t> </a:t>
            </a:r>
            <a:r>
              <a:rPr lang="fi-FI" sz="2400">
                <a:solidFill>
                  <a:prstClr val="black"/>
                </a:solidFill>
                <a:latin typeface="Times New Roman"/>
                <a:ea typeface="微软雅黑"/>
                <a:cs typeface="Times New Roman"/>
              </a:rPr>
              <a:t>from</a:t>
            </a:r>
            <a:r>
              <a:rPr lang="fi-FI" sz="2400">
                <a:solidFill>
                  <a:prstClr val="black"/>
                </a:solidFill>
                <a:latin typeface="Times New Roman"/>
                <a:ea typeface="微软雅黑"/>
                <a:cs typeface="Times New Roman"/>
              </a:rPr>
              <a:t> </a:t>
            </a:r>
            <a:r>
              <a:rPr lang="fi-FI" sz="2400">
                <a:solidFill>
                  <a:prstClr val="black"/>
                </a:solidFill>
                <a:latin typeface="Times New Roman"/>
                <a:ea typeface="微软雅黑"/>
                <a:cs typeface="Times New Roman"/>
              </a:rPr>
              <a:t>its</a:t>
            </a:r>
            <a:r>
              <a:rPr lang="fi-FI" sz="2400">
                <a:solidFill>
                  <a:prstClr val="black"/>
                </a:solidFill>
                <a:latin typeface="Times New Roman"/>
                <a:ea typeface="微软雅黑"/>
                <a:cs typeface="Times New Roman"/>
              </a:rPr>
              <a:t> </a:t>
            </a:r>
            <a:r>
              <a:rPr lang="fi-FI" sz="2400">
                <a:solidFill>
                  <a:prstClr val="black"/>
                </a:solidFill>
                <a:latin typeface="Times New Roman"/>
                <a:ea typeface="微软雅黑"/>
                <a:cs typeface="Times New Roman"/>
              </a:rPr>
              <a:t>distributors</a:t>
            </a:r>
            <a:endParaRPr lang="fi-FI" sz="2400">
              <a:solidFill>
                <a:srgbClr val="FF0000"/>
              </a:solidFill>
              <a:latin typeface="Times New Roman"/>
              <a:ea typeface="微软雅黑"/>
              <a:cs typeface="Times New Roman"/>
            </a:endParaRPr>
          </a:p>
          <a:p>
            <a:pPr marL="100013" indent="-214313" defTabSz="685800">
              <a:lnSpc>
                <a:spcPct val="150000"/>
              </a:lnSpc>
              <a:buFont typeface="Arial"/>
              <a:buChar char="•"/>
              <a:defRPr/>
            </a:pPr>
            <a:r>
              <a:rPr lang="fi-FI" sz="2400">
                <a:solidFill>
                  <a:srgbClr val="FF0000"/>
                </a:solidFill>
                <a:latin typeface="Times New Roman"/>
                <a:ea typeface="微软雅黑"/>
                <a:cs typeface="Times New Roman"/>
              </a:rPr>
              <a:t>See</a:t>
            </a:r>
            <a:r>
              <a:rPr lang="fi-FI" sz="2400">
                <a:solidFill>
                  <a:srgbClr val="FF0000"/>
                </a:solidFill>
                <a:latin typeface="Times New Roman"/>
                <a:ea typeface="微软雅黑"/>
                <a:cs typeface="Times New Roman"/>
              </a:rPr>
              <a:t> </a:t>
            </a:r>
            <a:r>
              <a:rPr lang="fi-FI" sz="2400">
                <a:solidFill>
                  <a:srgbClr val="FF0000"/>
                </a:solidFill>
                <a:latin typeface="Times New Roman"/>
                <a:ea typeface="微软雅黑"/>
                <a:cs typeface="Times New Roman"/>
              </a:rPr>
              <a:t>Comprehension</a:t>
            </a:r>
            <a:r>
              <a:rPr lang="fi-FI" sz="2400">
                <a:solidFill>
                  <a:srgbClr val="FF0000"/>
                </a:solidFill>
                <a:latin typeface="Times New Roman"/>
                <a:ea typeface="微软雅黑"/>
                <a:cs typeface="Times New Roman"/>
              </a:rPr>
              <a:t> </a:t>
            </a:r>
            <a:r>
              <a:rPr lang="fi-FI" sz="2400">
                <a:solidFill>
                  <a:srgbClr val="FF0000"/>
                </a:solidFill>
                <a:latin typeface="Times New Roman"/>
                <a:ea typeface="微软雅黑"/>
                <a:cs typeface="Times New Roman"/>
              </a:rPr>
              <a:t>Game</a:t>
            </a:r>
            <a:r>
              <a:rPr lang="fi-FI" sz="2400">
                <a:solidFill>
                  <a:srgbClr val="FF0000"/>
                </a:solidFill>
                <a:latin typeface="Times New Roman"/>
                <a:ea typeface="微软雅黑"/>
                <a:cs typeface="Times New Roman"/>
              </a:rPr>
              <a:t> </a:t>
            </a:r>
            <a:r>
              <a:rPr lang="fi-FI" sz="2400">
                <a:solidFill>
                  <a:srgbClr val="FF0000"/>
                </a:solidFill>
                <a:latin typeface="Times New Roman"/>
                <a:ea typeface="微软雅黑"/>
                <a:cs typeface="Times New Roman"/>
              </a:rPr>
              <a:t>from</a:t>
            </a:r>
            <a:r>
              <a:rPr lang="fi-FI" sz="2400">
                <a:solidFill>
                  <a:srgbClr val="FF0000"/>
                </a:solidFill>
                <a:latin typeface="Times New Roman"/>
                <a:ea typeface="微软雅黑"/>
                <a:cs typeface="Times New Roman"/>
              </a:rPr>
              <a:t> comprehensiongame.info</a:t>
            </a:r>
            <a:endParaRPr/>
          </a:p>
          <a:p>
            <a:pPr marL="100013" indent="-214313" defTabSz="685800">
              <a:lnSpc>
                <a:spcPct val="150000"/>
              </a:lnSpc>
              <a:buFont typeface="Arial"/>
              <a:buChar char="•"/>
              <a:defRPr/>
            </a:pPr>
            <a:r>
              <a:rPr lang="fi-FI" sz="2400">
                <a:solidFill>
                  <a:srgbClr val="FF0000"/>
                </a:solidFill>
                <a:latin typeface="Times New Roman"/>
                <a:ea typeface="微软雅黑"/>
                <a:cs typeface="Times New Roman"/>
              </a:rPr>
              <a:t>The </a:t>
            </a:r>
            <a:r>
              <a:rPr lang="fi-FI" sz="2400">
                <a:solidFill>
                  <a:srgbClr val="FF0000"/>
                </a:solidFill>
                <a:latin typeface="Times New Roman"/>
                <a:ea typeface="微软雅黑"/>
                <a:cs typeface="Times New Roman"/>
              </a:rPr>
              <a:t>Storyteller</a:t>
            </a:r>
            <a:r>
              <a:rPr lang="fi-FI" sz="2400">
                <a:solidFill>
                  <a:srgbClr val="FF0000"/>
                </a:solidFill>
                <a:latin typeface="Times New Roman"/>
                <a:ea typeface="微软雅黑"/>
                <a:cs typeface="Times New Roman"/>
              </a:rPr>
              <a:t> </a:t>
            </a:r>
            <a:r>
              <a:rPr lang="fi-FI" sz="2400">
                <a:solidFill>
                  <a:srgbClr val="FF0000"/>
                </a:solidFill>
                <a:latin typeface="Times New Roman"/>
                <a:ea typeface="微软雅黑"/>
                <a:cs typeface="Times New Roman"/>
              </a:rPr>
              <a:t>will</a:t>
            </a:r>
            <a:r>
              <a:rPr lang="fi-FI" sz="2400">
                <a:solidFill>
                  <a:srgbClr val="FF0000"/>
                </a:solidFill>
                <a:latin typeface="Times New Roman"/>
                <a:ea typeface="微软雅黑"/>
                <a:cs typeface="Times New Roman"/>
              </a:rPr>
              <a:t> open </a:t>
            </a:r>
            <a:r>
              <a:rPr lang="fi-FI" sz="2400">
                <a:solidFill>
                  <a:srgbClr val="FF0000"/>
                </a:solidFill>
                <a:latin typeface="Times New Roman"/>
                <a:ea typeface="微软雅黑"/>
                <a:cs typeface="Times New Roman"/>
              </a:rPr>
              <a:t>pages</a:t>
            </a:r>
            <a:r>
              <a:rPr lang="fi-FI" sz="2400">
                <a:solidFill>
                  <a:srgbClr val="FF0000"/>
                </a:solidFill>
                <a:latin typeface="Times New Roman"/>
                <a:ea typeface="微软雅黑"/>
                <a:cs typeface="Times New Roman"/>
              </a:rPr>
              <a:t> </a:t>
            </a:r>
            <a:r>
              <a:rPr lang="fi-FI" sz="2400">
                <a:solidFill>
                  <a:srgbClr val="FF0000"/>
                </a:solidFill>
                <a:latin typeface="Times New Roman"/>
                <a:ea typeface="微软雅黑"/>
                <a:cs typeface="Times New Roman"/>
              </a:rPr>
              <a:t>when</a:t>
            </a:r>
            <a:r>
              <a:rPr lang="fi-FI" sz="2400">
                <a:solidFill>
                  <a:srgbClr val="FF0000"/>
                </a:solidFill>
                <a:latin typeface="Times New Roman"/>
                <a:ea typeface="微软雅黑"/>
                <a:cs typeface="Times New Roman"/>
              </a:rPr>
              <a:t> it is </a:t>
            </a:r>
            <a:r>
              <a:rPr lang="fi-FI" sz="2400">
                <a:solidFill>
                  <a:srgbClr val="FF0000"/>
                </a:solidFill>
                <a:latin typeface="Times New Roman"/>
                <a:ea typeface="微软雅黑"/>
                <a:cs typeface="Times New Roman"/>
              </a:rPr>
              <a:t>fully</a:t>
            </a:r>
            <a:r>
              <a:rPr lang="fi-FI" sz="2400">
                <a:solidFill>
                  <a:srgbClr val="FF0000"/>
                </a:solidFill>
                <a:latin typeface="Times New Roman"/>
                <a:ea typeface="微软雅黑"/>
                <a:cs typeface="Times New Roman"/>
              </a:rPr>
              <a:t> </a:t>
            </a:r>
            <a:r>
              <a:rPr lang="fi-FI" sz="2400">
                <a:solidFill>
                  <a:srgbClr val="FF0000"/>
                </a:solidFill>
                <a:latin typeface="Times New Roman"/>
                <a:ea typeface="微软雅黑"/>
                <a:cs typeface="Times New Roman"/>
              </a:rPr>
              <a:t>validated</a:t>
            </a:r>
            <a:endParaRPr lang="fi-FI" sz="2400">
              <a:solidFill>
                <a:srgbClr val="FF0000"/>
              </a:solidFill>
              <a:latin typeface="Times New Roman"/>
              <a:ea typeface="微软雅黑"/>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91" name="Shape 391"/>
          <p:cNvSpPr>
            <a:spLocks noGrp="1"/>
          </p:cNvSpPr>
          <p:nvPr>
            <p:ph type="title"/>
          </p:nvPr>
        </p:nvSpPr>
        <p:spPr bwMode="auto">
          <a:xfrm>
            <a:off x="468312" y="620712"/>
            <a:ext cx="8280401" cy="1143001"/>
          </a:xfrm>
          <a:prstGeom prst="rect">
            <a:avLst/>
          </a:prstGeom>
        </p:spPr>
        <p:txBody>
          <a:bodyPr>
            <a:normAutofit/>
          </a:bodyPr>
          <a:lstStyle/>
          <a:p>
            <a:pPr defTabSz="667385">
              <a:defRPr sz="1750" b="1">
                <a:solidFill>
                  <a:srgbClr val="A6A6A6"/>
                </a:solidFill>
              </a:defRPr>
            </a:pPr>
            <a:r>
              <a:rPr>
                <a:solidFill>
                  <a:schemeClr val="tx1"/>
                </a:solidFill>
              </a:rPr>
              <a:t>Development of Nonword Reading accuracy during 1st Grade in European</a:t>
            </a:r>
            <a:r>
              <a:rPr lang="en-US">
                <a:solidFill>
                  <a:schemeClr val="tx1"/>
                </a:solidFill>
              </a:rPr>
              <a:t> </a:t>
            </a:r>
            <a:r>
              <a:rPr>
                <a:solidFill>
                  <a:schemeClr val="tx1"/>
                </a:solidFill>
              </a:rPr>
              <a:t>orthographies</a:t>
            </a:r>
            <a:br>
              <a:rPr lang="en-US">
                <a:solidFill>
                  <a:schemeClr val="tx1"/>
                </a:solidFill>
              </a:rPr>
            </a:br>
            <a:r>
              <a:rPr>
                <a:solidFill>
                  <a:schemeClr val="tx1"/>
                </a:solidFill>
              </a:rPr>
              <a:t>(Scottish data up to 2nd grade)</a:t>
            </a:r>
            <a:br>
              <a:rPr>
                <a:solidFill>
                  <a:schemeClr val="tx1"/>
                </a:solidFill>
              </a:rPr>
            </a:br>
            <a:endParaRPr>
              <a:solidFill>
                <a:srgbClr val="FF0000"/>
              </a:solidFill>
            </a:endParaRPr>
          </a:p>
        </p:txBody>
      </p:sp>
      <p:sp>
        <p:nvSpPr>
          <p:cNvPr id="393" name="Shape 393"/>
          <p:cNvSpPr/>
          <p:nvPr/>
        </p:nvSpPr>
        <p:spPr bwMode="auto">
          <a:xfrm>
            <a:off x="5436096" y="6453335"/>
            <a:ext cx="2327186" cy="358141"/>
          </a:xfrm>
          <a:prstGeom prst="rect">
            <a:avLst/>
          </a:prstGeom>
          <a:ln w="12700">
            <a:miter lim="400000"/>
          </a:ln>
        </p:spPr>
        <p:txBody>
          <a:bodyPr wrap="none" lIns="45719" rIns="45719">
            <a:spAutoFit/>
          </a:bodyPr>
          <a:lstStyle/>
          <a:p>
            <a:pPr marL="0" marR="0" lvl="0" indent="0" algn="l" defTabSz="914400">
              <a:lnSpc>
                <a:spcPct val="100000"/>
              </a:lnSpc>
              <a:spcBef>
                <a:spcPts val="0"/>
              </a:spcBef>
              <a:spcAft>
                <a:spcPts val="0"/>
              </a:spcAft>
              <a:buClrTx/>
              <a:buSzTx/>
              <a:buFontTx/>
              <a:buNone/>
              <a:defRPr/>
            </a:pPr>
            <a:r>
              <a:rPr sz="1800" b="0" i="0" u="none" strike="noStrike" cap="none" spc="0">
                <a:ln>
                  <a:noFill/>
                </a:ln>
                <a:solidFill>
                  <a:srgbClr val="000000"/>
                </a:solidFill>
                <a:latin typeface="Calibri"/>
              </a:rPr>
              <a:t>COST A8 results, 1998</a:t>
            </a:r>
            <a:endParaRPr/>
          </a:p>
        </p:txBody>
      </p:sp>
      <p:sp>
        <p:nvSpPr>
          <p:cNvPr id="394" name="Shape 394"/>
          <p:cNvSpPr/>
          <p:nvPr/>
        </p:nvSpPr>
        <p:spPr bwMode="auto">
          <a:xfrm>
            <a:off x="7839052" y="3252789"/>
            <a:ext cx="1000133" cy="312843"/>
          </a:xfrm>
          <a:prstGeom prst="rect">
            <a:avLst/>
          </a:prstGeom>
          <a:ln w="12700">
            <a:miter lim="400000"/>
          </a:ln>
        </p:spPr>
        <p:txBody>
          <a:bodyPr lIns="45719" rIns="45719">
            <a:spAutoFit/>
          </a:bodyPr>
          <a:lstStyle/>
          <a:p>
            <a:pPr marL="0" marR="0" lvl="0" indent="0" algn="l" defTabSz="914400">
              <a:lnSpc>
                <a:spcPts val="1800"/>
              </a:lnSpc>
              <a:spcBef>
                <a:spcPts val="0"/>
              </a:spcBef>
              <a:spcAft>
                <a:spcPts val="0"/>
              </a:spcAft>
              <a:buClrTx/>
              <a:buSzTx/>
              <a:buFontTx/>
              <a:buNone/>
              <a:defRPr sz="1400"/>
            </a:pPr>
            <a:endParaRPr sz="1400" b="0" i="0" u="none" strike="noStrike" cap="none" spc="0">
              <a:ln>
                <a:noFill/>
              </a:ln>
              <a:solidFill>
                <a:srgbClr val="FF0000"/>
              </a:solidFill>
              <a:latin typeface="Calibri"/>
            </a:endParaRPr>
          </a:p>
        </p:txBody>
      </p:sp>
      <p:sp>
        <p:nvSpPr>
          <p:cNvPr id="395" name="Shape 395"/>
          <p:cNvSpPr/>
          <p:nvPr/>
        </p:nvSpPr>
        <p:spPr bwMode="auto">
          <a:xfrm>
            <a:off x="957183" y="3786189"/>
            <a:ext cx="400111" cy="619508"/>
          </a:xfrm>
          <a:prstGeom prst="rect">
            <a:avLst/>
          </a:prstGeom>
          <a:ln w="12700">
            <a:miter lim="400000"/>
          </a:ln>
        </p:spPr>
        <p:txBody>
          <a:bodyPr lIns="45719" rIns="45719">
            <a:spAutoFit/>
          </a:bodyPr>
          <a:lstStyle>
            <a:lvl1pPr>
              <a:defRPr sz="1400"/>
            </a:lvl1pPr>
          </a:lstStyle>
          <a:p>
            <a:pPr marL="0" marR="0" lvl="0" indent="0" algn="l" defTabSz="914400">
              <a:lnSpc>
                <a:spcPct val="100000"/>
              </a:lnSpc>
              <a:spcBef>
                <a:spcPts val="0"/>
              </a:spcBef>
              <a:spcAft>
                <a:spcPts val="0"/>
              </a:spcAft>
              <a:buClrTx/>
              <a:buSzTx/>
              <a:buFontTx/>
              <a:buNone/>
              <a:defRPr/>
            </a:pPr>
            <a:r>
              <a:rPr sz="1400" b="0" i="0" u="none" strike="noStrike" cap="none" spc="0">
                <a:ln>
                  <a:noFill/>
                </a:ln>
                <a:solidFill>
                  <a:srgbClr val="000000"/>
                </a:solidFill>
                <a:latin typeface="Calibri"/>
              </a:rPr>
              <a:t>正确率</a:t>
            </a:r>
            <a:endParaRPr/>
          </a:p>
        </p:txBody>
      </p:sp>
      <p:graphicFrame>
        <p:nvGraphicFramePr>
          <p:cNvPr id="0" name=""/>
          <p:cNvGraphicFramePr>
            <a:graphicFrameLocks xmlns:a="http://schemas.openxmlformats.org/drawingml/2006/main" noChangeAspect="1"/>
          </p:cNvGraphicFramePr>
          <p:nvPr>
            <p:extLst>
              <p:ext uri="{D42A27DB-BD31-4B8C-83A1-F6EECF244321}">
                <p14:modId xmlns:p14="http://schemas.microsoft.com/office/powerpoint/2010/main" val="2157879785"/>
              </p:ext>
            </p:extLst>
          </p:nvPr>
        </p:nvGraphicFramePr>
        <p:xfrm>
          <a:off x="1285852" y="2428868"/>
          <a:ext cx="6553200" cy="3930650"/>
        </p:xfrm>
        <a:graphic>
          <a:graphicData uri="http://schemas.openxmlformats.org/presentationml/2006/ole">
            <p:oleObj name="oleObj" r:id="rId4" imgW="10424160" imgH="6497320" progId="Excel.Sheet.8">
              <p:embed/>
              <p:pic>
                <p:nvPicPr>
                  <p:cNvPr id="1026" name="Object 3"/>
                  <p:cNvPicPr/>
                  <p:nvPr/>
                </p:nvPicPr>
                <p:blipFill>
                  <a:blip r:embed="rId3"/>
                  <a:stretch/>
                </p:blipFill>
                <p:spPr bwMode="auto">
                  <a:xfrm>
                    <a:off x="1285852" y="2428868"/>
                    <a:ext cx="6553200" cy="3930650"/>
                  </a:xfrm>
                  <a:prstGeom prst="rect">
                    <a:avLst/>
                  </a:prstGeom>
                  <a:noFill/>
                  <a:ln w="9525">
                    <a:noFill/>
                  </a:ln>
                </p:spPr>
              </p:pic>
            </p:oleObj>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99" name="Shape 399"/>
          <p:cNvSpPr/>
          <p:nvPr/>
        </p:nvSpPr>
        <p:spPr bwMode="auto">
          <a:xfrm>
            <a:off x="0" y="790526"/>
            <a:ext cx="9144000" cy="400110"/>
          </a:xfrm>
          <a:prstGeom prst="rect">
            <a:avLst/>
          </a:prstGeom>
          <a:ln w="12700">
            <a:miter lim="400000"/>
          </a:ln>
        </p:spPr>
        <p:txBody>
          <a:bodyPr lIns="45719" rIns="45719" anchor="ctr">
            <a:spAutoFit/>
          </a:bodyPr>
          <a:lstStyle/>
          <a:p>
            <a:pPr marL="0" marR="0" lvl="0" indent="0" algn="ctr" defTabSz="914400">
              <a:lnSpc>
                <a:spcPct val="100000"/>
              </a:lnSpc>
              <a:spcBef>
                <a:spcPts val="0"/>
              </a:spcBef>
              <a:spcAft>
                <a:spcPts val="0"/>
              </a:spcAft>
              <a:buClrTx/>
              <a:buSzTx/>
              <a:buFontTx/>
              <a:buNone/>
              <a:defRPr sz="2400">
                <a:solidFill>
                  <a:srgbClr val="1F497D"/>
                </a:solidFill>
                <a:latin typeface="Arial"/>
                <a:ea typeface="Arial"/>
                <a:cs typeface="Arial"/>
              </a:defRPr>
            </a:pPr>
            <a:r>
              <a:rPr sz="2000" b="0" i="0" u="none" strike="noStrike" cap="none" spc="0">
                <a:ln>
                  <a:noFill/>
                </a:ln>
                <a:solidFill>
                  <a:srgbClr val="1F497D"/>
                </a:solidFill>
                <a:latin typeface="Arial"/>
                <a:cs typeface="Arial"/>
              </a:rPr>
              <a:t>The development of reading accuracy (% correct) during the 1. Grade in Finland</a:t>
            </a:r>
            <a:endParaRPr/>
          </a:p>
        </p:txBody>
      </p:sp>
      <p:sp>
        <p:nvSpPr>
          <p:cNvPr id="400" name="Shape 400"/>
          <p:cNvSpPr/>
          <p:nvPr/>
        </p:nvSpPr>
        <p:spPr bwMode="auto">
          <a:xfrm>
            <a:off x="4586287" y="1620837"/>
            <a:ext cx="4183063" cy="4183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21600"/>
                </a:lnTo>
                <a:lnTo>
                  <a:pt x="21600" y="21600"/>
                </a:lnTo>
                <a:close/>
              </a:path>
            </a:pathLst>
          </a:custGeom>
          <a:solidFill>
            <a:srgbClr val="FFFFFF"/>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02" name="Shape 402"/>
          <p:cNvSpPr/>
          <p:nvPr/>
        </p:nvSpPr>
        <p:spPr bwMode="auto">
          <a:xfrm>
            <a:off x="4586287" y="1620837"/>
            <a:ext cx="4183063" cy="4183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21600"/>
                </a:lnTo>
                <a:lnTo>
                  <a:pt x="21600" y="21600"/>
                </a:lnTo>
                <a:close/>
              </a:path>
            </a:pathLst>
          </a:custGeom>
          <a:solidFill>
            <a:srgbClr val="FFFFFF"/>
          </a:solidFill>
          <a:ln w="12700">
            <a:miter lim="400000"/>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04" name="Shape 404"/>
          <p:cNvSpPr/>
          <p:nvPr/>
        </p:nvSpPr>
        <p:spPr bwMode="auto">
          <a:xfrm>
            <a:off x="623887" y="1620837"/>
            <a:ext cx="4225926" cy="4168776"/>
          </a:xfrm>
          <a:prstGeom prst="rect">
            <a:avLst/>
          </a:prstGeom>
          <a:solidFill>
            <a:srgbClr val="FFFFFF"/>
          </a:solidFill>
          <a:ln w="6350">
            <a:solidFill>
              <a:srgbClr val="FFFFFF"/>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05" name="Shape 405"/>
          <p:cNvSpPr/>
          <p:nvPr/>
        </p:nvSpPr>
        <p:spPr bwMode="auto">
          <a:xfrm>
            <a:off x="598848" y="1509700"/>
            <a:ext cx="4225926" cy="4168776"/>
          </a:xfrm>
          <a:prstGeom prst="rect">
            <a:avLst/>
          </a:prstGeom>
          <a:solidFill>
            <a:srgbClr val="FFFFFF"/>
          </a:solidFill>
          <a:ln w="6350">
            <a:solidFill>
              <a:srgbClr val="FFFFFF"/>
            </a:solidFill>
            <a:miter/>
          </a:ln>
        </p:spPr>
        <p:txBody>
          <a:bodyPr lIns="45719" rIns="45719"/>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grpSp>
        <p:nvGrpSpPr>
          <p:cNvPr id="437" name="Group 437"/>
          <p:cNvGrpSpPr/>
          <p:nvPr/>
        </p:nvGrpSpPr>
        <p:grpSpPr bwMode="auto">
          <a:xfrm>
            <a:off x="285720" y="1571610"/>
            <a:ext cx="4429128" cy="4955177"/>
            <a:chOff x="-1" y="0"/>
            <a:chExt cx="4429127" cy="4955175"/>
          </a:xfrm>
        </p:grpSpPr>
        <p:sp>
          <p:nvSpPr>
            <p:cNvPr id="406" name="Shape 406"/>
            <p:cNvSpPr/>
            <p:nvPr/>
          </p:nvSpPr>
          <p:spPr bwMode="auto">
            <a:xfrm>
              <a:off x="2855913" y="3730778"/>
              <a:ext cx="1573213" cy="461665"/>
            </a:xfrm>
            <a:prstGeom prst="rect">
              <a:avLst/>
            </a:prstGeom>
            <a:noFill/>
            <a:ln w="12700" cap="flat">
              <a:noFill/>
              <a:miter lim="400000"/>
            </a:ln>
            <a:effectLst/>
          </p:spPr>
          <p:txBody>
            <a:bodyPr wrap="square" lIns="0" tIns="0" rIns="0" bIns="0" numCol="1" anchor="t">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1.Gr ends</a:t>
              </a:r>
              <a:endParaRPr/>
            </a:p>
            <a:p>
              <a:pPr marL="0" marR="0" lvl="0" indent="0" algn="l"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407" name="Shape 407"/>
            <p:cNvSpPr/>
            <p:nvPr/>
          </p:nvSpPr>
          <p:spPr bwMode="auto">
            <a:xfrm>
              <a:off x="2285920" y="4142817"/>
              <a:ext cx="830356" cy="461665"/>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+15 week</a:t>
              </a:r>
              <a:endParaRPr/>
            </a:p>
            <a:p>
              <a:pPr marL="0" marR="0" lvl="0" indent="0" algn="ctr"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408" name="Shape 408"/>
            <p:cNvSpPr/>
            <p:nvPr/>
          </p:nvSpPr>
          <p:spPr bwMode="auto">
            <a:xfrm>
              <a:off x="1636711" y="3730778"/>
              <a:ext cx="625171" cy="461665"/>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+10 </a:t>
              </a:r>
              <a:r>
                <a:rPr sz="1500" b="0" i="0" u="none" strike="noStrike" cap="none" spc="0">
                  <a:ln>
                    <a:noFill/>
                  </a:ln>
                  <a:solidFill>
                    <a:srgbClr val="000000"/>
                  </a:solidFill>
                  <a:latin typeface="Arial"/>
                  <a:cs typeface="Arial"/>
                </a:rPr>
                <a:t>vk</a:t>
              </a:r>
              <a:r>
                <a:rPr sz="1500" b="0" i="0" u="none" strike="noStrike" cap="none" spc="0">
                  <a:ln>
                    <a:noFill/>
                  </a:ln>
                  <a:solidFill>
                    <a:srgbClr val="000000"/>
                  </a:solidFill>
                  <a:latin typeface="Arial"/>
                  <a:cs typeface="Arial"/>
                </a:rPr>
                <a:t>.</a:t>
              </a:r>
              <a:endParaRPr/>
            </a:p>
            <a:p>
              <a:pPr marL="0" marR="0" lvl="0" indent="0" algn="l"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409" name="Shape 409"/>
            <p:cNvSpPr/>
            <p:nvPr/>
          </p:nvSpPr>
          <p:spPr bwMode="auto">
            <a:xfrm>
              <a:off x="1143000" y="4143375"/>
              <a:ext cx="788988" cy="209668"/>
            </a:xfrm>
            <a:prstGeom prst="rect">
              <a:avLst/>
            </a:prstGeom>
            <a:noFill/>
            <a:ln w="12700" cap="flat">
              <a:noFill/>
              <a:miter lim="400000"/>
            </a:ln>
            <a:effectLst/>
          </p:spPr>
          <p:txBody>
            <a:bodyPr wrap="square" lIns="0" tIns="0" rIns="0" bIns="0" numCol="1" anchor="t">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500" b="0" i="0" u="none" strike="noStrike" cap="none" spc="0">
                  <a:ln>
                    <a:noFill/>
                  </a:ln>
                  <a:solidFill>
                    <a:srgbClr val="000000"/>
                  </a:solidFill>
                  <a:latin typeface="Arial"/>
                  <a:cs typeface="Arial"/>
                </a:rPr>
                <a:t>+5 week</a:t>
              </a:r>
              <a:endParaRPr/>
            </a:p>
          </p:txBody>
        </p:sp>
        <p:sp>
          <p:nvSpPr>
            <p:cNvPr id="410" name="Shape 410"/>
            <p:cNvSpPr/>
            <p:nvPr/>
          </p:nvSpPr>
          <p:spPr bwMode="auto">
            <a:xfrm>
              <a:off x="-1" y="3714865"/>
              <a:ext cx="1389062" cy="209669"/>
            </a:xfrm>
            <a:prstGeom prst="rect">
              <a:avLst/>
            </a:prstGeom>
            <a:noFill/>
            <a:ln w="12700" cap="flat">
              <a:noFill/>
              <a:miter lim="400000"/>
            </a:ln>
            <a:effectLst/>
          </p:spPr>
          <p:txBody>
            <a:bodyPr wrap="square" lIns="0" tIns="0" rIns="0" bIns="0" numCol="1" anchor="t">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500" b="0" i="0" u="none" strike="noStrike" cap="none" spc="0">
                  <a:ln>
                    <a:noFill/>
                  </a:ln>
                  <a:solidFill>
                    <a:srgbClr val="000000"/>
                  </a:solidFill>
                  <a:latin typeface="Arial"/>
                  <a:cs typeface="Arial"/>
                </a:rPr>
                <a:t>School entry</a:t>
              </a:r>
              <a:endParaRPr/>
            </a:p>
          </p:txBody>
        </p:sp>
        <p:sp>
          <p:nvSpPr>
            <p:cNvPr id="411" name="Shape 411"/>
            <p:cNvSpPr/>
            <p:nvPr/>
          </p:nvSpPr>
          <p:spPr bwMode="auto">
            <a:xfrm rot="16199999">
              <a:off x="-970754" y="1991404"/>
              <a:ext cx="2436925" cy="209668"/>
            </a:xfrm>
            <a:prstGeom prst="rect">
              <a:avLst/>
            </a:prstGeom>
            <a:noFill/>
            <a:ln w="12700" cap="flat">
              <a:noFill/>
              <a:miter lim="400000"/>
            </a:ln>
            <a:effectLst/>
          </p:spPr>
          <p:txBody>
            <a:bodyPr wrap="none" lIns="0" tIns="0" rIns="0" bIns="0" numCol="1" anchor="t">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500" b="0" i="0" u="none" strike="noStrike" cap="none" spc="0">
                  <a:ln>
                    <a:noFill/>
                  </a:ln>
                  <a:solidFill>
                    <a:srgbClr val="000000"/>
                  </a:solidFill>
                  <a:latin typeface="Arial"/>
                  <a:cs typeface="Arial"/>
                </a:rPr>
                <a:t>Number items from 36 orrect</a:t>
              </a:r>
              <a:endParaRPr/>
            </a:p>
          </p:txBody>
        </p:sp>
        <p:sp>
          <p:nvSpPr>
            <p:cNvPr id="412" name="Shape 412"/>
            <p:cNvSpPr/>
            <p:nvPr/>
          </p:nvSpPr>
          <p:spPr bwMode="auto">
            <a:xfrm>
              <a:off x="500062" y="0"/>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36</a:t>
              </a:r>
              <a:endParaRPr/>
            </a:p>
          </p:txBody>
        </p:sp>
        <p:sp>
          <p:nvSpPr>
            <p:cNvPr id="413" name="Shape 413"/>
            <p:cNvSpPr/>
            <p:nvPr/>
          </p:nvSpPr>
          <p:spPr bwMode="auto">
            <a:xfrm>
              <a:off x="500062" y="891347"/>
              <a:ext cx="182216" cy="172816"/>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27</a:t>
              </a:r>
              <a:endParaRPr/>
            </a:p>
          </p:txBody>
        </p:sp>
        <p:sp>
          <p:nvSpPr>
            <p:cNvPr id="414" name="Shape 414"/>
            <p:cNvSpPr/>
            <p:nvPr/>
          </p:nvSpPr>
          <p:spPr bwMode="auto">
            <a:xfrm>
              <a:off x="500062" y="1773991"/>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18</a:t>
              </a:r>
              <a:endParaRPr/>
            </a:p>
          </p:txBody>
        </p:sp>
        <p:sp>
          <p:nvSpPr>
            <p:cNvPr id="415" name="Shape 415"/>
            <p:cNvSpPr/>
            <p:nvPr/>
          </p:nvSpPr>
          <p:spPr bwMode="auto">
            <a:xfrm>
              <a:off x="576262" y="2665339"/>
              <a:ext cx="127001"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9</a:t>
              </a:r>
              <a:endParaRPr/>
            </a:p>
          </p:txBody>
        </p:sp>
        <p:sp>
          <p:nvSpPr>
            <p:cNvPr id="416" name="Shape 416"/>
            <p:cNvSpPr/>
            <p:nvPr/>
          </p:nvSpPr>
          <p:spPr bwMode="auto">
            <a:xfrm>
              <a:off x="576262" y="3462677"/>
              <a:ext cx="127001" cy="197385"/>
            </a:xfrm>
            <a:prstGeom prst="rect">
              <a:avLst/>
            </a:prstGeom>
            <a:noFill/>
            <a:ln w="12700" cap="flat">
              <a:noFill/>
              <a:miter lim="400000"/>
            </a:ln>
            <a:effectLst/>
          </p:spPr>
          <p:txBody>
            <a:bodyPr wrap="none" lIns="0" tIns="0" rIns="0" bIns="0" numCol="1" anchor="t">
              <a:spAutoFit/>
            </a:bodyPr>
            <a:lstStyle>
              <a:lvl1pPr>
                <a:defRPr sz="14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400" b="0" i="0" u="none" strike="noStrike" cap="none" spc="0">
                  <a:ln>
                    <a:noFill/>
                  </a:ln>
                  <a:solidFill>
                    <a:srgbClr val="000000"/>
                  </a:solidFill>
                  <a:latin typeface="Arial"/>
                  <a:cs typeface="Arial"/>
                </a:rPr>
                <a:t>0</a:t>
              </a:r>
              <a:endParaRPr/>
            </a:p>
          </p:txBody>
        </p:sp>
        <p:sp>
          <p:nvSpPr>
            <p:cNvPr id="417" name="Shape 417"/>
            <p:cNvSpPr/>
            <p:nvPr/>
          </p:nvSpPr>
          <p:spPr bwMode="auto">
            <a:xfrm rot="5400000">
              <a:off x="2664040" y="1929423"/>
              <a:ext cx="2353716" cy="209669"/>
            </a:xfrm>
            <a:prstGeom prst="rect">
              <a:avLst/>
            </a:prstGeom>
            <a:noFill/>
            <a:ln w="12700" cap="flat">
              <a:noFill/>
              <a:miter lim="400000"/>
            </a:ln>
            <a:effectLst/>
          </p:spPr>
          <p:txBody>
            <a:bodyPr wrap="square" lIns="0" tIns="0" rIns="0" bIns="0" numCol="1" anchor="t">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500" b="0" i="0" u="none" strike="noStrike" cap="none" spc="0">
                  <a:ln>
                    <a:noFill/>
                  </a:ln>
                  <a:solidFill>
                    <a:srgbClr val="000000"/>
                  </a:solidFill>
                  <a:latin typeface="Arial"/>
                  <a:cs typeface="Arial"/>
                </a:rPr>
                <a:t>Procentage of correct itmes</a:t>
              </a:r>
              <a:endParaRPr/>
            </a:p>
          </p:txBody>
        </p:sp>
        <p:sp>
          <p:nvSpPr>
            <p:cNvPr id="418" name="Shape 418"/>
            <p:cNvSpPr/>
            <p:nvPr/>
          </p:nvSpPr>
          <p:spPr bwMode="auto">
            <a:xfrm>
              <a:off x="3441700" y="19150"/>
              <a:ext cx="266974"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100</a:t>
              </a:r>
              <a:endParaRPr/>
            </a:p>
          </p:txBody>
        </p:sp>
        <p:sp>
          <p:nvSpPr>
            <p:cNvPr id="419" name="Shape 419"/>
            <p:cNvSpPr/>
            <p:nvPr/>
          </p:nvSpPr>
          <p:spPr bwMode="auto">
            <a:xfrm>
              <a:off x="3441700" y="901793"/>
              <a:ext cx="182217"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75</a:t>
              </a:r>
              <a:endParaRPr/>
            </a:p>
          </p:txBody>
        </p:sp>
        <p:sp>
          <p:nvSpPr>
            <p:cNvPr id="420" name="Shape 420"/>
            <p:cNvSpPr/>
            <p:nvPr/>
          </p:nvSpPr>
          <p:spPr bwMode="auto">
            <a:xfrm>
              <a:off x="3441700" y="1784436"/>
              <a:ext cx="182217" cy="172816"/>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50</a:t>
              </a:r>
              <a:endParaRPr/>
            </a:p>
          </p:txBody>
        </p:sp>
        <p:sp>
          <p:nvSpPr>
            <p:cNvPr id="421" name="Shape 421"/>
            <p:cNvSpPr/>
            <p:nvPr/>
          </p:nvSpPr>
          <p:spPr bwMode="auto">
            <a:xfrm>
              <a:off x="3441700" y="2675784"/>
              <a:ext cx="182217"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25</a:t>
              </a:r>
              <a:endParaRPr/>
            </a:p>
          </p:txBody>
        </p:sp>
        <p:sp>
          <p:nvSpPr>
            <p:cNvPr id="422" name="Shape 422"/>
            <p:cNvSpPr/>
            <p:nvPr/>
          </p:nvSpPr>
          <p:spPr bwMode="auto">
            <a:xfrm>
              <a:off x="3441700" y="3471382"/>
              <a:ext cx="127001"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0</a:t>
              </a:r>
              <a:endParaRPr/>
            </a:p>
          </p:txBody>
        </p:sp>
        <p:sp>
          <p:nvSpPr>
            <p:cNvPr id="423" name="Shape 423"/>
            <p:cNvSpPr/>
            <p:nvPr/>
          </p:nvSpPr>
          <p:spPr bwMode="auto">
            <a:xfrm>
              <a:off x="681037" y="114900"/>
              <a:ext cx="36514" cy="3546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moveTo>
                    <a:pt x="0" y="5429"/>
                  </a:moveTo>
                  <a:lnTo>
                    <a:pt x="21600" y="5429"/>
                  </a:lnTo>
                  <a:moveTo>
                    <a:pt x="0" y="10795"/>
                  </a:moveTo>
                  <a:lnTo>
                    <a:pt x="21600" y="10795"/>
                  </a:lnTo>
                  <a:moveTo>
                    <a:pt x="0" y="16234"/>
                  </a:moveTo>
                  <a:lnTo>
                    <a:pt x="21600" y="16234"/>
                  </a:lnTo>
                  <a:moveTo>
                    <a:pt x="0" y="21600"/>
                  </a:moveTo>
                  <a:lnTo>
                    <a:pt x="21600" y="21600"/>
                  </a:lnTo>
                </a:path>
              </a:pathLst>
            </a:custGeom>
            <a:noFill/>
            <a:ln w="20638"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24" name="Shape 424"/>
            <p:cNvSpPr/>
            <p:nvPr/>
          </p:nvSpPr>
          <p:spPr bwMode="auto">
            <a:xfrm>
              <a:off x="1101725" y="3661142"/>
              <a:ext cx="1898651" cy="295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moveTo>
                    <a:pt x="16182" y="0"/>
                  </a:moveTo>
                  <a:lnTo>
                    <a:pt x="16182" y="21600"/>
                  </a:lnTo>
                  <a:moveTo>
                    <a:pt x="10836" y="0"/>
                  </a:moveTo>
                  <a:lnTo>
                    <a:pt x="10836" y="21600"/>
                  </a:lnTo>
                  <a:moveTo>
                    <a:pt x="5418" y="0"/>
                  </a:moveTo>
                  <a:lnTo>
                    <a:pt x="5418" y="21600"/>
                  </a:lnTo>
                  <a:moveTo>
                    <a:pt x="0" y="0"/>
                  </a:moveTo>
                  <a:lnTo>
                    <a:pt x="0" y="21600"/>
                  </a:lnTo>
                </a:path>
              </a:pathLst>
            </a:custGeom>
            <a:noFill/>
            <a:ln w="20638"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25" name="Shape 425"/>
            <p:cNvSpPr/>
            <p:nvPr/>
          </p:nvSpPr>
          <p:spPr bwMode="auto">
            <a:xfrm>
              <a:off x="3386138" y="114900"/>
              <a:ext cx="34926" cy="3546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moveTo>
                    <a:pt x="21600" y="5429"/>
                  </a:moveTo>
                  <a:lnTo>
                    <a:pt x="0" y="5429"/>
                  </a:lnTo>
                  <a:moveTo>
                    <a:pt x="21600" y="10795"/>
                  </a:moveTo>
                  <a:lnTo>
                    <a:pt x="0" y="10795"/>
                  </a:lnTo>
                  <a:moveTo>
                    <a:pt x="21600" y="16234"/>
                  </a:moveTo>
                  <a:lnTo>
                    <a:pt x="0" y="16234"/>
                  </a:lnTo>
                  <a:moveTo>
                    <a:pt x="21600" y="21600"/>
                  </a:moveTo>
                  <a:lnTo>
                    <a:pt x="0" y="21600"/>
                  </a:lnTo>
                </a:path>
              </a:pathLst>
            </a:custGeom>
            <a:noFill/>
            <a:ln w="20638"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26" name="Shape 426"/>
            <p:cNvSpPr/>
            <p:nvPr/>
          </p:nvSpPr>
          <p:spPr bwMode="auto">
            <a:xfrm>
              <a:off x="709612" y="114900"/>
              <a:ext cx="2682876" cy="3546242"/>
            </a:xfrm>
            <a:prstGeom prst="rect">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27" name="Shape 427"/>
            <p:cNvSpPr/>
            <p:nvPr/>
          </p:nvSpPr>
          <p:spPr bwMode="auto">
            <a:xfrm>
              <a:off x="709612" y="114900"/>
              <a:ext cx="2682877" cy="35462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moveTo>
                    <a:pt x="21600" y="21600"/>
                  </a:moveTo>
                  <a:lnTo>
                    <a:pt x="21600" y="0"/>
                  </a:lnTo>
                  <a:moveTo>
                    <a:pt x="21600" y="0"/>
                  </a:moveTo>
                  <a:lnTo>
                    <a:pt x="0" y="0"/>
                  </a:lnTo>
                  <a:moveTo>
                    <a:pt x="0" y="0"/>
                  </a:moveTo>
                  <a:lnTo>
                    <a:pt x="0" y="21600"/>
                  </a:lnTo>
                </a:path>
              </a:pathLst>
            </a:custGeom>
            <a:no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28" name="Shape 428"/>
            <p:cNvSpPr/>
            <p:nvPr/>
          </p:nvSpPr>
          <p:spPr bwMode="auto">
            <a:xfrm>
              <a:off x="2811463" y="219355"/>
              <a:ext cx="377826" cy="3441787"/>
            </a:xfrm>
            <a:prstGeom prst="rect">
              <a:avLst/>
            </a:prstGeom>
            <a:solidFill>
              <a:srgbClr val="0000FF"/>
            </a:solid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29" name="Shape 429"/>
            <p:cNvSpPr/>
            <p:nvPr/>
          </p:nvSpPr>
          <p:spPr bwMode="auto">
            <a:xfrm>
              <a:off x="2335213" y="635433"/>
              <a:ext cx="377826" cy="3025710"/>
            </a:xfrm>
            <a:prstGeom prst="rect">
              <a:avLst/>
            </a:prstGeom>
            <a:solidFill>
              <a:srgbClr val="0000FF"/>
            </a:solid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0" name="Shape 430"/>
            <p:cNvSpPr/>
            <p:nvPr/>
          </p:nvSpPr>
          <p:spPr bwMode="auto">
            <a:xfrm>
              <a:off x="1858962" y="1185562"/>
              <a:ext cx="384176" cy="2475580"/>
            </a:xfrm>
            <a:prstGeom prst="rect">
              <a:avLst/>
            </a:prstGeom>
            <a:solidFill>
              <a:srgbClr val="0000FF"/>
            </a:solid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1" name="Shape 431"/>
            <p:cNvSpPr/>
            <p:nvPr/>
          </p:nvSpPr>
          <p:spPr bwMode="auto">
            <a:xfrm>
              <a:off x="1389062" y="1801845"/>
              <a:ext cx="377826" cy="1859297"/>
            </a:xfrm>
            <a:prstGeom prst="rect">
              <a:avLst/>
            </a:prstGeom>
            <a:solidFill>
              <a:srgbClr val="0000FF"/>
            </a:solid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2" name="Shape 432"/>
            <p:cNvSpPr/>
            <p:nvPr/>
          </p:nvSpPr>
          <p:spPr bwMode="auto">
            <a:xfrm>
              <a:off x="912812" y="2029905"/>
              <a:ext cx="377826" cy="1631237"/>
            </a:xfrm>
            <a:prstGeom prst="rect">
              <a:avLst/>
            </a:prstGeom>
            <a:solidFill>
              <a:srgbClr val="0000FF"/>
            </a:solid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3" name="Shape 433"/>
            <p:cNvSpPr/>
            <p:nvPr/>
          </p:nvSpPr>
          <p:spPr bwMode="auto">
            <a:xfrm flipV="1">
              <a:off x="709612" y="114900"/>
              <a:ext cx="1587" cy="3546242"/>
            </a:xfrm>
            <a:prstGeom prst="line">
              <a:avLst/>
            </a:prstGeom>
            <a:no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4" name="Shape 434"/>
            <p:cNvSpPr/>
            <p:nvPr/>
          </p:nvSpPr>
          <p:spPr bwMode="auto">
            <a:xfrm flipV="1">
              <a:off x="3392488" y="114900"/>
              <a:ext cx="1587" cy="3546242"/>
            </a:xfrm>
            <a:prstGeom prst="line">
              <a:avLst/>
            </a:prstGeom>
            <a:no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5" name="Shape 435"/>
            <p:cNvSpPr/>
            <p:nvPr/>
          </p:nvSpPr>
          <p:spPr bwMode="auto">
            <a:xfrm>
              <a:off x="709612" y="3661141"/>
              <a:ext cx="2682876" cy="1742"/>
            </a:xfrm>
            <a:prstGeom prst="line">
              <a:avLst/>
            </a:prstGeom>
            <a:noFill/>
            <a:ln w="6350"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36" name="Shape 436"/>
            <p:cNvSpPr/>
            <p:nvPr/>
          </p:nvSpPr>
          <p:spPr bwMode="auto">
            <a:xfrm>
              <a:off x="776282" y="4585845"/>
              <a:ext cx="2772551" cy="369330"/>
            </a:xfrm>
            <a:prstGeom prst="rect">
              <a:avLst/>
            </a:prstGeom>
            <a:noFill/>
            <a:ln w="12700" cap="flat">
              <a:noFill/>
              <a:miter lim="400000"/>
            </a:ln>
            <a:effectLst/>
          </p:spPr>
          <p:txBody>
            <a:bodyPr wrap="none" lIns="45719" tIns="45719" rIns="45719" bIns="45719" numCol="1" anchor="t">
              <a:spAutoFit/>
            </a:bodyPr>
            <a:lstStyle/>
            <a:p>
              <a:pPr marL="0" marR="0" lvl="0" indent="0" algn="l" defTabSz="914400">
                <a:lnSpc>
                  <a:spcPct val="100000"/>
                </a:lnSpc>
                <a:spcBef>
                  <a:spcPts val="0"/>
                </a:spcBef>
                <a:spcAft>
                  <a:spcPts val="0"/>
                </a:spcAft>
                <a:buClrTx/>
                <a:buSzTx/>
                <a:buFontTx/>
                <a:buNone/>
                <a:defRPr>
                  <a:solidFill>
                    <a:srgbClr val="1F497D"/>
                  </a:solidFill>
                  <a:latin typeface="Arial"/>
                  <a:ea typeface="Arial"/>
                  <a:cs typeface="Arial"/>
                </a:defRPr>
              </a:pPr>
              <a:r>
                <a:rPr sz="1800" b="0" i="0" u="none" strike="noStrike" cap="none" spc="0">
                  <a:ln>
                    <a:noFill/>
                  </a:ln>
                  <a:solidFill>
                    <a:srgbClr val="1F497D"/>
                  </a:solidFill>
                  <a:latin typeface="Arial"/>
                  <a:cs typeface="Arial"/>
                </a:rPr>
                <a:t>The average develop</a:t>
              </a:r>
              <a:r>
                <a:rPr lang="fi-FI">
                  <a:solidFill>
                    <a:srgbClr val="1F497D"/>
                  </a:solidFill>
                  <a:latin typeface="Arial"/>
                  <a:cs typeface="Arial"/>
                </a:rPr>
                <a:t>ment</a:t>
              </a:r>
              <a:endParaRPr sz="1800" b="0" i="0" u="none" strike="noStrike" cap="none" spc="0">
                <a:ln>
                  <a:noFill/>
                </a:ln>
                <a:solidFill>
                  <a:srgbClr val="1F497D"/>
                </a:solidFill>
                <a:latin typeface="Arial"/>
                <a:cs typeface="Arial"/>
              </a:endParaRPr>
            </a:p>
          </p:txBody>
        </p:sp>
      </p:grpSp>
      <p:grpSp>
        <p:nvGrpSpPr>
          <p:cNvPr id="509" name="Group 509"/>
          <p:cNvGrpSpPr/>
          <p:nvPr/>
        </p:nvGrpSpPr>
        <p:grpSpPr bwMode="auto">
          <a:xfrm>
            <a:off x="4989855" y="1714487"/>
            <a:ext cx="3598521" cy="4709696"/>
            <a:chOff x="-10773" y="0"/>
            <a:chExt cx="3598519" cy="4709694"/>
          </a:xfrm>
        </p:grpSpPr>
        <p:sp>
          <p:nvSpPr>
            <p:cNvPr id="438" name="Shape 438"/>
            <p:cNvSpPr/>
            <p:nvPr/>
          </p:nvSpPr>
          <p:spPr bwMode="auto">
            <a:xfrm>
              <a:off x="857628" y="3890964"/>
              <a:ext cx="722955" cy="461665"/>
            </a:xfrm>
            <a:prstGeom prst="rect">
              <a:avLst/>
            </a:prstGeom>
            <a:noFill/>
            <a:ln w="12700" cap="flat">
              <a:noFill/>
              <a:miter lim="400000"/>
            </a:ln>
            <a:effectLst/>
          </p:spPr>
          <p:txBody>
            <a:bodyPr wrap="none" lIns="0" tIns="0" rIns="0" bIns="0" numCol="1" anchor="t">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+5 week</a:t>
              </a:r>
              <a:endParaRPr/>
            </a:p>
            <a:p>
              <a:pPr marL="0" marR="0" lvl="0" indent="0" algn="ctr"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439" name="Shape 439"/>
            <p:cNvSpPr/>
            <p:nvPr/>
          </p:nvSpPr>
          <p:spPr bwMode="auto">
            <a:xfrm>
              <a:off x="-10773" y="3488196"/>
              <a:ext cx="1715257" cy="461665"/>
            </a:xfrm>
            <a:prstGeom prst="rect">
              <a:avLst/>
            </a:prstGeom>
            <a:noFill/>
            <a:ln w="12700" cap="flat">
              <a:noFill/>
              <a:miter lim="400000"/>
            </a:ln>
            <a:effectLst/>
          </p:spPr>
          <p:txBody>
            <a:bodyPr wrap="square" lIns="0" tIns="0" rIns="0" bIns="0" numCol="1" anchor="t">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School entry</a:t>
              </a:r>
              <a:endParaRPr/>
            </a:p>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FF0000"/>
                  </a:solidFill>
                  <a:latin typeface="Arial"/>
                  <a:cs typeface="Arial"/>
                </a:rPr>
                <a:t>       </a:t>
              </a:r>
              <a:endParaRPr sz="1500" b="0" i="0" u="none" strike="noStrike" cap="none" spc="0">
                <a:ln>
                  <a:noFill/>
                </a:ln>
                <a:solidFill>
                  <a:srgbClr val="FF0000"/>
                </a:solidFill>
                <a:latin typeface="Helvetica"/>
                <a:ea typeface="Helvetica"/>
                <a:cs typeface="Helvetica"/>
              </a:endParaRPr>
            </a:p>
          </p:txBody>
        </p:sp>
        <p:sp>
          <p:nvSpPr>
            <p:cNvPr id="440" name="Shape 440"/>
            <p:cNvSpPr/>
            <p:nvPr/>
          </p:nvSpPr>
          <p:spPr bwMode="auto">
            <a:xfrm rot="16199999">
              <a:off x="-1203647" y="1822005"/>
              <a:ext cx="2648726" cy="209668"/>
            </a:xfrm>
            <a:prstGeom prst="rect">
              <a:avLst/>
            </a:prstGeom>
            <a:noFill/>
            <a:ln w="12700" cap="flat">
              <a:noFill/>
              <a:miter lim="400000"/>
            </a:ln>
            <a:effectLst/>
          </p:spPr>
          <p:txBody>
            <a:bodyPr wrap="none" lIns="0" tIns="0" rIns="0" bIns="0" numCol="1" anchor="t">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500" b="0" i="0" u="none" strike="noStrike" cap="none" spc="0">
                  <a:ln>
                    <a:noFill/>
                  </a:ln>
                  <a:solidFill>
                    <a:srgbClr val="000000"/>
                  </a:solidFill>
                  <a:latin typeface="Arial"/>
                  <a:cs typeface="Arial"/>
                </a:rPr>
                <a:t>Onumber items from 36 correct</a:t>
              </a:r>
              <a:endParaRPr/>
            </a:p>
          </p:txBody>
        </p:sp>
        <p:sp>
          <p:nvSpPr>
            <p:cNvPr id="441" name="Shape 441"/>
            <p:cNvSpPr/>
            <p:nvPr/>
          </p:nvSpPr>
          <p:spPr bwMode="auto">
            <a:xfrm>
              <a:off x="371639" y="0"/>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36</a:t>
              </a:r>
              <a:endParaRPr/>
            </a:p>
          </p:txBody>
        </p:sp>
        <p:sp>
          <p:nvSpPr>
            <p:cNvPr id="442" name="Shape 442"/>
            <p:cNvSpPr/>
            <p:nvPr/>
          </p:nvSpPr>
          <p:spPr bwMode="auto">
            <a:xfrm>
              <a:off x="371639" y="835025"/>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27</a:t>
              </a:r>
              <a:endParaRPr/>
            </a:p>
          </p:txBody>
        </p:sp>
        <p:sp>
          <p:nvSpPr>
            <p:cNvPr id="443" name="Shape 443"/>
            <p:cNvSpPr/>
            <p:nvPr/>
          </p:nvSpPr>
          <p:spPr bwMode="auto">
            <a:xfrm>
              <a:off x="371639" y="1670050"/>
              <a:ext cx="182216" cy="172816"/>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18</a:t>
              </a:r>
              <a:endParaRPr/>
            </a:p>
          </p:txBody>
        </p:sp>
        <p:sp>
          <p:nvSpPr>
            <p:cNvPr id="444" name="Shape 444"/>
            <p:cNvSpPr/>
            <p:nvPr/>
          </p:nvSpPr>
          <p:spPr bwMode="auto">
            <a:xfrm>
              <a:off x="441519" y="2505076"/>
              <a:ext cx="127001"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9</a:t>
              </a:r>
              <a:endParaRPr/>
            </a:p>
          </p:txBody>
        </p:sp>
        <p:sp>
          <p:nvSpPr>
            <p:cNvPr id="445" name="Shape 445"/>
            <p:cNvSpPr/>
            <p:nvPr/>
          </p:nvSpPr>
          <p:spPr bwMode="auto">
            <a:xfrm>
              <a:off x="441519" y="3279776"/>
              <a:ext cx="127001"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0</a:t>
              </a:r>
              <a:endParaRPr/>
            </a:p>
          </p:txBody>
        </p:sp>
        <p:sp>
          <p:nvSpPr>
            <p:cNvPr id="446" name="Shape 446"/>
            <p:cNvSpPr/>
            <p:nvPr/>
          </p:nvSpPr>
          <p:spPr bwMode="auto">
            <a:xfrm rot="5400000">
              <a:off x="2272443" y="1567597"/>
              <a:ext cx="2420938" cy="209669"/>
            </a:xfrm>
            <a:prstGeom prst="rect">
              <a:avLst/>
            </a:prstGeom>
            <a:noFill/>
            <a:ln w="12700" cap="flat">
              <a:noFill/>
              <a:miter lim="400000"/>
            </a:ln>
            <a:effectLst/>
          </p:spPr>
          <p:txBody>
            <a:bodyPr wrap="square" lIns="0" tIns="0" rIns="0" bIns="0" numCol="1" anchor="t">
              <a:spAutoFit/>
            </a:bodyPr>
            <a:lstStyle>
              <a:lvl1pPr>
                <a:defRPr sz="15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500" b="0" i="0" u="none" strike="noStrike" cap="none" spc="0">
                  <a:ln>
                    <a:noFill/>
                  </a:ln>
                  <a:solidFill>
                    <a:srgbClr val="000000"/>
                  </a:solidFill>
                  <a:latin typeface="Arial"/>
                  <a:cs typeface="Arial"/>
                </a:rPr>
                <a:t>Procentage of correct items</a:t>
              </a:r>
              <a:endParaRPr/>
            </a:p>
          </p:txBody>
        </p:sp>
        <p:sp>
          <p:nvSpPr>
            <p:cNvPr id="447" name="Shape 447"/>
            <p:cNvSpPr/>
            <p:nvPr/>
          </p:nvSpPr>
          <p:spPr bwMode="auto">
            <a:xfrm>
              <a:off x="3055698" y="0"/>
              <a:ext cx="266974"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100</a:t>
              </a:r>
              <a:endParaRPr/>
            </a:p>
          </p:txBody>
        </p:sp>
        <p:sp>
          <p:nvSpPr>
            <p:cNvPr id="448" name="Shape 448"/>
            <p:cNvSpPr/>
            <p:nvPr/>
          </p:nvSpPr>
          <p:spPr bwMode="auto">
            <a:xfrm>
              <a:off x="3055698" y="666750"/>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80</a:t>
              </a:r>
              <a:endParaRPr/>
            </a:p>
          </p:txBody>
        </p:sp>
        <p:sp>
          <p:nvSpPr>
            <p:cNvPr id="449" name="Shape 449"/>
            <p:cNvSpPr/>
            <p:nvPr/>
          </p:nvSpPr>
          <p:spPr bwMode="auto">
            <a:xfrm>
              <a:off x="3055698" y="1333500"/>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60</a:t>
              </a:r>
              <a:endParaRPr/>
            </a:p>
          </p:txBody>
        </p:sp>
        <p:sp>
          <p:nvSpPr>
            <p:cNvPr id="450" name="Shape 450"/>
            <p:cNvSpPr/>
            <p:nvPr/>
          </p:nvSpPr>
          <p:spPr bwMode="auto">
            <a:xfrm>
              <a:off x="3055698" y="2006600"/>
              <a:ext cx="182216" cy="172816"/>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40</a:t>
              </a:r>
              <a:endParaRPr/>
            </a:p>
          </p:txBody>
        </p:sp>
        <p:sp>
          <p:nvSpPr>
            <p:cNvPr id="451" name="Shape 451"/>
            <p:cNvSpPr/>
            <p:nvPr/>
          </p:nvSpPr>
          <p:spPr bwMode="auto">
            <a:xfrm>
              <a:off x="3055698" y="2673351"/>
              <a:ext cx="182216"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20</a:t>
              </a:r>
              <a:endParaRPr/>
            </a:p>
          </p:txBody>
        </p:sp>
        <p:sp>
          <p:nvSpPr>
            <p:cNvPr id="452" name="Shape 452"/>
            <p:cNvSpPr/>
            <p:nvPr/>
          </p:nvSpPr>
          <p:spPr bwMode="auto">
            <a:xfrm>
              <a:off x="3055698" y="3279776"/>
              <a:ext cx="127001" cy="172815"/>
            </a:xfrm>
            <a:prstGeom prst="rect">
              <a:avLst/>
            </a:prstGeom>
            <a:noFill/>
            <a:ln w="12700" cap="flat">
              <a:noFill/>
              <a:miter lim="400000"/>
            </a:ln>
            <a:effectLst/>
          </p:spPr>
          <p:txBody>
            <a:bodyPr wrap="none" lIns="0" tIns="0" rIns="0" bIns="0" numCol="1" anchor="t">
              <a:spAutoFit/>
            </a:bodyPr>
            <a:lstStyle>
              <a:lvl1pPr>
                <a:defRPr sz="1200">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200" b="0" i="0" u="none" strike="noStrike" cap="none" spc="0">
                  <a:ln>
                    <a:noFill/>
                  </a:ln>
                  <a:solidFill>
                    <a:srgbClr val="000000"/>
                  </a:solidFill>
                  <a:latin typeface="Arial"/>
                  <a:cs typeface="Arial"/>
                </a:rPr>
                <a:t>0</a:t>
              </a:r>
              <a:endParaRPr/>
            </a:p>
          </p:txBody>
        </p:sp>
        <p:sp>
          <p:nvSpPr>
            <p:cNvPr id="453" name="Shape 453"/>
            <p:cNvSpPr/>
            <p:nvPr/>
          </p:nvSpPr>
          <p:spPr bwMode="auto">
            <a:xfrm>
              <a:off x="541576" y="74612"/>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54" name="Shape 454"/>
            <p:cNvSpPr/>
            <p:nvPr/>
          </p:nvSpPr>
          <p:spPr bwMode="auto">
            <a:xfrm>
              <a:off x="541576" y="909637"/>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55" name="Shape 455"/>
            <p:cNvSpPr/>
            <p:nvPr/>
          </p:nvSpPr>
          <p:spPr bwMode="auto">
            <a:xfrm>
              <a:off x="541576" y="1744663"/>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56" name="Shape 456"/>
            <p:cNvSpPr/>
            <p:nvPr/>
          </p:nvSpPr>
          <p:spPr bwMode="auto">
            <a:xfrm>
              <a:off x="541576" y="2573338"/>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57" name="Shape 457"/>
            <p:cNvSpPr/>
            <p:nvPr/>
          </p:nvSpPr>
          <p:spPr bwMode="auto">
            <a:xfrm>
              <a:off x="541576" y="3408364"/>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58" name="Shape 458"/>
            <p:cNvSpPr/>
            <p:nvPr/>
          </p:nvSpPr>
          <p:spPr bwMode="auto">
            <a:xfrm>
              <a:off x="3001699" y="3392489"/>
              <a:ext cx="1589" cy="53976"/>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59" name="Shape 459"/>
            <p:cNvSpPr/>
            <p:nvPr/>
          </p:nvSpPr>
          <p:spPr bwMode="auto">
            <a:xfrm>
              <a:off x="2396595" y="3392489"/>
              <a:ext cx="1589" cy="53976"/>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0" name="Shape 460"/>
            <p:cNvSpPr/>
            <p:nvPr/>
          </p:nvSpPr>
          <p:spPr bwMode="auto">
            <a:xfrm>
              <a:off x="1789901" y="3392489"/>
              <a:ext cx="1589" cy="53976"/>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1" name="Shape 461"/>
            <p:cNvSpPr/>
            <p:nvPr/>
          </p:nvSpPr>
          <p:spPr bwMode="auto">
            <a:xfrm>
              <a:off x="1176856" y="3392489"/>
              <a:ext cx="1589" cy="53976"/>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2" name="Shape 462"/>
            <p:cNvSpPr/>
            <p:nvPr/>
          </p:nvSpPr>
          <p:spPr bwMode="auto">
            <a:xfrm>
              <a:off x="571752" y="3392489"/>
              <a:ext cx="1589" cy="53976"/>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3" name="Shape 463"/>
            <p:cNvSpPr/>
            <p:nvPr/>
          </p:nvSpPr>
          <p:spPr bwMode="auto">
            <a:xfrm flipH="1">
              <a:off x="2993759" y="74612"/>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4" name="Shape 464"/>
            <p:cNvSpPr/>
            <p:nvPr/>
          </p:nvSpPr>
          <p:spPr bwMode="auto">
            <a:xfrm flipH="1">
              <a:off x="2993759" y="741362"/>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5" name="Shape 465"/>
            <p:cNvSpPr/>
            <p:nvPr/>
          </p:nvSpPr>
          <p:spPr bwMode="auto">
            <a:xfrm flipH="1">
              <a:off x="2993759" y="1408113"/>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6" name="Shape 466"/>
            <p:cNvSpPr/>
            <p:nvPr/>
          </p:nvSpPr>
          <p:spPr bwMode="auto">
            <a:xfrm flipH="1">
              <a:off x="2993759" y="2074863"/>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7" name="Shape 467"/>
            <p:cNvSpPr/>
            <p:nvPr/>
          </p:nvSpPr>
          <p:spPr bwMode="auto">
            <a:xfrm flipH="1">
              <a:off x="2993759" y="2741613"/>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8" name="Shape 468"/>
            <p:cNvSpPr/>
            <p:nvPr/>
          </p:nvSpPr>
          <p:spPr bwMode="auto">
            <a:xfrm flipH="1">
              <a:off x="2993759" y="3408364"/>
              <a:ext cx="38117"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69" name="Shape 469"/>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21600"/>
                  </a:lnTo>
                  <a:lnTo>
                    <a:pt x="21600" y="21600"/>
                  </a:lnTo>
                  <a:close/>
                </a:path>
              </a:pathLst>
            </a:custGeom>
            <a:solidFill>
              <a:srgbClr val="FFFFFF"/>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0" name="Shape 470"/>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1" name="Shape 471"/>
            <p:cNvSpPr/>
            <p:nvPr/>
          </p:nvSpPr>
          <p:spPr bwMode="auto">
            <a:xfrm>
              <a:off x="571752" y="74612"/>
              <a:ext cx="2429948" cy="3333752"/>
            </a:xfrm>
            <a:prstGeom prst="rect">
              <a:avLst/>
            </a:prstGeom>
            <a:noFill/>
            <a:ln w="7938" cap="flat">
              <a:solidFill>
                <a:srgbClr val="000000"/>
              </a:solidFill>
              <a:prstDash val="solid"/>
              <a:miter lim="800000"/>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2" name="Shape 472"/>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597"/>
                  </a:lnTo>
                  <a:lnTo>
                    <a:pt x="10758" y="597"/>
                  </a:lnTo>
                  <a:lnTo>
                    <a:pt x="16221" y="179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3" name="Shape 473"/>
            <p:cNvSpPr/>
            <p:nvPr/>
          </p:nvSpPr>
          <p:spPr bwMode="auto">
            <a:xfrm>
              <a:off x="571752" y="258762"/>
              <a:ext cx="2429948" cy="314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9706"/>
                  </a:lnTo>
                  <a:lnTo>
                    <a:pt x="16221" y="1894"/>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4" name="Shape 474"/>
            <p:cNvSpPr/>
            <p:nvPr/>
          </p:nvSpPr>
          <p:spPr bwMode="auto">
            <a:xfrm>
              <a:off x="571752" y="258762"/>
              <a:ext cx="2429948" cy="3057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758" y="20299"/>
                  </a:lnTo>
                  <a:lnTo>
                    <a:pt x="16221" y="20299"/>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5" name="Shape 475"/>
            <p:cNvSpPr/>
            <p:nvPr/>
          </p:nvSpPr>
          <p:spPr bwMode="auto">
            <a:xfrm>
              <a:off x="571752" y="350837"/>
              <a:ext cx="2429948" cy="3057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50"/>
                  </a:lnTo>
                  <a:lnTo>
                    <a:pt x="10758" y="21600"/>
                  </a:lnTo>
                  <a:lnTo>
                    <a:pt x="16221" y="2095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6" name="Shape 476"/>
            <p:cNvSpPr/>
            <p:nvPr/>
          </p:nvSpPr>
          <p:spPr bwMode="auto">
            <a:xfrm>
              <a:off x="571752" y="74612"/>
              <a:ext cx="2429948" cy="3057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18953"/>
                  </a:lnTo>
                  <a:lnTo>
                    <a:pt x="10758" y="2602"/>
                  </a:lnTo>
                  <a:lnTo>
                    <a:pt x="16221" y="0"/>
                  </a:lnTo>
                  <a:lnTo>
                    <a:pt x="21600" y="65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7" name="Shape 477"/>
            <p:cNvSpPr/>
            <p:nvPr/>
          </p:nvSpPr>
          <p:spPr bwMode="auto">
            <a:xfrm>
              <a:off x="571752" y="166687"/>
              <a:ext cx="2429948" cy="324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86"/>
                  </a:lnTo>
                  <a:lnTo>
                    <a:pt x="10758" y="17263"/>
                  </a:lnTo>
                  <a:lnTo>
                    <a:pt x="16221" y="13582"/>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8" name="Shape 478"/>
            <p:cNvSpPr/>
            <p:nvPr/>
          </p:nvSpPr>
          <p:spPr bwMode="auto">
            <a:xfrm>
              <a:off x="571752" y="74612"/>
              <a:ext cx="2429948" cy="185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79" name="Shape 479"/>
            <p:cNvSpPr/>
            <p:nvPr/>
          </p:nvSpPr>
          <p:spPr bwMode="auto">
            <a:xfrm>
              <a:off x="571752" y="1277938"/>
              <a:ext cx="2429948" cy="21304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19733"/>
                  </a:lnTo>
                  <a:lnTo>
                    <a:pt x="10758" y="19733"/>
                  </a:lnTo>
                  <a:lnTo>
                    <a:pt x="16221" y="16932"/>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0" name="Shape 480"/>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18617"/>
                  </a:lnTo>
                  <a:lnTo>
                    <a:pt x="10758" y="1193"/>
                  </a:lnTo>
                  <a:lnTo>
                    <a:pt x="16221" y="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1" name="Shape 481"/>
            <p:cNvSpPr/>
            <p:nvPr/>
          </p:nvSpPr>
          <p:spPr bwMode="auto">
            <a:xfrm>
              <a:off x="571752" y="74612"/>
              <a:ext cx="2429948" cy="314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8252"/>
                  </a:lnTo>
                  <a:lnTo>
                    <a:pt x="10758" y="0"/>
                  </a:lnTo>
                  <a:lnTo>
                    <a:pt x="16221" y="631"/>
                  </a:lnTo>
                  <a:lnTo>
                    <a:pt x="21600" y="631"/>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2" name="Shape 482"/>
            <p:cNvSpPr/>
            <p:nvPr/>
          </p:nvSpPr>
          <p:spPr bwMode="auto">
            <a:xfrm>
              <a:off x="571752" y="166687"/>
              <a:ext cx="2429948" cy="324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86"/>
                  </a:lnTo>
                  <a:lnTo>
                    <a:pt x="10758" y="19146"/>
                  </a:lnTo>
                  <a:lnTo>
                    <a:pt x="16221" y="5564"/>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3" name="Shape 483"/>
            <p:cNvSpPr/>
            <p:nvPr/>
          </p:nvSpPr>
          <p:spPr bwMode="auto">
            <a:xfrm>
              <a:off x="571752" y="74612"/>
              <a:ext cx="2429948" cy="2038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6914"/>
                  </a:lnTo>
                  <a:lnTo>
                    <a:pt x="10758" y="3903"/>
                  </a:lnTo>
                  <a:lnTo>
                    <a:pt x="16221" y="2927"/>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4" name="Shape 484"/>
            <p:cNvSpPr/>
            <p:nvPr/>
          </p:nvSpPr>
          <p:spPr bwMode="auto">
            <a:xfrm>
              <a:off x="571752" y="258762"/>
              <a:ext cx="2429948" cy="314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19706"/>
                  </a:lnTo>
                  <a:lnTo>
                    <a:pt x="10758" y="7621"/>
                  </a:lnTo>
                  <a:lnTo>
                    <a:pt x="16221" y="631"/>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5" name="Shape 485"/>
            <p:cNvSpPr/>
            <p:nvPr/>
          </p:nvSpPr>
          <p:spPr bwMode="auto">
            <a:xfrm>
              <a:off x="571752" y="442912"/>
              <a:ext cx="2429948" cy="2873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8139"/>
                  </a:lnTo>
                  <a:lnTo>
                    <a:pt x="16221" y="4201"/>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6" name="Shape 486"/>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6786"/>
                  </a:lnTo>
                  <a:lnTo>
                    <a:pt x="16221" y="2983"/>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7" name="Shape 487"/>
            <p:cNvSpPr/>
            <p:nvPr/>
          </p:nvSpPr>
          <p:spPr bwMode="auto">
            <a:xfrm>
              <a:off x="571752" y="442912"/>
              <a:ext cx="2429948" cy="2965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29"/>
                  </a:lnTo>
                  <a:lnTo>
                    <a:pt x="10758" y="20929"/>
                  </a:lnTo>
                  <a:lnTo>
                    <a:pt x="16221" y="340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8" name="Shape 488"/>
            <p:cNvSpPr/>
            <p:nvPr/>
          </p:nvSpPr>
          <p:spPr bwMode="auto">
            <a:xfrm>
              <a:off x="571752" y="166687"/>
              <a:ext cx="2429948" cy="28733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9738"/>
                  </a:lnTo>
                  <a:lnTo>
                    <a:pt x="10758" y="7661"/>
                  </a:lnTo>
                  <a:lnTo>
                    <a:pt x="16221" y="1384"/>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89" name="Shape 489"/>
            <p:cNvSpPr/>
            <p:nvPr/>
          </p:nvSpPr>
          <p:spPr bwMode="auto">
            <a:xfrm>
              <a:off x="571752" y="166687"/>
              <a:ext cx="2429948" cy="314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6358"/>
                  </a:lnTo>
                  <a:lnTo>
                    <a:pt x="16221" y="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0" name="Shape 490"/>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003"/>
                  </a:lnTo>
                  <a:lnTo>
                    <a:pt x="10758" y="4814"/>
                  </a:lnTo>
                  <a:lnTo>
                    <a:pt x="16221" y="597"/>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1" name="Shape 491"/>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3803"/>
                  </a:lnTo>
                  <a:lnTo>
                    <a:pt x="16221" y="1193"/>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2" name="Shape 492"/>
            <p:cNvSpPr/>
            <p:nvPr/>
          </p:nvSpPr>
          <p:spPr bwMode="auto">
            <a:xfrm>
              <a:off x="571752" y="74612"/>
              <a:ext cx="2429948" cy="324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373"/>
                  </a:lnTo>
                  <a:lnTo>
                    <a:pt x="10758" y="4348"/>
                  </a:lnTo>
                  <a:lnTo>
                    <a:pt x="16221" y="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3" name="Shape 493"/>
            <p:cNvSpPr/>
            <p:nvPr/>
          </p:nvSpPr>
          <p:spPr bwMode="auto">
            <a:xfrm>
              <a:off x="571752" y="166687"/>
              <a:ext cx="2429948" cy="324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86"/>
                  </a:lnTo>
                  <a:lnTo>
                    <a:pt x="10758" y="17919"/>
                  </a:lnTo>
                  <a:lnTo>
                    <a:pt x="16221" y="614"/>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4" name="Shape 494"/>
            <p:cNvSpPr/>
            <p:nvPr/>
          </p:nvSpPr>
          <p:spPr bwMode="auto">
            <a:xfrm>
              <a:off x="571752" y="166687"/>
              <a:ext cx="2429948" cy="314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969"/>
                  </a:moveTo>
                  <a:lnTo>
                    <a:pt x="5379" y="21600"/>
                  </a:lnTo>
                  <a:lnTo>
                    <a:pt x="10758" y="8884"/>
                  </a:lnTo>
                  <a:lnTo>
                    <a:pt x="16221" y="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5" name="Shape 495"/>
            <p:cNvSpPr/>
            <p:nvPr/>
          </p:nvSpPr>
          <p:spPr bwMode="auto">
            <a:xfrm>
              <a:off x="571752" y="258762"/>
              <a:ext cx="2429948" cy="314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337"/>
                  </a:lnTo>
                  <a:lnTo>
                    <a:pt x="10758" y="20337"/>
                  </a:lnTo>
                  <a:lnTo>
                    <a:pt x="16221" y="13979"/>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6" name="Shape 496"/>
            <p:cNvSpPr/>
            <p:nvPr/>
          </p:nvSpPr>
          <p:spPr bwMode="auto">
            <a:xfrm>
              <a:off x="571752" y="166687"/>
              <a:ext cx="2429948" cy="324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86"/>
                  </a:lnTo>
                  <a:lnTo>
                    <a:pt x="10758" y="9859"/>
                  </a:lnTo>
                  <a:lnTo>
                    <a:pt x="16221" y="312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7" name="Shape 497"/>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19810"/>
                  </a:lnTo>
                  <a:lnTo>
                    <a:pt x="10758" y="2983"/>
                  </a:lnTo>
                  <a:lnTo>
                    <a:pt x="16221" y="4227"/>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8" name="Shape 498"/>
            <p:cNvSpPr/>
            <p:nvPr/>
          </p:nvSpPr>
          <p:spPr bwMode="auto">
            <a:xfrm>
              <a:off x="571752" y="442912"/>
              <a:ext cx="2429948" cy="27813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18740"/>
                  </a:lnTo>
                  <a:lnTo>
                    <a:pt x="10758" y="15830"/>
                  </a:lnTo>
                  <a:lnTo>
                    <a:pt x="16221" y="720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499" name="Shape 499"/>
            <p:cNvSpPr/>
            <p:nvPr/>
          </p:nvSpPr>
          <p:spPr bwMode="auto">
            <a:xfrm>
              <a:off x="571752" y="166687"/>
              <a:ext cx="2429948" cy="3057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299"/>
                  </a:lnTo>
                  <a:lnTo>
                    <a:pt x="10758" y="5249"/>
                  </a:lnTo>
                  <a:lnTo>
                    <a:pt x="16221" y="650"/>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0" name="Shape 500"/>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790"/>
                  </a:lnTo>
                  <a:lnTo>
                    <a:pt x="16221" y="1193"/>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1" name="Shape 501"/>
            <p:cNvSpPr/>
            <p:nvPr/>
          </p:nvSpPr>
          <p:spPr bwMode="auto">
            <a:xfrm>
              <a:off x="571752" y="534987"/>
              <a:ext cx="2429948" cy="28733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7447"/>
                  </a:lnTo>
                  <a:lnTo>
                    <a:pt x="16221" y="18139"/>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2" name="Shape 502"/>
            <p:cNvSpPr/>
            <p:nvPr/>
          </p:nvSpPr>
          <p:spPr bwMode="auto">
            <a:xfrm>
              <a:off x="571752" y="74612"/>
              <a:ext cx="2429948" cy="32416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0986"/>
                  </a:lnTo>
                  <a:lnTo>
                    <a:pt x="10758" y="19759"/>
                  </a:lnTo>
                  <a:lnTo>
                    <a:pt x="16221" y="10472"/>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3" name="Shape 503"/>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003"/>
                  </a:moveTo>
                  <a:lnTo>
                    <a:pt x="5379" y="21600"/>
                  </a:lnTo>
                  <a:lnTo>
                    <a:pt x="10758" y="18021"/>
                  </a:lnTo>
                  <a:lnTo>
                    <a:pt x="16221" y="9586"/>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4" name="Shape 504"/>
            <p:cNvSpPr/>
            <p:nvPr/>
          </p:nvSpPr>
          <p:spPr bwMode="auto">
            <a:xfrm>
              <a:off x="571752" y="74612"/>
              <a:ext cx="2429948" cy="33337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379" y="21600"/>
                  </a:lnTo>
                  <a:lnTo>
                    <a:pt x="10758" y="18617"/>
                  </a:lnTo>
                  <a:lnTo>
                    <a:pt x="16221" y="6603"/>
                  </a:lnTo>
                  <a:lnTo>
                    <a:pt x="21600" y="0"/>
                  </a:lnTo>
                </a:path>
              </a:pathLst>
            </a:cu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5" name="Shape 505"/>
            <p:cNvSpPr/>
            <p:nvPr/>
          </p:nvSpPr>
          <p:spPr bwMode="auto">
            <a:xfrm flipV="1">
              <a:off x="571752" y="74613"/>
              <a:ext cx="1589" cy="3333752"/>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6" name="Shape 506"/>
            <p:cNvSpPr/>
            <p:nvPr/>
          </p:nvSpPr>
          <p:spPr bwMode="auto">
            <a:xfrm flipV="1">
              <a:off x="3001699" y="74613"/>
              <a:ext cx="1589" cy="3333752"/>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7" name="Shape 507"/>
            <p:cNvSpPr/>
            <p:nvPr/>
          </p:nvSpPr>
          <p:spPr bwMode="auto">
            <a:xfrm>
              <a:off x="571752" y="3408364"/>
              <a:ext cx="2429948" cy="1587"/>
            </a:xfrm>
            <a:prstGeom prst="line">
              <a:avLst/>
            </a:prstGeom>
            <a:noFill/>
            <a:ln w="7938" cap="flat">
              <a:solidFill>
                <a:srgbClr val="000000"/>
              </a:solidFill>
              <a:prstDash val="solid"/>
              <a:round/>
            </a:ln>
            <a:effectLst/>
          </p:spPr>
          <p:txBody>
            <a:bodyPr wrap="square" lIns="45719" tIns="45719" rIns="45719" bIns="45719" numCol="1" anchor="t">
              <a:noAutofit/>
            </a:bodyPr>
            <a:lstStyle/>
            <a:p>
              <a:pPr marL="0" marR="0" lvl="0" indent="0" algn="l" defTabSz="914400">
                <a:lnSpc>
                  <a:spcPct val="100000"/>
                </a:lnSpc>
                <a:spcBef>
                  <a:spcPts val="0"/>
                </a:spcBef>
                <a:spcAft>
                  <a:spcPts val="0"/>
                </a:spcAft>
                <a:buClrTx/>
                <a:buSzTx/>
                <a:buFontTx/>
                <a:buNone/>
                <a:defRPr/>
              </a:pPr>
              <a:endParaRPr sz="1800" b="0" i="0" u="none" strike="noStrike" cap="none" spc="0">
                <a:ln>
                  <a:noFill/>
                </a:ln>
                <a:solidFill>
                  <a:srgbClr val="000000"/>
                </a:solidFill>
                <a:latin typeface="Calibri"/>
              </a:endParaRPr>
            </a:p>
          </p:txBody>
        </p:sp>
        <p:sp>
          <p:nvSpPr>
            <p:cNvPr id="508" name="Shape 508"/>
            <p:cNvSpPr/>
            <p:nvPr/>
          </p:nvSpPr>
          <p:spPr bwMode="auto">
            <a:xfrm>
              <a:off x="505019" y="4340364"/>
              <a:ext cx="2451950" cy="369330"/>
            </a:xfrm>
            <a:prstGeom prst="rect">
              <a:avLst/>
            </a:prstGeom>
            <a:noFill/>
            <a:ln w="12700" cap="flat">
              <a:noFill/>
              <a:miter lim="400000"/>
            </a:ln>
            <a:effectLst/>
          </p:spPr>
          <p:txBody>
            <a:bodyPr wrap="none" lIns="45719" tIns="45719" rIns="45719" bIns="45719" numCol="1" anchor="t">
              <a:spAutoFit/>
            </a:bodyPr>
            <a:lstStyle/>
            <a:p>
              <a:pPr marL="0" marR="0" lvl="0" indent="0" algn="l" defTabSz="914400">
                <a:lnSpc>
                  <a:spcPct val="100000"/>
                </a:lnSpc>
                <a:spcBef>
                  <a:spcPts val="0"/>
                </a:spcBef>
                <a:spcAft>
                  <a:spcPts val="0"/>
                </a:spcAft>
                <a:buClrTx/>
                <a:buSzTx/>
                <a:buFontTx/>
                <a:buNone/>
                <a:defRPr>
                  <a:solidFill>
                    <a:srgbClr val="1F497D"/>
                  </a:solidFill>
                  <a:latin typeface="Arial"/>
                  <a:ea typeface="Arial"/>
                  <a:cs typeface="Arial"/>
                </a:defRPr>
              </a:pPr>
              <a:r>
                <a:rPr sz="1800" b="0" i="0" u="none" strike="noStrike" cap="none" spc="0">
                  <a:ln>
                    <a:noFill/>
                  </a:ln>
                  <a:solidFill>
                    <a:srgbClr val="1F497D"/>
                  </a:solidFill>
                  <a:latin typeface="Arial"/>
                  <a:cs typeface="Arial"/>
                </a:rPr>
                <a:t>Individual development</a:t>
              </a:r>
              <a:endParaRPr/>
            </a:p>
          </p:txBody>
        </p:sp>
      </p:grpSp>
      <p:sp>
        <p:nvSpPr>
          <p:cNvPr id="510" name="Shape 510"/>
          <p:cNvSpPr/>
          <p:nvPr/>
        </p:nvSpPr>
        <p:spPr bwMode="auto">
          <a:xfrm>
            <a:off x="7410450" y="6491287"/>
            <a:ext cx="1654557" cy="350663"/>
          </a:xfrm>
          <a:prstGeom prst="rect">
            <a:avLst/>
          </a:prstGeom>
          <a:ln w="12700">
            <a:miter lim="400000"/>
          </a:ln>
        </p:spPr>
        <p:txBody>
          <a:bodyPr wrap="none" lIns="45719" rIns="45719">
            <a:spAutoFit/>
          </a:bodyPr>
          <a:lstStyle>
            <a:lvl1pPr>
              <a:defRPr>
                <a:latin typeface="Arial"/>
                <a:ea typeface="Arial"/>
                <a:cs typeface="Arial"/>
              </a:defRPr>
            </a:lvl1pPr>
          </a:lstStyle>
          <a:p>
            <a:pPr marL="0" marR="0" lvl="0" indent="0" algn="l" defTabSz="914400">
              <a:lnSpc>
                <a:spcPct val="100000"/>
              </a:lnSpc>
              <a:spcBef>
                <a:spcPts val="0"/>
              </a:spcBef>
              <a:spcAft>
                <a:spcPts val="0"/>
              </a:spcAft>
              <a:buClrTx/>
              <a:buSzTx/>
              <a:buFontTx/>
              <a:buNone/>
              <a:defRPr/>
            </a:pPr>
            <a:r>
              <a:rPr sz="1800" b="0" i="0" u="none" strike="noStrike" cap="none" spc="0">
                <a:ln>
                  <a:noFill/>
                </a:ln>
                <a:solidFill>
                  <a:srgbClr val="000000"/>
                </a:solidFill>
                <a:latin typeface="Arial"/>
                <a:cs typeface="Arial"/>
              </a:rPr>
              <a:t>Aro</a:t>
            </a:r>
            <a:r>
              <a:rPr sz="1800" b="0" i="0" u="none" strike="noStrike" cap="none" spc="0">
                <a:ln>
                  <a:noFill/>
                </a:ln>
                <a:solidFill>
                  <a:srgbClr val="000000"/>
                </a:solidFill>
                <a:latin typeface="Arial"/>
                <a:cs typeface="Arial"/>
              </a:rPr>
              <a:t> et al., 2004</a:t>
            </a:r>
            <a:endParaRPr/>
          </a:p>
        </p:txBody>
      </p:sp>
      <p:sp>
        <p:nvSpPr>
          <p:cNvPr id="511" name="Shape 511"/>
          <p:cNvSpPr/>
          <p:nvPr/>
        </p:nvSpPr>
        <p:spPr bwMode="auto">
          <a:xfrm rot="16199999">
            <a:off x="247643" y="3479356"/>
            <a:ext cx="65" cy="230832"/>
          </a:xfrm>
          <a:prstGeom prst="rect">
            <a:avLst/>
          </a:prstGeom>
          <a:ln w="12700">
            <a:miter lim="400000"/>
          </a:ln>
        </p:spPr>
        <p:txBody>
          <a:bodyPr wrap="none" lIns="0" tIns="0" rIns="0" bIns="0">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2" name="Shape 512"/>
          <p:cNvSpPr/>
          <p:nvPr/>
        </p:nvSpPr>
        <p:spPr bwMode="auto">
          <a:xfrm rot="5400000">
            <a:off x="3247829" y="3633186"/>
            <a:ext cx="2353717" cy="230832"/>
          </a:xfrm>
          <a:prstGeom prst="rect">
            <a:avLst/>
          </a:prstGeom>
          <a:ln w="12700">
            <a:miter lim="400000"/>
          </a:ln>
        </p:spPr>
        <p:txBody>
          <a:bodyPr lIns="0" tIns="0" rIns="0" bIns="0">
            <a:spAutoFit/>
          </a:bodyPr>
          <a:lstStyle>
            <a:lvl1pPr algn="ctr">
              <a:defRPr sz="1500">
                <a:latin typeface="+mn-lt"/>
                <a:ea typeface="+mn-ea"/>
                <a:cs typeface="+mn-cs"/>
              </a:defRPr>
            </a:lvl1pPr>
          </a:lstStyle>
          <a:p>
            <a:pPr marL="0" marR="0" lvl="0" indent="0" algn="ctr" defTabSz="914400">
              <a:lnSpc>
                <a:spcPct val="100000"/>
              </a:lnSpc>
              <a:spcBef>
                <a:spcPts val="0"/>
              </a:spcBef>
              <a:spcAft>
                <a:spcPts val="0"/>
              </a:spcAft>
              <a:buClrTx/>
              <a:buSzTx/>
              <a:buFontTx/>
              <a:buNone/>
              <a:defRPr>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3" name="Shape 513"/>
          <p:cNvSpPr/>
          <p:nvPr/>
        </p:nvSpPr>
        <p:spPr bwMode="auto">
          <a:xfrm>
            <a:off x="546563" y="5503792"/>
            <a:ext cx="1389064" cy="230832"/>
          </a:xfrm>
          <a:prstGeom prst="rect">
            <a:avLst/>
          </a:prstGeom>
          <a:ln w="12700">
            <a:miter lim="400000"/>
          </a:ln>
        </p:spPr>
        <p:txBody>
          <a:bodyPr lIns="0" tIns="0" rIns="0" bIns="0">
            <a:spAutoFit/>
          </a:bodyPr>
          <a:lstStyle>
            <a:lvl1pPr>
              <a:defRPr sz="1500">
                <a:latin typeface="+mn-lt"/>
                <a:ea typeface="+mn-ea"/>
                <a:cs typeface="+mn-cs"/>
              </a:defRPr>
            </a:lvl1pPr>
          </a:lstStyle>
          <a:p>
            <a:pPr marL="0" marR="0" lvl="0" indent="0" algn="l" defTabSz="914400">
              <a:lnSpc>
                <a:spcPct val="100000"/>
              </a:lnSpc>
              <a:spcBef>
                <a:spcPts val="0"/>
              </a:spcBef>
              <a:spcAft>
                <a:spcPts val="0"/>
              </a:spcAft>
              <a:buClrTx/>
              <a:buSzTx/>
              <a:buFontTx/>
              <a:buNone/>
              <a:defRPr>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4" name="Shape 514"/>
          <p:cNvSpPr/>
          <p:nvPr/>
        </p:nvSpPr>
        <p:spPr bwMode="auto">
          <a:xfrm>
            <a:off x="1428728" y="5929329"/>
            <a:ext cx="1389064" cy="230832"/>
          </a:xfrm>
          <a:prstGeom prst="rect">
            <a:avLst/>
          </a:prstGeom>
          <a:ln w="12700">
            <a:miter lim="400000"/>
          </a:ln>
        </p:spPr>
        <p:txBody>
          <a:bodyPr lIns="0" tIns="0" rIns="0" bIns="0">
            <a:spAutoFit/>
          </a:bodyPr>
          <a:lstStyle>
            <a:lvl1pPr>
              <a:defRPr sz="1500">
                <a:latin typeface="+mn-lt"/>
                <a:ea typeface="+mn-ea"/>
                <a:cs typeface="+mn-cs"/>
              </a:defRPr>
            </a:lvl1pPr>
          </a:lstStyle>
          <a:p>
            <a:pPr marL="0" marR="0" lvl="0" indent="0" algn="l" defTabSz="914400">
              <a:lnSpc>
                <a:spcPct val="100000"/>
              </a:lnSpc>
              <a:spcBef>
                <a:spcPts val="0"/>
              </a:spcBef>
              <a:spcAft>
                <a:spcPts val="0"/>
              </a:spcAft>
              <a:buClrTx/>
              <a:buSzTx/>
              <a:buFontTx/>
              <a:buNone/>
              <a:defRPr>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5" name="Shape 515"/>
          <p:cNvSpPr/>
          <p:nvPr/>
        </p:nvSpPr>
        <p:spPr bwMode="auto">
          <a:xfrm>
            <a:off x="6786578" y="5643578"/>
            <a:ext cx="830356" cy="461665"/>
          </a:xfrm>
          <a:prstGeom prst="rect">
            <a:avLst/>
          </a:prstGeom>
          <a:ln w="12700">
            <a:miter lim="400000"/>
          </a:ln>
        </p:spPr>
        <p:txBody>
          <a:bodyPr wrap="none" lIns="0" tIns="0" rIns="0" bIns="0">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+15 week</a:t>
            </a:r>
            <a:endParaRPr/>
          </a:p>
          <a:p>
            <a:pPr marL="0" marR="0" lvl="0" indent="0" algn="ctr"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6" name="Shape 516"/>
          <p:cNvSpPr/>
          <p:nvPr/>
        </p:nvSpPr>
        <p:spPr bwMode="auto">
          <a:xfrm>
            <a:off x="7570758" y="5214949"/>
            <a:ext cx="1573243" cy="461665"/>
          </a:xfrm>
          <a:prstGeom prst="rect">
            <a:avLst/>
          </a:prstGeom>
          <a:ln w="12700">
            <a:miter lim="400000"/>
          </a:ln>
        </p:spPr>
        <p:txBody>
          <a:bodyPr lIns="0" tIns="0" rIns="0" bIns="0">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1.Gr ends</a:t>
            </a:r>
            <a:endParaRPr/>
          </a:p>
          <a:p>
            <a:pPr marL="0" marR="0" lvl="0" indent="0" algn="l"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7" name="Shape 517"/>
          <p:cNvSpPr/>
          <p:nvPr/>
        </p:nvSpPr>
        <p:spPr bwMode="auto">
          <a:xfrm>
            <a:off x="6429388" y="5214949"/>
            <a:ext cx="625171" cy="461665"/>
          </a:xfrm>
          <a:prstGeom prst="rect">
            <a:avLst/>
          </a:prstGeom>
          <a:ln w="12700">
            <a:miter lim="400000"/>
          </a:ln>
        </p:spPr>
        <p:txBody>
          <a:bodyPr wrap="none" lIns="0" tIns="0" rIns="0" bIns="0">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r>
              <a:rPr sz="1500" b="0" i="0" u="none" strike="noStrike" cap="none" spc="0">
                <a:ln>
                  <a:noFill/>
                </a:ln>
                <a:solidFill>
                  <a:srgbClr val="000000"/>
                </a:solidFill>
                <a:latin typeface="Arial"/>
                <a:cs typeface="Arial"/>
              </a:rPr>
              <a:t>+10 </a:t>
            </a:r>
            <a:r>
              <a:rPr sz="1500" b="0" i="0" u="none" strike="noStrike" cap="none" spc="0">
                <a:ln>
                  <a:noFill/>
                </a:ln>
                <a:solidFill>
                  <a:srgbClr val="000000"/>
                </a:solidFill>
                <a:latin typeface="Arial"/>
                <a:cs typeface="Arial"/>
              </a:rPr>
              <a:t>vk</a:t>
            </a:r>
            <a:r>
              <a:rPr sz="1500" b="0" i="0" u="none" strike="noStrike" cap="none" spc="0">
                <a:ln>
                  <a:noFill/>
                </a:ln>
                <a:solidFill>
                  <a:srgbClr val="000000"/>
                </a:solidFill>
                <a:latin typeface="Arial"/>
                <a:cs typeface="Arial"/>
              </a:rPr>
              <a:t>.</a:t>
            </a:r>
            <a:endParaRPr/>
          </a:p>
          <a:p>
            <a:pPr marL="0" marR="0" lvl="0" indent="0" algn="l"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8" name="Shape 518"/>
          <p:cNvSpPr/>
          <p:nvPr/>
        </p:nvSpPr>
        <p:spPr bwMode="auto">
          <a:xfrm rot="5400000">
            <a:off x="7534109" y="3418872"/>
            <a:ext cx="2353717" cy="230832"/>
          </a:xfrm>
          <a:prstGeom prst="rect">
            <a:avLst/>
          </a:prstGeom>
          <a:ln w="12700">
            <a:miter lim="400000"/>
          </a:ln>
        </p:spPr>
        <p:txBody>
          <a:bodyPr lIns="0" tIns="0" rIns="0" bIns="0">
            <a:spAutoFit/>
          </a:bodyPr>
          <a:lstStyle>
            <a:lvl1pPr algn="ctr">
              <a:defRPr sz="1500">
                <a:latin typeface="+mn-lt"/>
                <a:ea typeface="+mn-ea"/>
                <a:cs typeface="+mn-cs"/>
              </a:defRPr>
            </a:lvl1pPr>
          </a:lstStyle>
          <a:p>
            <a:pPr marL="0" marR="0" lvl="0" indent="0" algn="ctr" defTabSz="914400">
              <a:lnSpc>
                <a:spcPct val="100000"/>
              </a:lnSpc>
              <a:spcBef>
                <a:spcPts val="0"/>
              </a:spcBef>
              <a:spcAft>
                <a:spcPts val="0"/>
              </a:spcAft>
              <a:buClrTx/>
              <a:buSzTx/>
              <a:buFontTx/>
              <a:buNone/>
              <a:defRPr>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
        <p:nvSpPr>
          <p:cNvPr id="519" name="Shape 519"/>
          <p:cNvSpPr/>
          <p:nvPr/>
        </p:nvSpPr>
        <p:spPr bwMode="auto">
          <a:xfrm rot="16199999">
            <a:off x="4012598" y="3620631"/>
            <a:ext cx="1614224" cy="230832"/>
          </a:xfrm>
          <a:prstGeom prst="rect">
            <a:avLst/>
          </a:prstGeom>
          <a:ln w="12700">
            <a:miter lim="400000"/>
          </a:ln>
        </p:spPr>
        <p:txBody>
          <a:bodyPr lIns="0" tIns="0" rIns="0" bIns="0">
            <a:spAutoFit/>
          </a:bodyPr>
          <a:lstStyle/>
          <a:p>
            <a:pPr marL="0" marR="0" lvl="0" indent="0" algn="l" defTabSz="914400">
              <a:lnSpc>
                <a:spcPct val="100000"/>
              </a:lnSpc>
              <a:spcBef>
                <a:spcPts val="0"/>
              </a:spcBef>
              <a:spcAft>
                <a:spcPts val="0"/>
              </a:spcAft>
              <a:buClrTx/>
              <a:buSzTx/>
              <a:buFontTx/>
              <a:buNone/>
              <a:defRPr sz="1500">
                <a:latin typeface="Arial"/>
                <a:ea typeface="Arial"/>
                <a:cs typeface="Arial"/>
              </a:defRPr>
            </a:pPr>
            <a:endParaRPr sz="1500" b="0" i="0" u="none" strike="noStrike" cap="none" spc="0">
              <a:ln>
                <a:noFill/>
              </a:ln>
              <a:solidFill>
                <a:srgbClr val="FF0000"/>
              </a:solidFill>
              <a:latin typeface="Helvetica"/>
              <a:ea typeface="Helvetica"/>
              <a:cs typeface="Helvetica"/>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dur="indefinite" fill="hold"/>
                                        <p:tgtEl>
                                          <p:spTgt spid="437"/>
                                        </p:tgtEl>
                                        <p:attrNameLst>
                                          <p:attrName>style.visibility</p:attrName>
                                        </p:attrNameLst>
                                      </p:cBhvr>
                                      <p:to>
                                        <p:strVal val="visible"/>
                                      </p:to>
                                    </p:set>
                                    <p:anim calcmode="lin" valueType="num">
                                      <p:cBhvr>
                                        <p:cTn id="7" dur="500" fill="hold"/>
                                        <p:tgtEl>
                                          <p:spTgt spid="437"/>
                                        </p:tgtEl>
                                        <p:attrNameLst>
                                          <p:attrName>ppt_x</p:attrName>
                                        </p:attrNameLst>
                                      </p:cBhvr>
                                      <p:tavLst>
                                        <p:tav tm="0">
                                          <p:val>
                                            <p:strVal val="#ppt_x"/>
                                          </p:val>
                                        </p:tav>
                                        <p:tav tm="100000">
                                          <p:val>
                                            <p:strVal val="#ppt_x"/>
                                          </p:val>
                                        </p:tav>
                                      </p:tavLst>
                                    </p:anim>
                                    <p:anim calcmode="lin" valueType="num">
                                      <p:cBhvr>
                                        <p:cTn id="8"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dur="indefinite" fill="hold"/>
                                        <p:tgtEl>
                                          <p:spTgt spid="509"/>
                                        </p:tgtEl>
                                        <p:attrNameLst>
                                          <p:attrName>style.visibility</p:attrName>
                                        </p:attrNameLst>
                                      </p:cBhvr>
                                      <p:to>
                                        <p:strVal val="visible"/>
                                      </p:to>
                                    </p:set>
                                    <p:anim calcmode="lin" valueType="num">
                                      <p:cBhvr>
                                        <p:cTn id="13" dur="500" fill="hold"/>
                                        <p:tgtEl>
                                          <p:spTgt spid="509"/>
                                        </p:tgtEl>
                                        <p:attrNameLst>
                                          <p:attrName>ppt_x</p:attrName>
                                        </p:attrNameLst>
                                      </p:cBhvr>
                                      <p:tavLst>
                                        <p:tav tm="0">
                                          <p:val>
                                            <p:strVal val="#ppt_x"/>
                                          </p:val>
                                        </p:tav>
                                        <p:tav tm="100000">
                                          <p:val>
                                            <p:strVal val="#ppt_x"/>
                                          </p:val>
                                        </p:tav>
                                      </p:tavLst>
                                    </p:anim>
                                    <p:anim calcmode="lin" valueType="num">
                                      <p:cBhvr>
                                        <p:cTn id="14" dur="500" fill="hold"/>
                                        <p:tgtEl>
                                          <p:spTgt spid="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_rels/theme3.xml.rels><?xml version="1.0" encoding="UTF-8" standalone="yes"?><Relationships xmlns="http://schemas.openxmlformats.org/package/2006/relationships"></Relationships>
</file>

<file path=ppt/theme/_rels/theme4.xml.rels><?xml version="1.0" encoding="UTF-8" standalone="yes"?><Relationships xmlns="http://schemas.openxmlformats.org/package/2006/relationships"></Relationships>
</file>

<file path=ppt/theme/_rels/theme5.xml.rels><?xml version="1.0" encoding="UTF-8" standalone="yes"?><Relationships xmlns="http://schemas.openxmlformats.org/package/2006/relationships"></Relationships>
</file>

<file path=ppt/theme/_rels/theme6.xml.rels><?xml version="1.0" encoding="UTF-8" standalone="yes"?><Relationships xmlns="http://schemas.openxmlformats.org/package/2006/relationships"></Relationships>
</file>

<file path=ppt/theme/_rels/theme7.xml.rels><?xml version="1.0" encoding="UTF-8" standalone="yes"?><Relationships xmlns="http://schemas.openxmlformats.org/package/2006/relationships"></Relationships>
</file>

<file path=ppt/theme/_rels/theme8.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teema">
  <a:themeElements>
    <a:clrScheme name="Office-te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eema">
      <a:majorFont>
        <a:latin typeface="Calibri"/>
        <a:ea typeface="Calibri"/>
        <a:cs typeface="Calibri"/>
      </a:majorFont>
      <a:minorFont>
        <a:latin typeface="Helvetica"/>
        <a:ea typeface="Helvetica"/>
        <a:cs typeface="Helvetica"/>
      </a:minorFont>
    </a:fontScheme>
    <a:fmtScheme name="Office-teem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25400" cap="flat">
          <a:solidFill>
            <a:schemeClr val="accent1"/>
          </a:solidFill>
          <a:prstDash val="solid"/>
          <a:round/>
        </a:ln>
      </a:spPr>
      <a:bodyPr/>
      <a:lstStyle/>
      <a:style>
        <a:lnRef idx="0">
          <a:srgbClr val="FFFFFF"/>
        </a:lnRef>
        <a:fillRef idx="0">
          <a:srgbClr val="FFFFFF"/>
        </a:fillRef>
        <a:effectRef idx="0">
          <a:srgbClr val="FFFFFF"/>
        </a:effectRef>
        <a:fontRef idx="none"/>
      </a:style>
    </a:spDef>
    <a:lnDef>
      <a:spPr bwMode="auto">
        <a:prstGeom prst="rect">
          <a:avLst/>
        </a:prstGeom>
        <a:noFill/>
        <a:ln w="25400" cap="flat">
          <a:solidFill>
            <a:schemeClr val="accent1"/>
          </a:solidFill>
          <a:prstDash val="solid"/>
          <a:round/>
        </a:ln>
      </a:spPr>
      <a:bodyPr/>
      <a:lstStyle/>
      <a:style>
        <a:lnRef idx="0">
          <a:srgbClr val="FFFFFF"/>
        </a:lnRef>
        <a:fillRef idx="0">
          <a:srgbClr val="FFFFFF"/>
        </a:fillRef>
        <a:effectRef idx="0">
          <a:srgbClr val="FFFFFF"/>
        </a:effectRef>
        <a:fontRef idx="none"/>
      </a:style>
    </a:lnDef>
    <a:txDef>
      <a:spPr bwMode="auto">
        <a:prstGeom prst="rect">
          <a:avLst/>
        </a:prstGeom>
        <a:noFill/>
        <a:ln w="12700" cap="flat">
          <a:noFill/>
          <a:miter lim="400000"/>
        </a:ln>
      </a:spPr>
      <a:bodyPr/>
      <a:lstStyle/>
      <a:style>
        <a:lnRef idx="0">
          <a:srgbClr val="FFFFFF"/>
        </a:lnRef>
        <a:fillRef idx="0">
          <a:srgbClr val="FFFFFF"/>
        </a:fillRef>
        <a:effectRef idx="0">
          <a:srgbClr val="FFFFFF"/>
        </a:effectRef>
        <a:fontRef idx="none"/>
      </a:style>
    </a:txDef>
  </a:objectDefaults>
</a:theme>
</file>

<file path=ppt/theme/theme2.xml><?xml version="1.0" encoding="utf-8"?>
<a:theme xmlns:a="http://schemas.openxmlformats.org/drawingml/2006/main" xmlns:r="http://schemas.openxmlformats.org/officeDocument/2006/relationships" xmlns:p="http://schemas.openxmlformats.org/presentation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3.xml><?xml version="1.0" encoding="utf-8"?>
<a:theme xmlns:a="http://schemas.openxmlformats.org/drawingml/2006/main" xmlns:r="http://schemas.openxmlformats.org/officeDocument/2006/relationships" xmlns:p="http://schemas.openxmlformats.org/presentation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majorFont>
      <a:minorFont>
        <a:latin typeface="Calibri"/>
        <a:ea typeface="Arial"/>
        <a:cs typeface="Arial"/>
      </a:minorFont>
    </a:fontScheme>
    <a:fmtScheme name="办公室">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xmlns:p="http://schemas.openxmlformats.org/presentationml/2006/main" name="1_Office-teema">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ema">
      <a:majorFont>
        <a:latin typeface="Calibri"/>
        <a:ea typeface="宋体"/>
        <a:cs typeface="宋体"/>
      </a:majorFont>
      <a:minorFont>
        <a:latin typeface="Calibri"/>
        <a:ea typeface="宋体"/>
        <a:cs typeface="宋体"/>
      </a:minorFont>
    </a:fontScheme>
    <a:fmtScheme name="办公室">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ppt/theme/theme5.xml><?xml version="1.0" encoding="utf-8"?>
<a:theme xmlns:a="http://schemas.openxmlformats.org/drawingml/2006/main" xmlns:r="http://schemas.openxmlformats.org/officeDocument/2006/relationships" xmlns:p="http://schemas.openxmlformats.org/presentation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6.xml><?xml version="1.0" encoding="utf-8"?>
<a:theme xmlns:a="http://schemas.openxmlformats.org/drawingml/2006/main" xmlns:r="http://schemas.openxmlformats.org/officeDocument/2006/relationships" xmlns:p="http://schemas.openxmlformats.org/presentation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7.xml><?xml version="1.0" encoding="utf-8"?>
<a:theme xmlns:a="http://schemas.openxmlformats.org/drawingml/2006/main" xmlns:r="http://schemas.openxmlformats.org/officeDocument/2006/relationships" xmlns:p="http://schemas.openxmlformats.org/presentation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8.xml><?xml version="1.0" encoding="utf-8"?>
<a:theme xmlns:a="http://schemas.openxmlformats.org/drawingml/2006/main" xmlns:r="http://schemas.openxmlformats.org/officeDocument/2006/relationships" xmlns:p="http://schemas.openxmlformats.org/presentation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majorFont>
      <a:minorFont>
        <a:latin typeface="等线"/>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Override1.xml><?xml version="1.0" encoding="utf-8"?>
<a:themeOverride xmlns:a="http://schemas.openxmlformats.org/drawingml/2006/main" xmlns:r="http://schemas.openxmlformats.org/officeDocument/2006/relationships" xmlns:p="http://schemas.openxmlformats.org/presentation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teema">
    <a:majorFont>
      <a:latin typeface="Calibri"/>
      <a:ea typeface="宋体"/>
      <a:cs typeface="宋体"/>
    </a:majorFont>
    <a:minorFont>
      <a:latin typeface="Calibri"/>
      <a:ea typeface="宋体"/>
      <a:cs typeface="宋体"/>
    </a:minorFont>
  </a:fontScheme>
  <a:fmtScheme name="办公室">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ONLYOFFICE/7.3.3.0</Application>
  <DocSecurity>0</DocSecurity>
  <PresentationFormat>Näytössä katseltava diaesitys (4:3)</PresentationFormat>
  <Paragraphs>0</Paragraphs>
  <Slides>77</Slides>
  <Notes>77</Notes>
  <HiddenSlides>0</HiddenSlides>
  <MMClips>2</MMClips>
  <ScaleCrop>0</ScaleCrop>
  <HeadingPairs>
    <vt:vector size="4" baseType="variant">
      <vt:variant>
        <vt:lpstr>Theme</vt:lpstr>
      </vt:variant>
      <vt:variant>
        <vt:i4>7</vt:i4>
      </vt:variant>
      <vt:variant>
        <vt:lpstr>Slide Titles</vt:lpstr>
      </vt:variant>
      <vt:variant>
        <vt:i4>77</vt:i4>
      </vt:variant>
    </vt:vector>
  </HeadingPairs>
  <TitlesOfParts>
    <vt:vector size="84" baseType="lpstr">
      <vt:lpstr>Theme 1</vt:lpstr>
      <vt:lpstr>Theme 2</vt:lpstr>
      <vt:lpstr>Theme 3</vt:lpstr>
      <vt:lpstr>Theme 4</vt:lpstr>
      <vt:lpstr>Theme 5</vt:lpstr>
      <vt:lpstr>Theme 6</vt:lpstr>
      <vt:lpstr>Theme 7</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Manager/>
  <Company>Microsoft</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Typical and atypical reading acquisition and  how to support learners who are in need of help 正常儿童和阅读障碍儿童的阅读能力获得： 如何帮助有特殊教育需要的孩子</dc:title>
  <dc:subject/>
  <dc:creator>China</dc:creator>
  <cp:keywords/>
  <dc:description/>
  <dc:identifier/>
  <dc:language/>
  <cp:lastModifiedBy>Guset_710</cp:lastModifiedBy>
  <cp:revision>146</cp:revision>
  <dcterms:created xsi:type="dcterms:W3CDTF">2016-11-11T10:47:20Z</dcterms:created>
  <dcterms:modified xsi:type="dcterms:W3CDTF">2023-10-25T06:09:06Z</dcterms:modified>
  <cp:category/>
  <cp:contentStatus/>
  <cp:version/>
</cp:coreProperties>
</file>