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59" r:id="rId8"/>
  </p:sldIdLst>
  <p:sldSz cx="12192000" cy="6858000"/>
  <p:notesSz cx="67691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16C8E-E997-4C67-BD33-C23E6323B501}" v="4" dt="2023-10-05T05:35:03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1" autoAdjust="0"/>
    <p:restoredTop sz="94660"/>
  </p:normalViewPr>
  <p:slideViewPr>
    <p:cSldViewPr snapToGrid="0">
      <p:cViewPr varScale="1">
        <p:scale>
          <a:sx n="64" d="100"/>
          <a:sy n="64" d="100"/>
        </p:scale>
        <p:origin x="5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FAD4DC-1EF9-2B7E-1A8F-A7D929826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AFDDE5-928C-9A43-44DA-475C22F5C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EE8CA7-98FA-2AE9-55EE-97C661B4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CEA489F-C63E-08FA-9D2A-C04846EF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868C3E-F94B-D38F-8974-0A37125F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37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1B311B-3B50-F9BC-CF60-D2A4FEDC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FCF42B-3668-24F1-E08F-5B8A6DFAF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2E609F-E13C-6BE0-BBDA-0711B47B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94AD7E-536A-DC67-A14C-227B6D01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2E596AC-7CD0-E676-D358-9D242E897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77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9D8F2CC-C52B-1930-C831-07BB0746B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BE5DBB-6C19-DF66-16B6-25650E22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8FE8A4-7DF1-308D-7B5A-F422DE9C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1B2832-C1AE-5B32-ED78-D6CD7B07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626B94-5B17-E5D6-C8A7-F1743046C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72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2B1814-2C22-D33A-DF35-4B7D4BF2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F864A8-4A5B-5AD8-40CF-E1AAA5457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50239B-34E7-9C64-D8BE-1FFCED2F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307962-8F5F-C471-CF4C-486571A2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D029CB-0569-8096-F727-0DD28548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100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3856B0-E08F-29EE-64FC-5398B2F4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308EE61-76ED-D3C5-AB67-140B6248C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1E3D69A-C9D4-C0B8-1822-270B97E6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169259D-FCBD-6B79-69E7-655351E5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3B6468D-4F81-6C29-FC5F-7745FCB0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0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6659E4-3289-0AC4-EAA5-A688A520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3724DB-C78D-81F7-4DAD-A17D27F0D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6D041B9-2159-21F2-F3A9-7ED4BACB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B1B7D5-2977-B696-A127-1A9AD481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6861B5-7677-E811-6EA0-752DE545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02BAAD4-587F-A511-734A-0F6433A5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80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D0DA54-67AB-57FE-E5F2-75FA0F745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03FDF4C-9FEF-5372-6D92-5F5FB4E90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783C320-9CAC-331F-E86E-17CD261AD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DE90AED-09F6-40A7-14E6-1D99CF3F6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500BED-719B-43D3-1BDF-7B9CECD43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9131900-9468-4735-E687-BAC2052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2A09E60-F83C-AF10-88AC-1E3C04F9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7DB034-E768-A75A-B836-F124DC06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354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C8A5B-FC18-1911-8FF4-67574E58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2271751-2475-DA2C-BEDC-A3062C65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3F4A03B-0773-6DE3-F4F1-C9A72606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562D0F-97A0-36D2-1F74-E4285A7E6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14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C2F8C3C-A7FA-B6CF-2833-73E07437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9D7814-B571-C537-AC63-2EEE3C20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F1D0CD-9D7C-FE38-2EF7-326457CBC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370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508306-856C-38D9-DC8A-4A11155C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6CA133-006A-C6AF-C57F-F9F209DCA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7B12B45-71AF-6504-546D-28C571C05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818604-8528-4035-9F92-90958137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6601399-2A6C-4C06-4AF7-8A871AF57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10A51C1-54C1-CA1B-CD4F-6AA13717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8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78C63E-2297-8C9B-7D0B-5FCB7D5A3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E7FF87B-E3AE-5161-97DE-FD97753B0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6C9611B-9CDC-2CBC-6C95-612A12EA4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CE17764-5BF3-F5D5-DE93-9CD7B159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176534-31B5-3B7E-EACF-E6B32CB3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614CFFE-4DA4-F49E-9729-ADFDAE45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91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CC640D6-333D-0385-C214-21A1F2DF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92D9E7-DC7D-D7FC-592B-45D6BD875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F42AE5-5F28-3B68-7558-1671B687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35EE-CDEA-4627-B9E1-F2F1DA74D7E9}" type="datetimeFigureOut">
              <a:rPr lang="fi-FI" smtClean="0"/>
              <a:t>5.10.2023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10021D-DED8-50A8-CA07-717E0F81F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372625-3F1A-208C-6CB7-87CBB7835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31A9-A7D1-4F99-B09A-CB1573E6D2E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42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rehensiongame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rehensiongam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FD661E-C38B-CE52-D71D-58135D695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22362"/>
            <a:ext cx="12192000" cy="1750047"/>
          </a:xfrm>
        </p:spPr>
        <p:txBody>
          <a:bodyPr>
            <a:normAutofit/>
          </a:bodyPr>
          <a:lstStyle/>
          <a:p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Metaview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b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4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globally</a:t>
            </a:r>
            <a:endParaRPr lang="fi-FI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058ECA-BCCF-383E-F742-C803856A7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140766"/>
            <a:ext cx="12046226" cy="3379304"/>
          </a:xfrm>
        </p:spPr>
        <p:txBody>
          <a:bodyPr>
            <a:normAutofit/>
          </a:bodyPr>
          <a:lstStyle/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Heikki Lyytinen, Emeritus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Unesco Chair On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Literacy Learning to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Ks. heikki.lyytinen.info; </a:t>
            </a:r>
            <a:r>
              <a:rPr lang="fi-FI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</a:t>
            </a:r>
            <a:r>
              <a:rPr lang="fi-FI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nd</a:t>
            </a:r>
            <a:r>
              <a:rPr lang="fi-FI" sz="24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fi-FI" sz="2400" u="sng" dirty="0">
                <a:solidFill>
                  <a:schemeClr val="hlin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  <a:hlinkClick r:id="rId2"/>
              </a:rPr>
              <a:t>https://comprehensiongame.com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 the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telling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Ethiopia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Zambia)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help is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revision,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version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Lyytinen, H., Nshimbi, C.J.,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Agegnehu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, A.Z. Louleli, N.  Li, H. Understanding literacy acquisition and dyslexia for optimizing ways to overcome difficulties applying observations from different literacy cultures.  Cultural Cognitive Science.</a:t>
            </a:r>
            <a:r>
              <a:rPr lang="en-US" sz="1800" dirty="0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 </a:t>
            </a:r>
            <a:endParaRPr lang="fi-FI" sz="1800" dirty="0">
              <a:effectLst/>
              <a:latin typeface="Times New Roman" panose="02020603050405020304" pitchFamily="18" charset="0"/>
              <a:ea typeface="Batang" panose="02030600000101010101" pitchFamily="18" charset="-127"/>
              <a:cs typeface="Calibri" panose="020F0502020204030204" pitchFamily="34" charset="0"/>
            </a:endParaRPr>
          </a:p>
          <a:p>
            <a:r>
              <a:rPr lang="fi-FI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heikki.j.lyytinen@jyu.fi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F1ECD13C-5D7D-EC2C-07CB-F198DF92EDAF}"/>
              </a:ext>
            </a:extLst>
          </p:cNvPr>
          <p:cNvSpPr txBox="1"/>
          <p:nvPr/>
        </p:nvSpPr>
        <p:spPr>
          <a:xfrm>
            <a:off x="2236304" y="6162260"/>
            <a:ext cx="9995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 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i-FI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9337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4C8F04-1E06-C74F-84C2-9513BD21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513"/>
            <a:ext cx="12284765" cy="805070"/>
          </a:xfrm>
        </p:spPr>
        <p:txBody>
          <a:bodyPr>
            <a:noAutofit/>
          </a:bodyPr>
          <a:lstStyle/>
          <a:p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empirically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proven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fi-FI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A00EA4-6BFB-755A-2584-C86E5F824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75251"/>
            <a:ext cx="12192000" cy="621195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concentrate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ie. to 1)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2)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supporting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learners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3)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help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4)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focussing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to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5)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criterion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i-FI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i-FI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almost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game-based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Storyreader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internet in Android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approprite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(SA)</a:t>
            </a: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Ekapeli/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GraphoGame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(EP/GG)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elevating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occurs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associative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repeatedly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consistencies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storyteller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intention and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bottlenecks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preventive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failing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</a:p>
          <a:p>
            <a:pPr lvl="1">
              <a:lnSpc>
                <a:spcPct val="120000"/>
              </a:lnSpc>
            </a:pP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EP/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GG’s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player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starts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seeing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himslevel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fi-FI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classmates</a:t>
            </a:r>
            <a:endParaRPr lang="fi-FI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7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30ECA4-E5C7-A06E-D6F6-BE03612B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4" y="365126"/>
            <a:ext cx="10369826" cy="5231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757ED0-A307-6C77-A07A-151B2415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9575" y="526774"/>
            <a:ext cx="12841358" cy="6778487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observe+support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learning+its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proceedings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convincly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bottlenecks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accurate&amp;fluent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it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led the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learner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fi-FI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in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literacy</a:t>
            </a:r>
            <a:r>
              <a:rPr lang="fi-FI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i-FI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orthographies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spoken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enjoy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literacy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(FL) </a:t>
            </a:r>
          </a:p>
          <a:p>
            <a:pPr lvl="1"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Finland FL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2.gr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(at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Ekapeli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schoolbooks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 =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to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to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permanent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1) via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leisure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via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leisure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alternative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invented</a:t>
            </a: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newest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FL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net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shortened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PISA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fi-FI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768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0B0320-B856-7D8F-3B3E-B8B6B59A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fi-FI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Continues</a:t>
            </a:r>
            <a:endParaRPr lang="fi-FI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B706EF-8441-8048-D48E-060F94E70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79513"/>
            <a:ext cx="12503425" cy="71252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16F690B-BC27-211A-F7B3-E712F8B8BF51}"/>
              </a:ext>
            </a:extLst>
          </p:cNvPr>
          <p:cNvSpPr txBox="1"/>
          <p:nvPr/>
        </p:nvSpPr>
        <p:spPr>
          <a:xfrm>
            <a:off x="0" y="606287"/>
            <a:ext cx="12192000" cy="6343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ice-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creams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diplomas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motivate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boys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understandable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2.grader to help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</a:t>
            </a: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interplay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permanent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memory+limited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storyteller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 in Africa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be-aquired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rural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Africa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It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Finland -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PISA, PIRLS and data from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2022 PISA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December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show a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further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My Tokapeli (TP)/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is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benefiting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AI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internet</a:t>
            </a: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internet,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AI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AI</a:t>
            </a:r>
          </a:p>
          <a:p>
            <a:pPr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(CG) is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empirically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validated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 to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illiterate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Zambian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elevated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CG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GraphoGame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fi-FI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ATTENTION! </a:t>
            </a:r>
          </a:p>
          <a:p>
            <a:pPr lvl="1">
              <a:lnSpc>
                <a:spcPct val="120000"/>
              </a:lnSpc>
            </a:pP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 to 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www.comprehensiongame.com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fi-FI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>
              <a:lnSpc>
                <a:spcPct val="120000"/>
              </a:lnSpc>
            </a:pPr>
            <a:endParaRPr lang="fi-FI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0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502f131-447b-4806-9619-951baa5c0f5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87419CE5DDED545BD7F09817B7D7FF4" ma:contentTypeVersion="6" ma:contentTypeDescription="Luo uusi asiakirja." ma:contentTypeScope="" ma:versionID="bfbe01f9c8b49ad7f8c5a9c437392e75">
  <xsd:schema xmlns:xsd="http://www.w3.org/2001/XMLSchema" xmlns:xs="http://www.w3.org/2001/XMLSchema" xmlns:p="http://schemas.microsoft.com/office/2006/metadata/properties" xmlns:ns3="c502f131-447b-4806-9619-951baa5c0f5b" targetNamespace="http://schemas.microsoft.com/office/2006/metadata/properties" ma:root="true" ma:fieldsID="270dc02166ce08e3b313abed3881b0d8" ns3:_="">
    <xsd:import namespace="c502f131-447b-4806-9619-951baa5c0f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02f131-447b-4806-9619-951baa5c0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C20EBA-5851-48F0-8A32-291949EDCFA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502f131-447b-4806-9619-951baa5c0f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9A6E5F-96CD-453E-BCCF-D09620F022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94CD9F-3C3B-4B7F-B71D-8FC0629CA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02f131-447b-4806-9619-951baa5c0f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1066</Words>
  <Application>Microsoft Office PowerPoint</Application>
  <PresentationFormat>Laajakuva</PresentationFormat>
  <Paragraphs>51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Office-teema</vt:lpstr>
      <vt:lpstr>Metaview of how we could support learning of children globally</vt:lpstr>
      <vt:lpstr>We know enough about learning - why not to start supporting children’s learning in empirically proven ways!</vt:lpstr>
      <vt:lpstr>PowerPoint-esitys</vt:lpstr>
      <vt:lpstr>Continues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Heikki Lyytinen</dc:creator>
  <cp:lastModifiedBy>Heikki Lyytinen</cp:lastModifiedBy>
  <cp:revision>36</cp:revision>
  <cp:lastPrinted>2023-10-04T19:11:03Z</cp:lastPrinted>
  <dcterms:created xsi:type="dcterms:W3CDTF">2023-09-27T17:20:35Z</dcterms:created>
  <dcterms:modified xsi:type="dcterms:W3CDTF">2023-10-05T06:37:17Z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0x010100687419CE5DDED545BD7F09817B7D7FF4</vt:lpwstr>
  </property>
</Properties>
</file>