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DDEDE2-2BF6-CD57-51ED-FBD8A1716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D474E4A-DD70-8739-D511-E8EDC6A4E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6EAE409-0C82-0298-3476-36302F74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611E27-7F07-C7CC-4F79-C6F90254E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76DA9BE-FB02-5DE4-7FCF-B693F23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255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F5983D-3BE0-B497-35FA-E61A4721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90CB9B8-4AE6-B1F0-8BDA-D99B9ADAA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B313B12-E3CA-CF3C-14B4-C5B33768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1AAEA5-5F6A-F7D9-2034-BEB9E03B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59B550-C6D6-7F5B-245C-35DE3141D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967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D8E8903-D881-0B13-63E4-5722D940B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64A70CC-8DCA-836D-264A-607267258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271301-CFDD-1C7C-8168-77254945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1C8105-B7ED-BDB7-3667-2C820F2E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F5912F-F67F-0BFC-F2AF-CADB0B3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3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823E74-673A-36AB-0491-2D9E2726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C9B461-6795-09EA-22EC-AA00CA2B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EE40E4-4823-34C4-9BC3-DC0CE24FC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01BFE01-AB75-6AF9-192A-9280011A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0DD24B5-A561-5AE2-3A2B-1ED8680F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457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45F69-FAC1-2115-DE97-21C30436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96DAA5A-9477-095D-E862-3934BACE3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35D0504-6204-039D-DA30-94678199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8C2B28-7782-ADB1-FECB-240BEBF3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C1AA8B-7C1A-7351-96B3-A0324961A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13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5530A7-8758-F6A6-2199-F4FC765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190784-7297-31D9-87C4-D44B6634A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A115DD-B7E3-6D11-00E4-DB40E6D1D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1588C7-40B6-4818-CA17-238073948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3B91622-216D-CF7C-6A21-7FEC5F33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482BB2-D847-078B-1D94-BED69FA9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878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5D1A1F-A356-4F90-5D37-49DC2D0BE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01E556C-CE86-CF69-A9D6-B22F1BDD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70F23F6-A8AA-0AE0-A316-78F9F1D96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A68B372-8238-C19D-E9D0-0256D546E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C032E66-4F3C-13E6-3DD2-7763AF2C1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52DAA3E-5AEA-0088-46F7-9A19F196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2FDEEE0-2466-F6C8-039C-0DAA08B4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CEDB05D-8C71-9AC0-FB01-2587A0089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01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446A69-08C5-14DE-0493-74C293C8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C5C8023-D2CD-EA66-48E2-35C303DA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6EB3A75-2E1D-BA8E-3488-B02D2FD0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162A421-C74C-0E93-7E2C-83D95A174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8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61993DE-CA73-0105-8278-C37513249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F1C2C5-9EF6-5243-4EEA-3C6354319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EB844C6-9BF5-7F3E-B907-702A2E98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94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298714C-92E7-1850-0006-49A68DC85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C18E3B-162E-AB1B-E888-B66D7471D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3D5B263-84C1-3BF5-EB6D-3CDCEAD53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5A9C707-5216-061F-CE12-084FDC80E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9765CD-85DC-5FAF-D97A-FBA90E64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A6D2A0-2EEA-0074-220E-82A67098D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346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736A98-2BBC-563D-A8C4-B7339E999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49828B-6643-6C38-329C-D593C0AAA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7018BA5-161B-5024-63CF-245098920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B2FD04-A064-3EE0-30D5-F7463C0A7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4AF504-CF72-3782-A4C3-2862F277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B75A6E-51F6-DBB8-CEBD-7F3B3028A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4887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CAC51C6-B71B-725A-37A2-5A94022A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D472DC8-36D8-3427-A580-EFE85DE4F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1B919F-6326-32DA-DD25-11EF2A910A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FDA98-881C-4A93-A99F-47A6F965F93F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405A42-118F-ABEA-2E10-4A306F7C25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E655D66-49CA-9821-E371-639CF8A2F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97F9-FF67-4F55-926A-5930DF2C761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50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21F736-5A57-33DE-1BDF-C7CAC05F3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Observations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the </a:t>
            </a:r>
            <a:r>
              <a:rPr lang="fi-FI" dirty="0" err="1"/>
              <a:t>acquisition</a:t>
            </a:r>
            <a:r>
              <a:rPr lang="fi-FI" dirty="0"/>
              <a:t> of the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easy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basic</a:t>
            </a:r>
            <a:r>
              <a:rPr lang="fi-FI" dirty="0"/>
              <a:t> </a:t>
            </a:r>
            <a:r>
              <a:rPr lang="fi-FI" dirty="0" err="1"/>
              <a:t>reading</a:t>
            </a:r>
            <a:r>
              <a:rPr lang="fi-FI" dirty="0"/>
              <a:t> </a:t>
            </a:r>
            <a:r>
              <a:rPr lang="fi-FI" dirty="0" err="1"/>
              <a:t>skills</a:t>
            </a:r>
            <a:r>
              <a:rPr lang="fi-FI" dirty="0"/>
              <a:t> of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children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42D86C-2ADD-2AD8-69D0-DBF613A07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67EBBC-9AEB-7DF1-6269-705672A4364F}"/>
              </a:ext>
            </a:extLst>
          </p:cNvPr>
          <p:cNvSpPr txBox="1"/>
          <p:nvPr/>
        </p:nvSpPr>
        <p:spPr>
          <a:xfrm>
            <a:off x="2574235" y="3602039"/>
            <a:ext cx="9342782" cy="279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Heikki Lyytinen</a:t>
            </a: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Emeritus UNESCO Chair/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Inclusive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Literacy Learning for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the JLD and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developing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games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 i="1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b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Adviser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r>
              <a:rPr lang="fi-FI" sz="2400" i="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/>
              </a:rPr>
              <a:t> Niilo Mäki Institute and Haskins Laboratories, Yale, </a:t>
            </a:r>
            <a:r>
              <a:rPr lang="fi-FI" sz="2400" i="0" dirty="0" err="1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/>
              </a:rPr>
              <a:t>Usa</a:t>
            </a:r>
            <a:r>
              <a:rPr lang="fi-FI" sz="2400" i="0" dirty="0">
                <a:latin typeface="Times New Roman" panose="02020603050405020304" pitchFamily="18" charset="0"/>
                <a:cs typeface="Times New Roman" panose="02020603050405020304" pitchFamily="18" charset="0"/>
                <a:sym typeface="Calibri" panose="020F0502020204030204"/>
              </a:rPr>
              <a:t> 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800"/>
            </a:pP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Jyväskylä, Finland</a:t>
            </a: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72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heikki.lyytinen.info and for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65760">
              <a:lnSpc>
                <a:spcPct val="72000"/>
              </a:lnSpc>
              <a:spcBef>
                <a:spcPts val="400"/>
              </a:spcBef>
              <a:defRPr sz="720"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defRPr>
            </a:pPr>
            <a:r>
              <a:rPr lang="fi-FI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Comprehensiongame.info</a:t>
            </a:r>
          </a:p>
        </p:txBody>
      </p:sp>
    </p:spTree>
    <p:extLst>
      <p:ext uri="{BB962C8B-B14F-4D97-AF65-F5344CB8AC3E}">
        <p14:creationId xmlns:p14="http://schemas.microsoft.com/office/powerpoint/2010/main" val="361369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076DD8-FFF2-20A6-409A-51DEF227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365126"/>
            <a:ext cx="11075504" cy="241162"/>
          </a:xfrm>
        </p:spPr>
        <p:txBody>
          <a:bodyPr>
            <a:noAutofit/>
          </a:bodyPr>
          <a:lstStyle/>
          <a:p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orthography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endParaRPr lang="fi-FI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3E5229-F003-FB30-E84B-1D1F3FFFA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512" y="834887"/>
            <a:ext cx="12271512" cy="5893903"/>
          </a:xfrm>
        </p:spPr>
        <p:txBody>
          <a:bodyPr>
            <a:normAutofit/>
          </a:bodyPr>
          <a:lstStyle/>
          <a:p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”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fi-FI" sz="250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alphabetic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e.g.in Africa,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symmetrically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directions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phoneme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grapheme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phoneme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everywhere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loan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clusters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consonants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long,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compound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”mustaviinimarjalaatikko” =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berry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/box</a:t>
            </a: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1.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sound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errors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pronunceable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above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backwards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okkitaalajraminiivatsum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be-focussed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sounding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spelling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spellers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spell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the 	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phonemic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lenght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affect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endParaRPr lang="fi-FI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tuli (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tuuli (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tulli (</a:t>
            </a:r>
            <a:r>
              <a:rPr lang="fi-FI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fi-FI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026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6D997-7643-E4F5-4E7F-33C505352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86" y="258418"/>
            <a:ext cx="12192000" cy="119269"/>
          </a:xfrm>
        </p:spPr>
        <p:txBody>
          <a:bodyPr>
            <a:noAutofit/>
          </a:bodyPr>
          <a:lstStyle/>
          <a:p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acquistion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Finnish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fi-FI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face</a:t>
            </a:r>
            <a:endParaRPr lang="fi-FI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9076C0-3C20-B8D2-CA80-97D95718A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66530"/>
            <a:ext cx="12413973" cy="6480313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More </a:t>
            </a:r>
            <a:r>
              <a:rPr lang="fi-FI" dirty="0" err="1"/>
              <a:t>than</a:t>
            </a:r>
            <a:r>
              <a:rPr lang="fi-FI" dirty="0"/>
              <a:t> 96% of </a:t>
            </a:r>
            <a:r>
              <a:rPr lang="fi-FI" dirty="0" err="1"/>
              <a:t>Finns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accurate</a:t>
            </a:r>
            <a:r>
              <a:rPr lang="fi-FI" dirty="0"/>
              <a:t> </a:t>
            </a:r>
            <a:r>
              <a:rPr lang="fi-FI" dirty="0" err="1"/>
              <a:t>readers</a:t>
            </a:r>
            <a:r>
              <a:rPr lang="fi-FI" dirty="0"/>
              <a:t> at the </a:t>
            </a:r>
            <a:r>
              <a:rPr lang="fi-FI" dirty="0" err="1"/>
              <a:t>end</a:t>
            </a:r>
            <a:r>
              <a:rPr lang="fi-FI" dirty="0"/>
              <a:t> of the 1. </a:t>
            </a:r>
            <a:r>
              <a:rPr lang="fi-FI" dirty="0" err="1"/>
              <a:t>grade</a:t>
            </a:r>
            <a:endParaRPr lang="fi-FI" dirty="0"/>
          </a:p>
          <a:p>
            <a:r>
              <a:rPr lang="fi-FI" dirty="0" err="1"/>
              <a:t>Almost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of the </a:t>
            </a:r>
            <a:r>
              <a:rPr lang="fi-FI" dirty="0" err="1"/>
              <a:t>children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read</a:t>
            </a:r>
            <a:r>
              <a:rPr lang="fi-FI" dirty="0"/>
              <a:t>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words</a:t>
            </a:r>
            <a:r>
              <a:rPr lang="fi-FI" dirty="0"/>
              <a:t> </a:t>
            </a:r>
            <a:r>
              <a:rPr lang="fi-FI" dirty="0" err="1"/>
              <a:t>accurate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school</a:t>
            </a:r>
            <a:endParaRPr lang="fi-FI" dirty="0"/>
          </a:p>
          <a:p>
            <a:r>
              <a:rPr lang="fi-FI" dirty="0" err="1"/>
              <a:t>Almost</a:t>
            </a:r>
            <a:r>
              <a:rPr lang="fi-FI" dirty="0"/>
              <a:t> </a:t>
            </a:r>
            <a:r>
              <a:rPr lang="fi-FI" dirty="0" err="1"/>
              <a:t>none</a:t>
            </a:r>
            <a:r>
              <a:rPr lang="fi-FI" dirty="0"/>
              <a:t> </a:t>
            </a:r>
            <a:r>
              <a:rPr lang="fi-FI" dirty="0" err="1"/>
              <a:t>fails</a:t>
            </a:r>
            <a:r>
              <a:rPr lang="fi-FI" dirty="0"/>
              <a:t> to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accurate</a:t>
            </a:r>
            <a:r>
              <a:rPr lang="fi-FI" dirty="0"/>
              <a:t> </a:t>
            </a:r>
            <a:r>
              <a:rPr lang="fi-FI" dirty="0" err="1"/>
              <a:t>reader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our</a:t>
            </a:r>
            <a:r>
              <a:rPr lang="fi-FI" dirty="0"/>
              <a:t> Ekapeli (the </a:t>
            </a:r>
            <a:r>
              <a:rPr lang="fi-FI" dirty="0" err="1"/>
              <a:t>original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Graphogame</a:t>
            </a:r>
            <a:r>
              <a:rPr lang="fi-FI" dirty="0"/>
              <a:t>) is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optimally</a:t>
            </a:r>
            <a:endParaRPr lang="fi-FI" dirty="0"/>
          </a:p>
          <a:p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2 </a:t>
            </a:r>
            <a:r>
              <a:rPr lang="fi-FI" dirty="0" err="1"/>
              <a:t>steps</a:t>
            </a:r>
            <a:r>
              <a:rPr lang="fi-FI" dirty="0"/>
              <a:t> to 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to 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accurate</a:t>
            </a:r>
            <a:r>
              <a:rPr lang="fi-FI" dirty="0"/>
              <a:t> </a:t>
            </a:r>
            <a:r>
              <a:rPr lang="fi-FI" dirty="0" err="1"/>
              <a:t>reader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1. </a:t>
            </a:r>
            <a:r>
              <a:rPr lang="fi-FI" dirty="0" err="1"/>
              <a:t>storing</a:t>
            </a:r>
            <a:r>
              <a:rPr lang="fi-FI" dirty="0"/>
              <a:t> the </a:t>
            </a:r>
            <a:r>
              <a:rPr lang="fi-FI" dirty="0" err="1"/>
              <a:t>sounds</a:t>
            </a:r>
            <a:r>
              <a:rPr lang="fi-FI" dirty="0"/>
              <a:t> of the </a:t>
            </a:r>
            <a:r>
              <a:rPr lang="fi-FI" dirty="0" err="1"/>
              <a:t>letters</a:t>
            </a:r>
            <a:r>
              <a:rPr lang="fi-FI" dirty="0"/>
              <a:t> </a:t>
            </a:r>
          </a:p>
          <a:p>
            <a:pPr lvl="2"/>
            <a:r>
              <a:rPr lang="fi-FI" dirty="0"/>
              <a:t>a d e </a:t>
            </a:r>
            <a:r>
              <a:rPr lang="fi-FI" dirty="0" err="1"/>
              <a:t>ng</a:t>
            </a:r>
            <a:r>
              <a:rPr lang="fi-FI" dirty="0"/>
              <a:t> h i j k l m n o p r s t u v y ä ö and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Swedish</a:t>
            </a:r>
            <a:r>
              <a:rPr lang="fi-FI" dirty="0"/>
              <a:t> </a:t>
            </a:r>
            <a:r>
              <a:rPr lang="fi-FI" dirty="0" err="1"/>
              <a:t>letter</a:t>
            </a:r>
            <a:r>
              <a:rPr lang="fi-FI" dirty="0"/>
              <a:t> å) and  </a:t>
            </a:r>
            <a:r>
              <a:rPr lang="fi-FI" dirty="0" err="1"/>
              <a:t>understand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repeated</a:t>
            </a:r>
            <a:r>
              <a:rPr lang="fi-FI" dirty="0"/>
              <a:t> </a:t>
            </a:r>
            <a:r>
              <a:rPr lang="fi-FI" dirty="0" err="1"/>
              <a:t>letter</a:t>
            </a:r>
            <a:r>
              <a:rPr lang="fi-FI" dirty="0"/>
              <a:t> </a:t>
            </a:r>
            <a:r>
              <a:rPr lang="fi-FI" dirty="0" err="1"/>
              <a:t>means</a:t>
            </a:r>
            <a:r>
              <a:rPr lang="fi-FI" dirty="0"/>
              <a:t> long sound</a:t>
            </a:r>
          </a:p>
          <a:p>
            <a:pPr lvl="1"/>
            <a:r>
              <a:rPr lang="fi-FI" dirty="0"/>
              <a:t>2. </a:t>
            </a:r>
            <a:r>
              <a:rPr lang="fi-FI" dirty="0" err="1"/>
              <a:t>inventing</a:t>
            </a:r>
            <a:r>
              <a:rPr lang="fi-FI" dirty="0"/>
              <a:t> </a:t>
            </a:r>
            <a:r>
              <a:rPr lang="fi-FI" dirty="0" err="1"/>
              <a:t>how</a:t>
            </a:r>
            <a:r>
              <a:rPr lang="fi-FI" dirty="0"/>
              <a:t> to sound out the </a:t>
            </a:r>
            <a:r>
              <a:rPr lang="fi-FI" dirty="0" err="1"/>
              <a:t>learned</a:t>
            </a:r>
            <a:r>
              <a:rPr lang="fi-FI" dirty="0"/>
              <a:t>  </a:t>
            </a:r>
            <a:r>
              <a:rPr lang="fi-FI" dirty="0" err="1"/>
              <a:t>phonemein</a:t>
            </a:r>
            <a:r>
              <a:rPr lang="fi-FI" dirty="0"/>
              <a:t> the </a:t>
            </a:r>
            <a:r>
              <a:rPr lang="fi-FI" dirty="0" err="1"/>
              <a:t>order</a:t>
            </a:r>
            <a:r>
              <a:rPr lang="fi-FI" dirty="0"/>
              <a:t> of the </a:t>
            </a:r>
            <a:r>
              <a:rPr lang="fi-FI" dirty="0" err="1"/>
              <a:t>letters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typical</a:t>
            </a:r>
            <a:r>
              <a:rPr lang="fi-FI" dirty="0"/>
              <a:t> </a:t>
            </a:r>
            <a:r>
              <a:rPr lang="fi-FI" dirty="0" err="1"/>
              <a:t>reading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is </a:t>
            </a:r>
            <a:r>
              <a:rPr lang="fi-FI" dirty="0" err="1"/>
              <a:t>dysfluency</a:t>
            </a:r>
            <a:r>
              <a:rPr lang="fi-FI" dirty="0"/>
              <a:t> – a </a:t>
            </a:r>
            <a:r>
              <a:rPr lang="fi-FI" dirty="0" err="1"/>
              <a:t>shorty</a:t>
            </a:r>
            <a:r>
              <a:rPr lang="fi-FI" dirty="0"/>
              <a:t> </a:t>
            </a:r>
            <a:r>
              <a:rPr lang="fi-FI" dirty="0" err="1"/>
              <a:t>affecting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the child </a:t>
            </a:r>
            <a:r>
              <a:rPr lang="fi-FI" dirty="0" err="1"/>
              <a:t>starts</a:t>
            </a:r>
            <a:r>
              <a:rPr lang="fi-FI" dirty="0"/>
              <a:t> </a:t>
            </a:r>
            <a:r>
              <a:rPr lang="fi-FI" dirty="0" err="1"/>
              <a:t>reading</a:t>
            </a:r>
            <a:endParaRPr lang="fi-FI" dirty="0"/>
          </a:p>
          <a:p>
            <a:r>
              <a:rPr lang="fi-FI" dirty="0"/>
              <a:t>In </a:t>
            </a:r>
            <a:r>
              <a:rPr lang="fi-FI" dirty="0" err="1"/>
              <a:t>dyslexia</a:t>
            </a:r>
            <a:r>
              <a:rPr lang="fi-FI" dirty="0"/>
              <a:t>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occurs</a:t>
            </a:r>
            <a:r>
              <a:rPr lang="fi-FI" dirty="0"/>
              <a:t> in </a:t>
            </a:r>
            <a:r>
              <a:rPr lang="fi-FI" dirty="0" err="1"/>
              <a:t>families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the child is </a:t>
            </a:r>
            <a:r>
              <a:rPr lang="fi-FI" dirty="0" err="1"/>
              <a:t>born</a:t>
            </a:r>
            <a:r>
              <a:rPr lang="fi-FI" dirty="0"/>
              <a:t> to a  </a:t>
            </a:r>
            <a:r>
              <a:rPr lang="fi-FI" dirty="0" err="1"/>
              <a:t>parent</a:t>
            </a:r>
            <a:r>
              <a:rPr lang="fi-FI" dirty="0"/>
              <a:t> 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dyslexia</a:t>
            </a:r>
            <a:r>
              <a:rPr lang="fi-FI" dirty="0"/>
              <a:t> (is </a:t>
            </a:r>
            <a:r>
              <a:rPr lang="fi-FI" dirty="0" err="1"/>
              <a:t>affectd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genetic</a:t>
            </a:r>
            <a:r>
              <a:rPr lang="fi-FI" dirty="0"/>
              <a:t> </a:t>
            </a:r>
            <a:r>
              <a:rPr lang="fi-FI" dirty="0" err="1"/>
              <a:t>atypicality</a:t>
            </a:r>
            <a:r>
              <a:rPr lang="fi-FI" dirty="0"/>
              <a:t>) </a:t>
            </a:r>
          </a:p>
          <a:p>
            <a:r>
              <a:rPr lang="fi-FI" dirty="0"/>
              <a:t>The main </a:t>
            </a:r>
            <a:r>
              <a:rPr lang="fi-FI" dirty="0" err="1"/>
              <a:t>problem</a:t>
            </a:r>
            <a:r>
              <a:rPr lang="fi-FI" dirty="0"/>
              <a:t> of </a:t>
            </a:r>
            <a:r>
              <a:rPr lang="fi-FI" dirty="0" err="1"/>
              <a:t>dyslexia</a:t>
            </a:r>
            <a:r>
              <a:rPr lang="fi-FI" dirty="0"/>
              <a:t>  is in </a:t>
            </a:r>
            <a:r>
              <a:rPr lang="fi-FI" dirty="0" err="1"/>
              <a:t>unreliability</a:t>
            </a:r>
            <a:r>
              <a:rPr lang="fi-FI" dirty="0"/>
              <a:t> of </a:t>
            </a:r>
            <a:r>
              <a:rPr lang="fi-FI" dirty="0" err="1"/>
              <a:t>learning</a:t>
            </a:r>
            <a:r>
              <a:rPr lang="fi-FI" dirty="0"/>
              <a:t> the </a:t>
            </a:r>
            <a:r>
              <a:rPr lang="fi-FI" dirty="0" err="1"/>
              <a:t>connections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some </a:t>
            </a:r>
            <a:r>
              <a:rPr lang="fi-FI" dirty="0" err="1"/>
              <a:t>letters</a:t>
            </a:r>
            <a:endParaRPr lang="fi-FI" dirty="0"/>
          </a:p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affects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the </a:t>
            </a:r>
            <a:r>
              <a:rPr lang="fi-FI" dirty="0" err="1"/>
              <a:t>connections</a:t>
            </a:r>
            <a:r>
              <a:rPr lang="fi-FI" dirty="0"/>
              <a:t> of </a:t>
            </a:r>
            <a:r>
              <a:rPr lang="fi-FI" dirty="0" err="1"/>
              <a:t>accoustically</a:t>
            </a:r>
            <a:r>
              <a:rPr lang="fi-FI" dirty="0"/>
              <a:t> </a:t>
            </a:r>
            <a:r>
              <a:rPr lang="fi-FI" dirty="0" err="1"/>
              <a:t>close</a:t>
            </a:r>
            <a:r>
              <a:rPr lang="fi-FI" dirty="0"/>
              <a:t> </a:t>
            </a:r>
            <a:r>
              <a:rPr lang="fi-FI" dirty="0" err="1"/>
              <a:t>phonemes</a:t>
            </a:r>
            <a:r>
              <a:rPr lang="fi-FI" dirty="0"/>
              <a:t>, </a:t>
            </a:r>
            <a:r>
              <a:rPr lang="fi-FI" dirty="0" err="1"/>
              <a:t>such</a:t>
            </a:r>
            <a:r>
              <a:rPr lang="fi-FI" dirty="0"/>
              <a:t> as l, m and n to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letter</a:t>
            </a:r>
            <a:r>
              <a:rPr lang="fi-FI" dirty="0"/>
              <a:t>. </a:t>
            </a:r>
          </a:p>
          <a:p>
            <a:r>
              <a:rPr lang="fi-FI" dirty="0"/>
              <a:t>The </a:t>
            </a:r>
            <a:r>
              <a:rPr lang="fi-FI" dirty="0" err="1"/>
              <a:t>cause</a:t>
            </a:r>
            <a:r>
              <a:rPr lang="fi-FI" dirty="0"/>
              <a:t> of </a:t>
            </a:r>
            <a:r>
              <a:rPr lang="fi-FI" dirty="0" err="1"/>
              <a:t>dyslexia</a:t>
            </a:r>
            <a:r>
              <a:rPr lang="fi-FI" dirty="0"/>
              <a:t> is </a:t>
            </a:r>
            <a:r>
              <a:rPr lang="fi-FI" dirty="0" err="1"/>
              <a:t>auditory</a:t>
            </a:r>
            <a:r>
              <a:rPr lang="fi-FI" dirty="0"/>
              <a:t> </a:t>
            </a:r>
            <a:r>
              <a:rPr lang="fi-FI" dirty="0" err="1"/>
              <a:t>insensitivity</a:t>
            </a:r>
            <a:r>
              <a:rPr lang="fi-FI" dirty="0"/>
              <a:t> (</a:t>
            </a:r>
            <a:r>
              <a:rPr lang="fi-FI" dirty="0" err="1"/>
              <a:t>which</a:t>
            </a:r>
            <a:r>
              <a:rPr lang="fi-FI" dirty="0"/>
              <a:t> is in no </a:t>
            </a:r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specific</a:t>
            </a:r>
            <a:r>
              <a:rPr lang="fi-FI" dirty="0"/>
              <a:t> to </a:t>
            </a:r>
            <a:r>
              <a:rPr lang="fi-FI" dirty="0" err="1"/>
              <a:t>speech</a:t>
            </a:r>
            <a:r>
              <a:rPr lang="fi-FI" dirty="0"/>
              <a:t> </a:t>
            </a:r>
            <a:r>
              <a:rPr lang="fi-FI" dirty="0" err="1"/>
              <a:t>sounds</a:t>
            </a:r>
            <a:r>
              <a:rPr lang="fi-FI" dirty="0"/>
              <a:t>)</a:t>
            </a:r>
          </a:p>
          <a:p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documented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observing</a:t>
            </a:r>
            <a:r>
              <a:rPr lang="fi-FI" dirty="0"/>
              <a:t>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event-related</a:t>
            </a:r>
            <a:r>
              <a:rPr lang="fi-FI" dirty="0"/>
              <a:t> </a:t>
            </a:r>
            <a:r>
              <a:rPr lang="fi-FI" dirty="0" err="1"/>
              <a:t>potential</a:t>
            </a:r>
            <a:r>
              <a:rPr lang="fi-FI" dirty="0"/>
              <a:t> </a:t>
            </a:r>
            <a:r>
              <a:rPr lang="fi-FI" dirty="0" err="1"/>
              <a:t>called</a:t>
            </a:r>
            <a:r>
              <a:rPr lang="fi-FI" dirty="0"/>
              <a:t> </a:t>
            </a:r>
            <a:r>
              <a:rPr lang="fi-FI" dirty="0" err="1"/>
              <a:t>mismatch</a:t>
            </a:r>
            <a:r>
              <a:rPr lang="fi-FI" dirty="0"/>
              <a:t> </a:t>
            </a:r>
            <a:r>
              <a:rPr lang="fi-FI" dirty="0" err="1"/>
              <a:t>negativity</a:t>
            </a:r>
            <a:r>
              <a:rPr lang="fi-FI" dirty="0"/>
              <a:t> (MMN) in </a:t>
            </a:r>
            <a:r>
              <a:rPr lang="fi-FI" dirty="0" err="1"/>
              <a:t>our</a:t>
            </a:r>
            <a:r>
              <a:rPr lang="fi-FI" dirty="0"/>
              <a:t> </a:t>
            </a:r>
            <a:r>
              <a:rPr lang="fi-FI" dirty="0" err="1"/>
              <a:t>studies</a:t>
            </a:r>
            <a:r>
              <a:rPr lang="fi-FI" dirty="0"/>
              <a:t> of </a:t>
            </a:r>
            <a:r>
              <a:rPr lang="fi-FI" dirty="0" err="1"/>
              <a:t>newborns</a:t>
            </a:r>
            <a:endParaRPr lang="fi-FI" dirty="0"/>
          </a:p>
          <a:p>
            <a:r>
              <a:rPr lang="fi-FI" dirty="0"/>
              <a:t>The </a:t>
            </a:r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observed</a:t>
            </a:r>
            <a:r>
              <a:rPr lang="fi-FI" dirty="0"/>
              <a:t> </a:t>
            </a:r>
            <a:r>
              <a:rPr lang="fi-FI" dirty="0" err="1"/>
              <a:t>soon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birth</a:t>
            </a:r>
            <a:r>
              <a:rPr lang="fi-FI" dirty="0"/>
              <a:t> at </a:t>
            </a:r>
            <a:r>
              <a:rPr lang="fi-FI" dirty="0" err="1"/>
              <a:t>age</a:t>
            </a:r>
            <a:r>
              <a:rPr lang="fi-FI" dirty="0"/>
              <a:t> 3-5 </a:t>
            </a:r>
            <a:r>
              <a:rPr lang="fi-FI" dirty="0" err="1"/>
              <a:t>days</a:t>
            </a:r>
            <a:r>
              <a:rPr lang="fi-FI" dirty="0"/>
              <a:t>. </a:t>
            </a:r>
          </a:p>
          <a:p>
            <a:r>
              <a:rPr lang="fi-FI" dirty="0"/>
              <a:t>The </a:t>
            </a:r>
            <a:r>
              <a:rPr lang="fi-FI" dirty="0" err="1"/>
              <a:t>brain</a:t>
            </a:r>
            <a:r>
              <a:rPr lang="fi-FI" dirty="0"/>
              <a:t> </a:t>
            </a:r>
            <a:r>
              <a:rPr lang="fi-FI" dirty="0" err="1"/>
              <a:t>event-related</a:t>
            </a:r>
            <a:r>
              <a:rPr lang="fi-FI" dirty="0"/>
              <a:t> </a:t>
            </a:r>
            <a:r>
              <a:rPr lang="fi-FI" dirty="0" err="1"/>
              <a:t>potential</a:t>
            </a:r>
            <a:r>
              <a:rPr lang="fi-FI" dirty="0"/>
              <a:t> (MMN) of the </a:t>
            </a:r>
            <a:r>
              <a:rPr lang="fi-FI" dirty="0" err="1"/>
              <a:t>children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familial</a:t>
            </a:r>
            <a:r>
              <a:rPr lang="fi-FI" dirty="0"/>
              <a:t> </a:t>
            </a:r>
            <a:r>
              <a:rPr lang="fi-FI" dirty="0" err="1"/>
              <a:t>risk</a:t>
            </a:r>
            <a:r>
              <a:rPr lang="fi-FI" dirty="0"/>
              <a:t> for </a:t>
            </a:r>
            <a:r>
              <a:rPr lang="fi-FI" dirty="0" err="1"/>
              <a:t>dyslexia</a:t>
            </a:r>
            <a:r>
              <a:rPr lang="fi-FI" dirty="0"/>
              <a:t> </a:t>
            </a:r>
            <a:r>
              <a:rPr lang="fi-FI" dirty="0" err="1"/>
              <a:t>fails</a:t>
            </a:r>
            <a:r>
              <a:rPr lang="fi-FI" dirty="0"/>
              <a:t> to </a:t>
            </a:r>
            <a:r>
              <a:rPr lang="fi-FI" dirty="0" err="1"/>
              <a:t>respond</a:t>
            </a:r>
            <a:r>
              <a:rPr lang="fi-FI" dirty="0"/>
              <a:t> to </a:t>
            </a:r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differences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eg</a:t>
            </a:r>
            <a:r>
              <a:rPr lang="fi-FI" dirty="0"/>
              <a:t>. </a:t>
            </a:r>
            <a:r>
              <a:rPr lang="fi-FI" dirty="0" err="1"/>
              <a:t>pitch</a:t>
            </a:r>
            <a:r>
              <a:rPr lang="fi-FI" dirty="0"/>
              <a:t> of </a:t>
            </a:r>
            <a:r>
              <a:rPr lang="fi-FI" dirty="0" err="1"/>
              <a:t>tone</a:t>
            </a:r>
            <a:r>
              <a:rPr lang="fi-FI" dirty="0"/>
              <a:t> </a:t>
            </a:r>
            <a:r>
              <a:rPr lang="fi-FI" dirty="0" err="1"/>
              <a:t>pips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as </a:t>
            </a:r>
            <a:r>
              <a:rPr lang="fi-FI" dirty="0" err="1"/>
              <a:t>those</a:t>
            </a:r>
            <a:r>
              <a:rPr lang="fi-FI" dirty="0"/>
              <a:t> of 1000Hz and 1100 Hz,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occurs</a:t>
            </a:r>
            <a:r>
              <a:rPr lang="fi-FI" dirty="0"/>
              <a:t> </a:t>
            </a:r>
            <a:r>
              <a:rPr lang="fi-FI" dirty="0" err="1"/>
              <a:t>frequently</a:t>
            </a:r>
            <a:r>
              <a:rPr lang="fi-FI" dirty="0"/>
              <a:t> and the </a:t>
            </a:r>
            <a:r>
              <a:rPr lang="fi-FI" dirty="0" err="1"/>
              <a:t>second</a:t>
            </a:r>
            <a:r>
              <a:rPr lang="fi-FI" dirty="0"/>
              <a:t> </a:t>
            </a:r>
            <a:r>
              <a:rPr lang="fi-FI" dirty="0" err="1"/>
              <a:t>infrequently</a:t>
            </a:r>
            <a:r>
              <a:rPr lang="fi-FI" dirty="0"/>
              <a:t> (10-15%)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presented</a:t>
            </a:r>
            <a:r>
              <a:rPr lang="fi-FI" dirty="0"/>
              <a:t> as </a:t>
            </a:r>
            <a:r>
              <a:rPr lang="fi-FI" dirty="0" err="1"/>
              <a:t>sequential</a:t>
            </a:r>
            <a:r>
              <a:rPr lang="fi-FI" dirty="0"/>
              <a:t> </a:t>
            </a:r>
            <a:r>
              <a:rPr lang="fi-FI" dirty="0" err="1"/>
              <a:t>repetitions</a:t>
            </a:r>
            <a:r>
              <a:rPr lang="fi-FI" dirty="0"/>
              <a:t> of the </a:t>
            </a:r>
            <a:r>
              <a:rPr lang="fi-FI" dirty="0" err="1"/>
              <a:t>pips</a:t>
            </a:r>
            <a:r>
              <a:rPr lang="fi-FI" dirty="0"/>
              <a:t>.</a:t>
            </a:r>
          </a:p>
          <a:p>
            <a:r>
              <a:rPr lang="fi-FI" dirty="0" err="1"/>
              <a:t>Fortunately</a:t>
            </a:r>
            <a:r>
              <a:rPr lang="fi-FI" dirty="0"/>
              <a:t> </a:t>
            </a:r>
            <a:r>
              <a:rPr lang="fi-FI" dirty="0" err="1"/>
              <a:t>children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rid</a:t>
            </a:r>
            <a:r>
              <a:rPr lang="fi-FI" dirty="0"/>
              <a:t> of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Ekapeli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tolerating</a:t>
            </a:r>
            <a:r>
              <a:rPr lang="fi-FI" dirty="0"/>
              <a:t> </a:t>
            </a:r>
            <a:r>
              <a:rPr lang="fi-FI" dirty="0" err="1"/>
              <a:t>drilling</a:t>
            </a:r>
            <a:r>
              <a:rPr lang="fi-FI" dirty="0"/>
              <a:t> of the </a:t>
            </a:r>
            <a:r>
              <a:rPr lang="fi-FI" dirty="0" err="1"/>
              <a:t>differences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phonemes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as  l m and n </a:t>
            </a:r>
            <a:r>
              <a:rPr lang="fi-FI" dirty="0" err="1"/>
              <a:t>phonemes</a:t>
            </a:r>
            <a:r>
              <a:rPr lang="fi-FI" dirty="0"/>
              <a:t> to </a:t>
            </a:r>
            <a:r>
              <a:rPr lang="fi-FI" dirty="0" err="1"/>
              <a:t>become</a:t>
            </a:r>
            <a:r>
              <a:rPr lang="fi-FI" dirty="0"/>
              <a:t> </a:t>
            </a:r>
            <a:r>
              <a:rPr lang="fi-FI" dirty="0" err="1"/>
              <a:t>able</a:t>
            </a:r>
            <a:r>
              <a:rPr lang="fi-FI" dirty="0"/>
              <a:t> to </a:t>
            </a:r>
            <a:r>
              <a:rPr lang="fi-FI" dirty="0" err="1"/>
              <a:t>connect</a:t>
            </a:r>
            <a:r>
              <a:rPr lang="fi-FI" dirty="0"/>
              <a:t> the </a:t>
            </a:r>
            <a:r>
              <a:rPr lang="fi-FI" dirty="0" err="1"/>
              <a:t>phonemes</a:t>
            </a:r>
            <a:r>
              <a:rPr lang="fi-FI" dirty="0"/>
              <a:t> to </a:t>
            </a:r>
            <a:r>
              <a:rPr lang="fi-FI" dirty="0" err="1"/>
              <a:t>letters</a:t>
            </a:r>
            <a:r>
              <a:rPr lang="fi-FI" dirty="0"/>
              <a:t> </a:t>
            </a:r>
            <a:r>
              <a:rPr lang="fi-FI" dirty="0" err="1"/>
              <a:t>reliably</a:t>
            </a:r>
            <a:endParaRPr lang="fi-FI" dirty="0"/>
          </a:p>
          <a:p>
            <a:r>
              <a:rPr lang="fi-FI" dirty="0" err="1"/>
              <a:t>Tolerance</a:t>
            </a:r>
            <a:r>
              <a:rPr lang="fi-FI" dirty="0"/>
              <a:t> of </a:t>
            </a:r>
            <a:r>
              <a:rPr lang="fi-FI" dirty="0" err="1"/>
              <a:t>such</a:t>
            </a:r>
            <a:r>
              <a:rPr lang="fi-FI" dirty="0"/>
              <a:t> a </a:t>
            </a:r>
            <a:r>
              <a:rPr lang="fi-FI" dirty="0" err="1"/>
              <a:t>drilling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Ekapeli is </a:t>
            </a:r>
            <a:r>
              <a:rPr lang="fi-FI" dirty="0" err="1"/>
              <a:t>started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played</a:t>
            </a:r>
            <a:r>
              <a:rPr lang="fi-FI" dirty="0"/>
              <a:t> </a:t>
            </a:r>
            <a:r>
              <a:rPr lang="fi-FI" dirty="0" err="1"/>
              <a:t>during</a:t>
            </a:r>
            <a:r>
              <a:rPr lang="fi-FI" dirty="0"/>
              <a:t> the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weeks</a:t>
            </a:r>
            <a:r>
              <a:rPr lang="fi-FI" dirty="0"/>
              <a:t> of the </a:t>
            </a:r>
            <a:r>
              <a:rPr lang="fi-FI" dirty="0" err="1"/>
              <a:t>school</a:t>
            </a:r>
            <a:r>
              <a:rPr lang="fi-FI" dirty="0"/>
              <a:t> </a:t>
            </a:r>
          </a:p>
          <a:p>
            <a:r>
              <a:rPr lang="fi-FI" dirty="0" err="1"/>
              <a:t>Optimal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is at </a:t>
            </a:r>
            <a:r>
              <a:rPr lang="fi-FI" dirty="0" err="1"/>
              <a:t>least</a:t>
            </a:r>
            <a:r>
              <a:rPr lang="fi-FI" dirty="0"/>
              <a:t> 2-3 x 15 </a:t>
            </a:r>
            <a:r>
              <a:rPr lang="fi-FI" dirty="0" err="1"/>
              <a:t>minutes</a:t>
            </a:r>
            <a:r>
              <a:rPr lang="fi-FI" dirty="0"/>
              <a:t>’ </a:t>
            </a:r>
            <a:r>
              <a:rPr lang="fi-FI" dirty="0" err="1"/>
              <a:t>sessions</a:t>
            </a:r>
            <a:r>
              <a:rPr lang="fi-FI" dirty="0"/>
              <a:t> per </a:t>
            </a:r>
            <a:r>
              <a:rPr lang="fi-FI" dirty="0" err="1"/>
              <a:t>day</a:t>
            </a:r>
            <a:r>
              <a:rPr lang="fi-FI" dirty="0"/>
              <a:t> in </a:t>
            </a:r>
            <a:r>
              <a:rPr lang="fi-FI" dirty="0" err="1"/>
              <a:t>subsequent</a:t>
            </a:r>
            <a:r>
              <a:rPr lang="fi-FI" dirty="0"/>
              <a:t> </a:t>
            </a:r>
            <a:r>
              <a:rPr lang="fi-FI" dirty="0" err="1"/>
              <a:t>days</a:t>
            </a:r>
            <a:r>
              <a:rPr lang="fi-FI" dirty="0"/>
              <a:t> (to </a:t>
            </a:r>
            <a:r>
              <a:rPr lang="fi-FI" dirty="0" err="1"/>
              <a:t>accumulate</a:t>
            </a:r>
            <a:r>
              <a:rPr lang="fi-FI" dirty="0"/>
              <a:t> the </a:t>
            </a:r>
            <a:r>
              <a:rPr lang="fi-FI" dirty="0" err="1"/>
              <a:t>memory</a:t>
            </a:r>
            <a:r>
              <a:rPr lang="fi-FI" dirty="0"/>
              <a:t> </a:t>
            </a:r>
            <a:r>
              <a:rPr lang="fi-FI" dirty="0" err="1"/>
              <a:t>traces</a:t>
            </a:r>
            <a:r>
              <a:rPr lang="fi-FI" dirty="0"/>
              <a:t>)</a:t>
            </a:r>
          </a:p>
          <a:p>
            <a:r>
              <a:rPr lang="fi-FI" dirty="0"/>
              <a:t>Children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likely</a:t>
            </a:r>
            <a:r>
              <a:rPr lang="fi-FI" dirty="0"/>
              <a:t> </a:t>
            </a:r>
            <a:r>
              <a:rPr lang="fi-FI" dirty="0" err="1"/>
              <a:t>fail</a:t>
            </a:r>
            <a:r>
              <a:rPr lang="fi-FI" dirty="0"/>
              <a:t> to </a:t>
            </a:r>
            <a:r>
              <a:rPr lang="fi-FI" dirty="0" err="1"/>
              <a:t>tolerate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drilling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start</a:t>
            </a:r>
            <a:r>
              <a:rPr lang="fi-FI" dirty="0"/>
              <a:t> it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seeing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classmates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no </a:t>
            </a: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problem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951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695</Words>
  <Application>Microsoft Office PowerPoint</Application>
  <PresentationFormat>Laajakuva</PresentationFormat>
  <Paragraphs>41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Office-teema</vt:lpstr>
      <vt:lpstr>Observations about the acquisition of the very easy to learn basic reading skills of Finnish children</vt:lpstr>
      <vt:lpstr>The Finnish orthography and learning the basic reading skills</vt:lpstr>
      <vt:lpstr>Typical reading acquistion and problems Finnish readers may face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Observations about acquisition of the basic reading skill of Finnish children</dc:title>
  <dc:creator>Heikki Lyytinen</dc:creator>
  <cp:lastModifiedBy>Lyytinen, Heikki</cp:lastModifiedBy>
  <cp:revision>14</cp:revision>
  <dcterms:created xsi:type="dcterms:W3CDTF">2023-10-08T12:39:59Z</dcterms:created>
  <dcterms:modified xsi:type="dcterms:W3CDTF">2023-10-24T11:51:50Z</dcterms:modified>
</cp:coreProperties>
</file>