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</p:sldIdLst>
  <p:sldSz cx="12192000" cy="6858000"/>
  <p:notesSz cx="12192000" cy="6858000"/>
  <p:defaultTextStyle>
    <a:defPPr>
      <a:defRPr lang="fi-FI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4" d="100"/>
          <a:sy n="64" d="100"/>
        </p:scale>
        <p:origin x="748" y="48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 /><Relationship Id="rId6" Type="http://schemas.openxmlformats.org/officeDocument/2006/relationships/tableStyles" Target="tableStyles.xml" /><Relationship Id="rId7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Otsikkodi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i-FI"/>
              <a:t>Muokkaa ots. perustyyl. napsautt.</a:t>
            </a:r>
            <a:endParaRPr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i-FI"/>
              <a:t>Muokkaa alaotsikon perustyyliä napsautt.</a:t>
            </a:r>
            <a:endParaRPr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A3BAB83-2292-4E4C-A409-C284A2828B37}" type="datetimeFigureOut">
              <a:rPr lang="fi-FI"/>
              <a:t/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C69F69A-3FD9-429C-A22E-75FEB54818EA}" type="slidenum">
              <a:rPr lang="fi-FI"/>
              <a:t/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Otsikko ja pystysuora teksti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i-FI"/>
              <a:t>Muokkaa ots. perustyyl. napsautt.</a:t>
            </a:r>
            <a:endParaRPr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i-FI"/>
              <a:t>Muokkaa tekstin perustyylejä napsauttamalla</a:t>
            </a:r>
            <a:endParaRPr/>
          </a:p>
          <a:p>
            <a:pPr lvl="1">
              <a:defRPr/>
            </a:pPr>
            <a:r>
              <a:rPr lang="fi-FI"/>
              <a:t>toinen taso</a:t>
            </a:r>
            <a:endParaRPr/>
          </a:p>
          <a:p>
            <a:pPr lvl="2">
              <a:defRPr/>
            </a:pPr>
            <a:r>
              <a:rPr lang="fi-FI"/>
              <a:t>kolmas taso</a:t>
            </a:r>
            <a:endParaRPr/>
          </a:p>
          <a:p>
            <a:pPr lvl="3">
              <a:defRPr/>
            </a:pPr>
            <a:r>
              <a:rPr lang="fi-FI"/>
              <a:t>neljäs taso</a:t>
            </a:r>
            <a:endParaRPr/>
          </a:p>
          <a:p>
            <a:pPr lvl="4">
              <a:defRPr/>
            </a:pPr>
            <a:r>
              <a:rPr lang="fi-FI"/>
              <a:t>viides taso</a:t>
            </a:r>
            <a:endParaRPr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A3BAB83-2292-4E4C-A409-C284A2828B37}" type="datetimeFigureOut">
              <a:rPr lang="fi-FI"/>
              <a:t/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C69F69A-3FD9-429C-A22E-75FEB54818EA}" type="slidenum">
              <a:rPr lang="fi-FI"/>
              <a:t/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Pystysuora otsikko ja teksti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i-FI"/>
              <a:t>Muokkaa ots. perustyyl. napsautt.</a:t>
            </a:r>
            <a:endParaRPr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i-FI"/>
              <a:t>Muokkaa tekstin perustyylejä napsauttamalla</a:t>
            </a:r>
            <a:endParaRPr/>
          </a:p>
          <a:p>
            <a:pPr lvl="1">
              <a:defRPr/>
            </a:pPr>
            <a:r>
              <a:rPr lang="fi-FI"/>
              <a:t>toinen taso</a:t>
            </a:r>
            <a:endParaRPr/>
          </a:p>
          <a:p>
            <a:pPr lvl="2">
              <a:defRPr/>
            </a:pPr>
            <a:r>
              <a:rPr lang="fi-FI"/>
              <a:t>kolmas taso</a:t>
            </a:r>
            <a:endParaRPr/>
          </a:p>
          <a:p>
            <a:pPr lvl="3">
              <a:defRPr/>
            </a:pPr>
            <a:r>
              <a:rPr lang="fi-FI"/>
              <a:t>neljäs taso</a:t>
            </a:r>
            <a:endParaRPr/>
          </a:p>
          <a:p>
            <a:pPr lvl="4">
              <a:defRPr/>
            </a:pPr>
            <a:r>
              <a:rPr lang="fi-FI"/>
              <a:t>viides taso</a:t>
            </a:r>
            <a:endParaRPr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A3BAB83-2292-4E4C-A409-C284A2828B37}" type="datetimeFigureOut">
              <a:rPr lang="fi-FI"/>
              <a:t/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C69F69A-3FD9-429C-A22E-75FEB54818EA}" type="slidenum">
              <a:rPr lang="fi-FI"/>
              <a:t/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Otsikko ja sisältö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i-FI"/>
              <a:t>Muokkaa ots. perustyyl. napsautt.</a:t>
            </a:r>
            <a:endParaRPr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i-FI"/>
              <a:t>Muokkaa tekstin perustyylejä napsauttamalla</a:t>
            </a:r>
            <a:endParaRPr/>
          </a:p>
          <a:p>
            <a:pPr lvl="1">
              <a:defRPr/>
            </a:pPr>
            <a:r>
              <a:rPr lang="fi-FI"/>
              <a:t>toinen taso</a:t>
            </a:r>
            <a:endParaRPr/>
          </a:p>
          <a:p>
            <a:pPr lvl="2">
              <a:defRPr/>
            </a:pPr>
            <a:r>
              <a:rPr lang="fi-FI"/>
              <a:t>kolmas taso</a:t>
            </a:r>
            <a:endParaRPr/>
          </a:p>
          <a:p>
            <a:pPr lvl="3">
              <a:defRPr/>
            </a:pPr>
            <a:r>
              <a:rPr lang="fi-FI"/>
              <a:t>neljäs taso</a:t>
            </a:r>
            <a:endParaRPr/>
          </a:p>
          <a:p>
            <a:pPr lvl="4">
              <a:defRPr/>
            </a:pPr>
            <a:r>
              <a:rPr lang="fi-FI"/>
              <a:t>viides taso</a:t>
            </a:r>
            <a:endParaRPr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A3BAB83-2292-4E4C-A409-C284A2828B37}" type="datetimeFigureOut">
              <a:rPr lang="fi-FI"/>
              <a:t/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C69F69A-3FD9-429C-A22E-75FEB54818EA}" type="slidenum">
              <a:rPr lang="fi-FI"/>
              <a:t/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Osan ylätunnis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i-FI"/>
              <a:t>Muokkaa ots. perustyyl. napsautt.</a:t>
            </a:r>
            <a:endParaRPr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i-FI"/>
              <a:t>Muokkaa tekstin perustyylejä napsauttamalla</a:t>
            </a:r>
            <a:endParaRPr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A3BAB83-2292-4E4C-A409-C284A2828B37}" type="datetimeFigureOut">
              <a:rPr lang="fi-FI"/>
              <a:t/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C69F69A-3FD9-429C-A22E-75FEB54818EA}" type="slidenum">
              <a:rPr lang="fi-FI"/>
              <a:t/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Kaksi sisältökohdett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i-FI"/>
              <a:t>Muokkaa ots. perustyyl. napsautt.</a:t>
            </a:r>
            <a:endParaRPr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i-FI"/>
              <a:t>Muokkaa tekstin perustyylejä napsauttamalla</a:t>
            </a:r>
            <a:endParaRPr/>
          </a:p>
          <a:p>
            <a:pPr lvl="1">
              <a:defRPr/>
            </a:pPr>
            <a:r>
              <a:rPr lang="fi-FI"/>
              <a:t>toinen taso</a:t>
            </a:r>
            <a:endParaRPr/>
          </a:p>
          <a:p>
            <a:pPr lvl="2">
              <a:defRPr/>
            </a:pPr>
            <a:r>
              <a:rPr lang="fi-FI"/>
              <a:t>kolmas taso</a:t>
            </a:r>
            <a:endParaRPr/>
          </a:p>
          <a:p>
            <a:pPr lvl="3">
              <a:defRPr/>
            </a:pPr>
            <a:r>
              <a:rPr lang="fi-FI"/>
              <a:t>neljäs taso</a:t>
            </a:r>
            <a:endParaRPr/>
          </a:p>
          <a:p>
            <a:pPr lvl="4">
              <a:defRPr/>
            </a:pPr>
            <a:r>
              <a:rPr lang="fi-FI"/>
              <a:t>viides taso</a:t>
            </a:r>
            <a:endParaRPr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i-FI"/>
              <a:t>Muokkaa tekstin perustyylejä napsauttamalla</a:t>
            </a:r>
            <a:endParaRPr/>
          </a:p>
          <a:p>
            <a:pPr lvl="1">
              <a:defRPr/>
            </a:pPr>
            <a:r>
              <a:rPr lang="fi-FI"/>
              <a:t>toinen taso</a:t>
            </a:r>
            <a:endParaRPr/>
          </a:p>
          <a:p>
            <a:pPr lvl="2">
              <a:defRPr/>
            </a:pPr>
            <a:r>
              <a:rPr lang="fi-FI"/>
              <a:t>kolmas taso</a:t>
            </a:r>
            <a:endParaRPr/>
          </a:p>
          <a:p>
            <a:pPr lvl="3">
              <a:defRPr/>
            </a:pPr>
            <a:r>
              <a:rPr lang="fi-FI"/>
              <a:t>neljäs taso</a:t>
            </a:r>
            <a:endParaRPr/>
          </a:p>
          <a:p>
            <a:pPr lvl="4">
              <a:defRPr/>
            </a:pPr>
            <a:r>
              <a:rPr lang="fi-FI"/>
              <a:t>viides taso</a:t>
            </a:r>
            <a:endParaRPr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A3BAB83-2292-4E4C-A409-C284A2828B37}" type="datetimeFigureOut">
              <a:rPr lang="fi-FI"/>
              <a:t/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C69F69A-3FD9-429C-A22E-75FEB54818EA}" type="slidenum">
              <a:rPr lang="fi-FI"/>
              <a:t/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Vertail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i-FI"/>
              <a:t>Muokkaa ots. perustyyl. napsautt.</a:t>
            </a:r>
            <a:endParaRPr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i-FI"/>
              <a:t>Muokkaa tekstin perustyylejä napsauttamalla</a:t>
            </a:r>
            <a:endParaRPr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i-FI"/>
              <a:t>Muokkaa tekstin perustyylejä napsauttamalla</a:t>
            </a:r>
            <a:endParaRPr/>
          </a:p>
          <a:p>
            <a:pPr lvl="1">
              <a:defRPr/>
            </a:pPr>
            <a:r>
              <a:rPr lang="fi-FI"/>
              <a:t>toinen taso</a:t>
            </a:r>
            <a:endParaRPr/>
          </a:p>
          <a:p>
            <a:pPr lvl="2">
              <a:defRPr/>
            </a:pPr>
            <a:r>
              <a:rPr lang="fi-FI"/>
              <a:t>kolmas taso</a:t>
            </a:r>
            <a:endParaRPr/>
          </a:p>
          <a:p>
            <a:pPr lvl="3">
              <a:defRPr/>
            </a:pPr>
            <a:r>
              <a:rPr lang="fi-FI"/>
              <a:t>neljäs taso</a:t>
            </a:r>
            <a:endParaRPr/>
          </a:p>
          <a:p>
            <a:pPr lvl="4">
              <a:defRPr/>
            </a:pPr>
            <a:r>
              <a:rPr lang="fi-FI"/>
              <a:t>viides taso</a:t>
            </a:r>
            <a:endParaRPr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i-FI"/>
              <a:t>Muokkaa tekstin perustyylejä napsauttamalla</a:t>
            </a:r>
            <a:endParaRPr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i-FI"/>
              <a:t>Muokkaa tekstin perustyylejä napsauttamalla</a:t>
            </a:r>
            <a:endParaRPr/>
          </a:p>
          <a:p>
            <a:pPr lvl="1">
              <a:defRPr/>
            </a:pPr>
            <a:r>
              <a:rPr lang="fi-FI"/>
              <a:t>toinen taso</a:t>
            </a:r>
            <a:endParaRPr/>
          </a:p>
          <a:p>
            <a:pPr lvl="2">
              <a:defRPr/>
            </a:pPr>
            <a:r>
              <a:rPr lang="fi-FI"/>
              <a:t>kolmas taso</a:t>
            </a:r>
            <a:endParaRPr/>
          </a:p>
          <a:p>
            <a:pPr lvl="3">
              <a:defRPr/>
            </a:pPr>
            <a:r>
              <a:rPr lang="fi-FI"/>
              <a:t>neljäs taso</a:t>
            </a:r>
            <a:endParaRPr/>
          </a:p>
          <a:p>
            <a:pPr lvl="4">
              <a:defRPr/>
            </a:pPr>
            <a:r>
              <a:rPr lang="fi-FI"/>
              <a:t>viides taso</a:t>
            </a:r>
            <a:endParaRPr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A3BAB83-2292-4E4C-A409-C284A2828B37}" type="datetimeFigureOut">
              <a:rPr lang="fi-FI"/>
              <a:t/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C69F69A-3FD9-429C-A22E-75FEB54818EA}" type="slidenum">
              <a:rPr lang="fi-FI"/>
              <a:t/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Vain otsikk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i-FI"/>
              <a:t>Muokkaa ots. perustyyl. napsautt.</a:t>
            </a:r>
            <a:endParaRPr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A3BAB83-2292-4E4C-A409-C284A2828B37}" type="datetimeFigureOut">
              <a:rPr lang="fi-FI"/>
              <a:t/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C69F69A-3FD9-429C-A22E-75FEB54818EA}" type="slidenum">
              <a:rPr lang="fi-FI"/>
              <a:t/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Tyhjä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A3BAB83-2292-4E4C-A409-C284A2828B37}" type="datetimeFigureOut">
              <a:rPr lang="fi-FI"/>
              <a:t/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C69F69A-3FD9-429C-A22E-75FEB54818EA}" type="slidenum">
              <a:rPr lang="fi-FI"/>
              <a:t/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Kuvatekstillinen sisältö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i-FI"/>
              <a:t>Muokkaa ots. perustyyl. napsautt.</a:t>
            </a:r>
            <a:endParaRPr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i-FI"/>
              <a:t>Muokkaa tekstin perustyylejä napsauttamalla</a:t>
            </a:r>
            <a:endParaRPr/>
          </a:p>
          <a:p>
            <a:pPr lvl="1">
              <a:defRPr/>
            </a:pPr>
            <a:r>
              <a:rPr lang="fi-FI"/>
              <a:t>toinen taso</a:t>
            </a:r>
            <a:endParaRPr/>
          </a:p>
          <a:p>
            <a:pPr lvl="2">
              <a:defRPr/>
            </a:pPr>
            <a:r>
              <a:rPr lang="fi-FI"/>
              <a:t>kolmas taso</a:t>
            </a:r>
            <a:endParaRPr/>
          </a:p>
          <a:p>
            <a:pPr lvl="3">
              <a:defRPr/>
            </a:pPr>
            <a:r>
              <a:rPr lang="fi-FI"/>
              <a:t>neljäs taso</a:t>
            </a:r>
            <a:endParaRPr/>
          </a:p>
          <a:p>
            <a:pPr lvl="4">
              <a:defRPr/>
            </a:pPr>
            <a:r>
              <a:rPr lang="fi-FI"/>
              <a:t>viides taso</a:t>
            </a:r>
            <a:endParaRPr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i-FI"/>
              <a:t>Muokkaa tekstin perustyylejä napsauttamalla</a:t>
            </a:r>
            <a:endParaRPr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A3BAB83-2292-4E4C-A409-C284A2828B37}" type="datetimeFigureOut">
              <a:rPr lang="fi-FI"/>
              <a:t/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C69F69A-3FD9-429C-A22E-75FEB54818EA}" type="slidenum">
              <a:rPr lang="fi-FI"/>
              <a:t/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Kuvatekstillinen kuv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i-FI"/>
              <a:t>Muokkaa ots. perustyyl. napsautt.</a:t>
            </a:r>
            <a:endParaRPr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i-FI"/>
              <a:t>Muokkaa tekstin perustyylejä napsauttamalla</a:t>
            </a:r>
            <a:endParaRPr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A3BAB83-2292-4E4C-A409-C284A2828B37}" type="datetimeFigureOut">
              <a:rPr lang="fi-FI"/>
              <a:t/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C69F69A-3FD9-429C-A22E-75FEB54818EA}" type="slidenum">
              <a:rPr lang="fi-FI"/>
              <a:t/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i-FI"/>
              <a:t>Muokkaa ots. perustyyl. napsautt.</a:t>
            </a:r>
            <a:endParaRPr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i-FI"/>
              <a:t>Muokkaa tekstin perustyylejä napsauttamalla</a:t>
            </a:r>
            <a:endParaRPr/>
          </a:p>
          <a:p>
            <a:pPr lvl="1">
              <a:defRPr/>
            </a:pPr>
            <a:r>
              <a:rPr lang="fi-FI"/>
              <a:t>toinen taso</a:t>
            </a:r>
            <a:endParaRPr/>
          </a:p>
          <a:p>
            <a:pPr lvl="2">
              <a:defRPr/>
            </a:pPr>
            <a:r>
              <a:rPr lang="fi-FI"/>
              <a:t>kolmas taso</a:t>
            </a:r>
            <a:endParaRPr/>
          </a:p>
          <a:p>
            <a:pPr lvl="3">
              <a:defRPr/>
            </a:pPr>
            <a:r>
              <a:rPr lang="fi-FI"/>
              <a:t>neljäs taso</a:t>
            </a:r>
            <a:endParaRPr/>
          </a:p>
          <a:p>
            <a:pPr lvl="4">
              <a:defRPr/>
            </a:pPr>
            <a:r>
              <a:rPr lang="fi-FI"/>
              <a:t>viides taso</a:t>
            </a:r>
            <a:endParaRPr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3BAB83-2292-4E4C-A409-C284A2828B37}" type="datetimeFigureOut">
              <a:rPr lang="fi-FI"/>
              <a:t/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69F69A-3FD9-429C-A22E-75FEB54818EA}" type="slidenum">
              <a:rPr lang="fi-FI"/>
              <a:t/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 bwMode="auto">
          <a:xfrm>
            <a:off x="188844" y="1122363"/>
            <a:ext cx="12003156" cy="181962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i-FI" sz="3300" b="1">
                <a:latin typeface="Times New Roman"/>
                <a:cs typeface="Times New Roman"/>
              </a:rPr>
              <a:t>How to </a:t>
            </a:r>
            <a:r>
              <a:rPr lang="fi-FI" sz="3300" b="1">
                <a:latin typeface="Times New Roman"/>
                <a:cs typeface="Times New Roman"/>
              </a:rPr>
              <a:t>learn</a:t>
            </a:r>
            <a:r>
              <a:rPr lang="fi-FI" sz="3300" b="1">
                <a:latin typeface="Times New Roman"/>
                <a:cs typeface="Times New Roman"/>
              </a:rPr>
              <a:t> to </a:t>
            </a:r>
            <a:r>
              <a:rPr lang="fi-FI" sz="3300" b="1">
                <a:latin typeface="Times New Roman"/>
                <a:cs typeface="Times New Roman"/>
              </a:rPr>
              <a:t>know</a:t>
            </a:r>
            <a:r>
              <a:rPr lang="fi-FI" sz="3300" b="1">
                <a:latin typeface="Times New Roman"/>
                <a:cs typeface="Times New Roman"/>
              </a:rPr>
              <a:t> </a:t>
            </a:r>
            <a:r>
              <a:rPr lang="fi-FI" sz="3300" b="1">
                <a:latin typeface="Times New Roman"/>
                <a:cs typeface="Times New Roman"/>
              </a:rPr>
              <a:t>almost</a:t>
            </a:r>
            <a:r>
              <a:rPr lang="fi-FI" sz="3300" b="1">
                <a:latin typeface="Times New Roman"/>
                <a:cs typeface="Times New Roman"/>
              </a:rPr>
              <a:t> </a:t>
            </a:r>
            <a:r>
              <a:rPr lang="fi-FI" sz="3300" b="1">
                <a:latin typeface="Times New Roman"/>
                <a:cs typeface="Times New Roman"/>
              </a:rPr>
              <a:t>everyting</a:t>
            </a:r>
            <a:r>
              <a:rPr lang="fi-FI" sz="3300" b="1">
                <a:latin typeface="Times New Roman"/>
                <a:cs typeface="Times New Roman"/>
              </a:rPr>
              <a:t> </a:t>
            </a:r>
            <a:r>
              <a:rPr lang="fi-FI" sz="3300" b="1">
                <a:latin typeface="Times New Roman"/>
                <a:cs typeface="Times New Roman"/>
              </a:rPr>
              <a:t>about</a:t>
            </a:r>
            <a:r>
              <a:rPr lang="fi-FI" sz="3300" b="1">
                <a:latin typeface="Times New Roman"/>
                <a:cs typeface="Times New Roman"/>
              </a:rPr>
              <a:t> </a:t>
            </a:r>
            <a:r>
              <a:rPr lang="fi-FI" sz="3300" b="1">
                <a:latin typeface="Times New Roman"/>
                <a:cs typeface="Times New Roman"/>
              </a:rPr>
              <a:t>reading</a:t>
            </a:r>
            <a:r>
              <a:rPr lang="fi-FI" sz="3300" b="1">
                <a:latin typeface="Times New Roman"/>
                <a:cs typeface="Times New Roman"/>
              </a:rPr>
              <a:t> </a:t>
            </a:r>
            <a:r>
              <a:rPr lang="fi-FI" sz="3300" b="1">
                <a:latin typeface="Times New Roman"/>
                <a:cs typeface="Times New Roman"/>
              </a:rPr>
              <a:t>acquistion</a:t>
            </a:r>
            <a:r>
              <a:rPr lang="fi-FI" sz="3300" b="1">
                <a:latin typeface="Times New Roman"/>
                <a:cs typeface="Times New Roman"/>
              </a:rPr>
              <a:t> </a:t>
            </a:r>
            <a:br>
              <a:rPr lang="fi-FI" sz="3300" b="1">
                <a:latin typeface="Times New Roman"/>
                <a:cs typeface="Times New Roman"/>
              </a:rPr>
            </a:br>
            <a:r>
              <a:rPr lang="fi-FI" sz="3300" b="1">
                <a:latin typeface="Times New Roman"/>
                <a:cs typeface="Times New Roman"/>
              </a:rPr>
              <a:t>and </a:t>
            </a:r>
            <a:br>
              <a:rPr lang="fi-FI" sz="3300" b="1">
                <a:latin typeface="Times New Roman"/>
                <a:cs typeface="Times New Roman"/>
              </a:rPr>
            </a:br>
            <a:r>
              <a:rPr lang="fi-FI" sz="3300" b="1">
                <a:latin typeface="Times New Roman"/>
                <a:cs typeface="Times New Roman"/>
              </a:rPr>
              <a:t>how</a:t>
            </a:r>
            <a:r>
              <a:rPr lang="fi-FI" sz="3300" b="1">
                <a:latin typeface="Times New Roman"/>
                <a:cs typeface="Times New Roman"/>
              </a:rPr>
              <a:t> to </a:t>
            </a:r>
            <a:r>
              <a:rPr lang="fi-FI" sz="3300" b="1">
                <a:latin typeface="Times New Roman"/>
                <a:cs typeface="Times New Roman"/>
              </a:rPr>
              <a:t>offer</a:t>
            </a:r>
            <a:r>
              <a:rPr lang="fi-FI" sz="3300" b="1">
                <a:latin typeface="Times New Roman"/>
                <a:cs typeface="Times New Roman"/>
              </a:rPr>
              <a:t> an </a:t>
            </a:r>
            <a:r>
              <a:rPr lang="fi-FI" sz="3300" b="1">
                <a:latin typeface="Times New Roman"/>
                <a:cs typeface="Times New Roman"/>
              </a:rPr>
              <a:t>opportunity</a:t>
            </a:r>
            <a:r>
              <a:rPr lang="fi-FI" sz="3300" b="1">
                <a:latin typeface="Times New Roman"/>
                <a:cs typeface="Times New Roman"/>
              </a:rPr>
              <a:t> to help </a:t>
            </a:r>
            <a:r>
              <a:rPr lang="fi-FI" sz="3300" b="1">
                <a:latin typeface="Times New Roman"/>
                <a:cs typeface="Times New Roman"/>
              </a:rPr>
              <a:t>everyone</a:t>
            </a:r>
            <a:r>
              <a:rPr lang="fi-FI" sz="3300" b="1">
                <a:latin typeface="Times New Roman"/>
                <a:cs typeface="Times New Roman"/>
              </a:rPr>
              <a:t> to </a:t>
            </a:r>
            <a:r>
              <a:rPr lang="fi-FI" sz="3300" b="1">
                <a:latin typeface="Times New Roman"/>
                <a:cs typeface="Times New Roman"/>
              </a:rPr>
              <a:t>reach</a:t>
            </a:r>
            <a:r>
              <a:rPr lang="fi-FI" sz="3300" b="1">
                <a:latin typeface="Times New Roman"/>
                <a:cs typeface="Times New Roman"/>
              </a:rPr>
              <a:t> </a:t>
            </a:r>
            <a:br>
              <a:rPr lang="fi-FI" sz="3300" b="1">
                <a:latin typeface="Times New Roman"/>
                <a:cs typeface="Times New Roman"/>
              </a:rPr>
            </a:br>
            <a:r>
              <a:rPr lang="fi-FI" sz="3300" b="1">
                <a:latin typeface="Times New Roman"/>
                <a:cs typeface="Times New Roman"/>
              </a:rPr>
              <a:t>the </a:t>
            </a:r>
            <a:r>
              <a:rPr lang="fi-FI" sz="3300" b="1">
                <a:latin typeface="Times New Roman"/>
                <a:cs typeface="Times New Roman"/>
              </a:rPr>
              <a:t>goal</a:t>
            </a:r>
            <a:r>
              <a:rPr lang="fi-FI" sz="3300" b="1">
                <a:latin typeface="Times New Roman"/>
                <a:cs typeface="Times New Roman"/>
              </a:rPr>
              <a:t> of </a:t>
            </a:r>
            <a:r>
              <a:rPr lang="fi-FI" sz="3300" b="1">
                <a:latin typeface="Times New Roman"/>
                <a:cs typeface="Times New Roman"/>
              </a:rPr>
              <a:t>reading</a:t>
            </a:r>
            <a:endParaRPr lang="fi-FI" sz="3300" b="1">
              <a:latin typeface="Times New Roman"/>
              <a:cs typeface="Times New Roman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548191" cy="3255962"/>
          </a:xfrm>
        </p:spPr>
        <p:txBody>
          <a:bodyPr>
            <a:normAutofit fontScale="92500" lnSpcReduction="10000"/>
          </a:bodyPr>
          <a:lstStyle/>
          <a:p>
            <a:pPr defTabSz="365760">
              <a:lnSpc>
                <a:spcPct val="72000"/>
              </a:lnSpc>
              <a:spcBef>
                <a:spcPts val="400"/>
              </a:spcBef>
              <a:defRPr sz="800" i="1">
                <a:latin typeface="Times New Roman"/>
                <a:ea typeface="Times New Roman"/>
                <a:cs typeface="Times New Roman"/>
              </a:defRPr>
            </a:pPr>
            <a:r>
              <a:rPr lang="fi-FI" sz="2400">
                <a:latin typeface="Times New Roman"/>
                <a:cs typeface="Times New Roman"/>
              </a:rPr>
              <a:t>Heikki Lyytinen</a:t>
            </a:r>
            <a:endParaRPr/>
          </a:p>
          <a:p>
            <a:pPr defTabSz="365760">
              <a:lnSpc>
                <a:spcPct val="72000"/>
              </a:lnSpc>
              <a:spcBef>
                <a:spcPts val="400"/>
              </a:spcBef>
              <a:defRPr sz="800" i="1">
                <a:latin typeface="Times New Roman"/>
                <a:ea typeface="Times New Roman"/>
                <a:cs typeface="Times New Roman"/>
              </a:defRPr>
            </a:pPr>
            <a:r>
              <a:rPr lang="fi-FI" sz="2400">
                <a:latin typeface="Times New Roman"/>
                <a:cs typeface="Times New Roman"/>
              </a:rPr>
              <a:t>Emeritus UNESCO Chair/</a:t>
            </a:r>
            <a:r>
              <a:rPr lang="fi-FI" sz="2400">
                <a:latin typeface="Times New Roman"/>
                <a:cs typeface="Times New Roman"/>
              </a:rPr>
              <a:t>professor</a:t>
            </a:r>
            <a:r>
              <a:rPr lang="fi-FI" sz="2400">
                <a:latin typeface="Times New Roman"/>
                <a:cs typeface="Times New Roman"/>
              </a:rPr>
              <a:t> </a:t>
            </a:r>
            <a:br>
              <a:rPr lang="fi-FI" sz="2400">
                <a:latin typeface="Times New Roman"/>
                <a:cs typeface="Times New Roman"/>
              </a:rPr>
            </a:br>
            <a:r>
              <a:rPr lang="fi-FI" sz="2400">
                <a:latin typeface="Times New Roman"/>
                <a:cs typeface="Times New Roman"/>
              </a:rPr>
              <a:t>on </a:t>
            </a:r>
            <a:r>
              <a:rPr lang="fi-FI" sz="2400">
                <a:latin typeface="Times New Roman"/>
                <a:cs typeface="Times New Roman"/>
              </a:rPr>
              <a:t>Inclusive</a:t>
            </a:r>
            <a:r>
              <a:rPr lang="fi-FI" sz="2400">
                <a:latin typeface="Times New Roman"/>
                <a:cs typeface="Times New Roman"/>
              </a:rPr>
              <a:t> Literacy Learning for </a:t>
            </a:r>
            <a:r>
              <a:rPr lang="fi-FI" sz="2400">
                <a:latin typeface="Times New Roman"/>
                <a:cs typeface="Times New Roman"/>
              </a:rPr>
              <a:t>All</a:t>
            </a:r>
            <a:endParaRPr lang="fi-FI" sz="2400">
              <a:latin typeface="Times New Roman"/>
              <a:cs typeface="Times New Roman"/>
            </a:endParaRPr>
          </a:p>
          <a:p>
            <a:pPr defTabSz="365760">
              <a:lnSpc>
                <a:spcPct val="72000"/>
              </a:lnSpc>
              <a:spcBef>
                <a:spcPts val="400"/>
              </a:spcBef>
              <a:defRPr sz="800" i="1">
                <a:latin typeface="Times New Roman"/>
                <a:ea typeface="Times New Roman"/>
                <a:cs typeface="Times New Roman"/>
              </a:defRPr>
            </a:pPr>
            <a:r>
              <a:rPr lang="fi-FI" sz="2400">
                <a:latin typeface="Times New Roman"/>
                <a:cs typeface="Times New Roman"/>
              </a:rPr>
              <a:t>&amp; the JLD and </a:t>
            </a:r>
            <a:r>
              <a:rPr lang="fi-FI" sz="2400">
                <a:latin typeface="Times New Roman"/>
                <a:cs typeface="Times New Roman"/>
              </a:rPr>
              <a:t>teams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developing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reading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games</a:t>
            </a:r>
            <a:r>
              <a:rPr lang="fi-FI" sz="2400">
                <a:latin typeface="Times New Roman"/>
                <a:cs typeface="Times New Roman"/>
              </a:rPr>
              <a:t> to </a:t>
            </a:r>
            <a:r>
              <a:rPr lang="fi-FI" sz="2400">
                <a:latin typeface="Times New Roman"/>
                <a:cs typeface="Times New Roman"/>
              </a:rPr>
              <a:t>all</a:t>
            </a:r>
            <a:endParaRPr lang="fi-FI" sz="2400">
              <a:latin typeface="Times New Roman"/>
              <a:cs typeface="Times New Roman"/>
            </a:endParaRPr>
          </a:p>
          <a:p>
            <a:pPr defTabSz="365760">
              <a:lnSpc>
                <a:spcPct val="72000"/>
              </a:lnSpc>
              <a:spcBef>
                <a:spcPts val="400"/>
              </a:spcBef>
              <a:defRPr sz="800" i="1">
                <a:latin typeface="Times New Roman"/>
                <a:ea typeface="Times New Roman"/>
                <a:cs typeface="Times New Roman"/>
              </a:defRPr>
            </a:pPr>
            <a:r>
              <a:rPr lang="fi-FI" sz="2400">
                <a:latin typeface="Times New Roman"/>
                <a:cs typeface="Times New Roman"/>
              </a:rPr>
              <a:t>&amp;</a:t>
            </a:r>
            <a:br>
              <a:rPr lang="fi-FI" sz="2400">
                <a:latin typeface="Times New Roman"/>
                <a:cs typeface="Times New Roman"/>
              </a:rPr>
            </a:br>
            <a:r>
              <a:rPr lang="fi-FI" sz="2400">
                <a:latin typeface="Times New Roman"/>
                <a:cs typeface="Times New Roman"/>
              </a:rPr>
              <a:t>Senior </a:t>
            </a:r>
            <a:r>
              <a:rPr lang="fi-FI" sz="2400">
                <a:latin typeface="Times New Roman"/>
                <a:cs typeface="Times New Roman"/>
              </a:rPr>
              <a:t>Adviser</a:t>
            </a:r>
            <a:r>
              <a:rPr lang="fi-FI" sz="2400">
                <a:latin typeface="Times New Roman"/>
                <a:cs typeface="Times New Roman"/>
              </a:rPr>
              <a:t> of</a:t>
            </a:r>
            <a:r>
              <a:rPr lang="fi-FI" sz="2400" i="0">
                <a:latin typeface="Times New Roman"/>
                <a:cs typeface="Times New Roman"/>
              </a:rPr>
              <a:t> Niilo Mäki Institute and Haskins Laboratories, Yale, </a:t>
            </a:r>
            <a:r>
              <a:rPr lang="fi-FI" sz="2400" i="0">
                <a:latin typeface="Times New Roman"/>
                <a:cs typeface="Times New Roman"/>
              </a:rPr>
              <a:t>Usa</a:t>
            </a:r>
            <a:r>
              <a:rPr lang="fi-FI" sz="2400" i="0">
                <a:latin typeface="Times New Roman"/>
                <a:cs typeface="Times New Roman"/>
              </a:rPr>
              <a:t> </a:t>
            </a:r>
            <a:endParaRPr lang="fi-FI" sz="2400">
              <a:latin typeface="Times New Roman"/>
              <a:cs typeface="Times New Roman"/>
            </a:endParaRPr>
          </a:p>
          <a:p>
            <a:pPr defTabSz="365760">
              <a:lnSpc>
                <a:spcPct val="72000"/>
              </a:lnSpc>
              <a:spcBef>
                <a:spcPts val="400"/>
              </a:spcBef>
              <a:defRPr sz="800"/>
            </a:pPr>
            <a:r>
              <a:rPr lang="fi-FI" sz="2400">
                <a:latin typeface="Times New Roman"/>
                <a:cs typeface="Times New Roman"/>
              </a:rPr>
              <a:t>University</a:t>
            </a:r>
            <a:r>
              <a:rPr lang="fi-FI" sz="2400">
                <a:latin typeface="Times New Roman"/>
                <a:cs typeface="Times New Roman"/>
              </a:rPr>
              <a:t> of Jyväskylä, Finland</a:t>
            </a:r>
            <a:endParaRPr/>
          </a:p>
          <a:p>
            <a:pPr defTabSz="365760">
              <a:lnSpc>
                <a:spcPct val="72000"/>
              </a:lnSpc>
              <a:spcBef>
                <a:spcPts val="400"/>
              </a:spcBef>
              <a:defRPr sz="700">
                <a:latin typeface="Times New Roman"/>
                <a:ea typeface="Times New Roman"/>
                <a:cs typeface="Times New Roman"/>
              </a:defRPr>
            </a:pPr>
            <a:r>
              <a:rPr lang="fi-FI" sz="2400">
                <a:latin typeface="Times New Roman"/>
                <a:cs typeface="Times New Roman"/>
              </a:rPr>
              <a:t>For </a:t>
            </a:r>
            <a:r>
              <a:rPr lang="fi-FI" sz="2400">
                <a:latin typeface="Times New Roman"/>
                <a:cs typeface="Times New Roman"/>
              </a:rPr>
              <a:t>publications</a:t>
            </a:r>
            <a:r>
              <a:rPr lang="fi-FI" sz="2400">
                <a:latin typeface="Times New Roman"/>
                <a:cs typeface="Times New Roman"/>
              </a:rPr>
              <a:t>, </a:t>
            </a:r>
            <a:r>
              <a:rPr lang="fi-FI" sz="2400">
                <a:latin typeface="Times New Roman"/>
                <a:cs typeface="Times New Roman"/>
              </a:rPr>
              <a:t>see</a:t>
            </a:r>
            <a:r>
              <a:rPr lang="fi-FI" sz="2400">
                <a:latin typeface="Times New Roman"/>
                <a:cs typeface="Times New Roman"/>
              </a:rPr>
              <a:t> heikki.lyytinen.info and for </a:t>
            </a:r>
            <a:r>
              <a:rPr lang="fi-FI" sz="2400">
                <a:latin typeface="Times New Roman"/>
                <a:cs typeface="Times New Roman"/>
              </a:rPr>
              <a:t>most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recent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work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from</a:t>
            </a:r>
            <a:endParaRPr lang="fi-FI" sz="2400">
              <a:latin typeface="Times New Roman"/>
              <a:cs typeface="Times New Roman"/>
            </a:endParaRPr>
          </a:p>
          <a:p>
            <a:pPr defTabSz="365760">
              <a:lnSpc>
                <a:spcPct val="72000"/>
              </a:lnSpc>
              <a:spcBef>
                <a:spcPts val="400"/>
              </a:spcBef>
              <a:defRPr sz="700">
                <a:latin typeface="Times New Roman"/>
                <a:ea typeface="Times New Roman"/>
                <a:cs typeface="Times New Roman"/>
              </a:defRPr>
            </a:pPr>
            <a:r>
              <a:rPr lang="fi-FI" sz="2400">
                <a:latin typeface="Times New Roman"/>
                <a:cs typeface="Times New Roman"/>
              </a:rPr>
              <a:t>Comprehensiongame.info</a:t>
            </a:r>
            <a:endParaRPr/>
          </a:p>
          <a:p>
            <a:pPr>
              <a:defRPr/>
            </a:pPr>
            <a:r>
              <a:rPr lang="fi-FI"/>
              <a:t> 				</a:t>
            </a:r>
            <a:endParaRPr/>
          </a:p>
          <a:p>
            <a:pPr>
              <a:defRPr/>
            </a:pPr>
            <a:r>
              <a:rPr lang="fi-FI"/>
              <a:t>					IARLD Conference, Gainesville, USA, 2023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 bwMode="auto">
          <a:xfrm>
            <a:off x="89452" y="365125"/>
            <a:ext cx="11264348" cy="1325563"/>
          </a:xfrm>
        </p:spPr>
        <p:txBody>
          <a:bodyPr/>
          <a:lstStyle/>
          <a:p>
            <a:pPr>
              <a:defRPr/>
            </a:pPr>
            <a:r>
              <a:rPr lang="fi-FI"/>
              <a:t>The </a:t>
            </a:r>
            <a:r>
              <a:rPr lang="fi-FI"/>
              <a:t>answers</a:t>
            </a:r>
            <a:r>
              <a:rPr lang="fi-FI"/>
              <a:t> to the </a:t>
            </a:r>
            <a:r>
              <a:rPr lang="fi-FI"/>
              <a:t>title</a:t>
            </a:r>
            <a:r>
              <a:rPr lang="fi-FI"/>
              <a:t> </a:t>
            </a:r>
            <a:r>
              <a:rPr lang="fi-FI"/>
              <a:t>can</a:t>
            </a:r>
            <a:r>
              <a:rPr lang="fi-FI"/>
              <a:t> </a:t>
            </a:r>
            <a:r>
              <a:rPr lang="fi-FI"/>
              <a:t>be</a:t>
            </a:r>
            <a:r>
              <a:rPr lang="fi-FI"/>
              <a:t> </a:t>
            </a:r>
            <a:r>
              <a:rPr lang="fi-FI"/>
              <a:t>found</a:t>
            </a:r>
            <a:r>
              <a:rPr lang="fi-FI"/>
              <a:t> </a:t>
            </a:r>
            <a:r>
              <a:rPr lang="fi-FI"/>
              <a:t>from</a:t>
            </a:r>
            <a:r>
              <a:rPr lang="fi-FI"/>
              <a:t> the </a:t>
            </a:r>
            <a:r>
              <a:rPr lang="fi-FI"/>
              <a:t>pages</a:t>
            </a:r>
            <a:r>
              <a:rPr lang="fi-FI"/>
              <a:t> of comprehensiongame.info</a:t>
            </a:r>
            <a:endParaRPr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 bwMode="auto">
          <a:xfrm>
            <a:off x="89453" y="1825624"/>
            <a:ext cx="12102548" cy="492304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fi-FI" sz="2400">
                <a:latin typeface="Times New Roman"/>
                <a:cs typeface="Times New Roman"/>
              </a:rPr>
              <a:t>What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all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you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will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find</a:t>
            </a:r>
            <a:r>
              <a:rPr lang="fi-FI" sz="2400">
                <a:latin typeface="Times New Roman"/>
                <a:cs typeface="Times New Roman"/>
              </a:rPr>
              <a:t> (</a:t>
            </a:r>
            <a:r>
              <a:rPr lang="fi-FI" sz="2400">
                <a:latin typeface="Times New Roman"/>
                <a:cs typeface="Times New Roman"/>
              </a:rPr>
              <a:t>now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or</a:t>
            </a:r>
            <a:r>
              <a:rPr lang="fi-FI" sz="2400">
                <a:latin typeface="Times New Roman"/>
                <a:cs typeface="Times New Roman"/>
              </a:rPr>
              <a:t> a </a:t>
            </a:r>
            <a:r>
              <a:rPr lang="fi-FI" sz="2400">
                <a:latin typeface="Times New Roman"/>
                <a:cs typeface="Times New Roman"/>
              </a:rPr>
              <a:t>little</a:t>
            </a:r>
            <a:r>
              <a:rPr lang="fi-FI" sz="2400">
                <a:latin typeface="Times New Roman"/>
                <a:cs typeface="Times New Roman"/>
              </a:rPr>
              <a:t> bit </a:t>
            </a:r>
            <a:r>
              <a:rPr lang="fi-FI" sz="2400">
                <a:latin typeface="Times New Roman"/>
                <a:cs typeface="Times New Roman"/>
              </a:rPr>
              <a:t>later</a:t>
            </a:r>
            <a:r>
              <a:rPr lang="fi-FI" sz="2400">
                <a:latin typeface="Times New Roman"/>
                <a:cs typeface="Times New Roman"/>
              </a:rPr>
              <a:t>, </a:t>
            </a:r>
            <a:r>
              <a:rPr lang="fi-FI" sz="2400">
                <a:latin typeface="Times New Roman"/>
                <a:cs typeface="Times New Roman"/>
              </a:rPr>
              <a:t>please</a:t>
            </a:r>
            <a:r>
              <a:rPr lang="fi-FI" sz="2400">
                <a:latin typeface="Times New Roman"/>
                <a:cs typeface="Times New Roman"/>
              </a:rPr>
              <a:t>, </a:t>
            </a:r>
            <a:r>
              <a:rPr lang="fi-FI" sz="2400">
                <a:latin typeface="Times New Roman"/>
                <a:cs typeface="Times New Roman"/>
              </a:rPr>
              <a:t>follow</a:t>
            </a:r>
            <a:r>
              <a:rPr lang="fi-FI" sz="2400">
                <a:latin typeface="Times New Roman"/>
                <a:cs typeface="Times New Roman"/>
              </a:rPr>
              <a:t>) </a:t>
            </a:r>
            <a:r>
              <a:rPr lang="fi-FI" sz="2400">
                <a:latin typeface="Times New Roman"/>
                <a:cs typeface="Times New Roman"/>
              </a:rPr>
              <a:t>from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those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pages</a:t>
            </a:r>
            <a:r>
              <a:rPr lang="fi-FI" sz="2400">
                <a:latin typeface="Times New Roman"/>
                <a:cs typeface="Times New Roman"/>
              </a:rPr>
              <a:t> is e.g.:</a:t>
            </a:r>
            <a:endParaRPr/>
          </a:p>
          <a:p>
            <a:pPr>
              <a:defRPr/>
            </a:pPr>
            <a:r>
              <a:rPr lang="fi-FI" sz="2400">
                <a:latin typeface="Times New Roman"/>
                <a:cs typeface="Times New Roman"/>
              </a:rPr>
              <a:t>1. a </a:t>
            </a:r>
            <a:r>
              <a:rPr lang="fi-FI" sz="2400">
                <a:latin typeface="Times New Roman"/>
                <a:cs typeface="Times New Roman"/>
              </a:rPr>
              <a:t>lot</a:t>
            </a:r>
            <a:r>
              <a:rPr lang="fi-FI" sz="2400">
                <a:latin typeface="Times New Roman"/>
                <a:cs typeface="Times New Roman"/>
              </a:rPr>
              <a:t> of the </a:t>
            </a:r>
            <a:r>
              <a:rPr lang="fi-FI" sz="2400">
                <a:latin typeface="Times New Roman"/>
                <a:cs typeface="Times New Roman"/>
              </a:rPr>
              <a:t>most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essential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results</a:t>
            </a:r>
            <a:r>
              <a:rPr lang="fi-FI" sz="2400">
                <a:latin typeface="Times New Roman"/>
                <a:cs typeface="Times New Roman"/>
              </a:rPr>
              <a:t> of the Jyväskylä </a:t>
            </a:r>
            <a:r>
              <a:rPr lang="fi-FI" sz="2400">
                <a:latin typeface="Times New Roman"/>
                <a:cs typeface="Times New Roman"/>
              </a:rPr>
              <a:t>Longitudinal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study</a:t>
            </a:r>
            <a:r>
              <a:rPr lang="fi-FI" sz="2400">
                <a:latin typeface="Times New Roman"/>
                <a:cs typeface="Times New Roman"/>
              </a:rPr>
              <a:t> of </a:t>
            </a:r>
            <a:r>
              <a:rPr lang="fi-FI" sz="2400">
                <a:latin typeface="Times New Roman"/>
                <a:cs typeface="Times New Roman"/>
              </a:rPr>
              <a:t>Dyslexia</a:t>
            </a:r>
            <a:r>
              <a:rPr lang="fi-FI" sz="2400">
                <a:latin typeface="Times New Roman"/>
                <a:cs typeface="Times New Roman"/>
              </a:rPr>
              <a:t> (JLD)</a:t>
            </a:r>
            <a:endParaRPr/>
          </a:p>
          <a:p>
            <a:pPr>
              <a:defRPr/>
            </a:pPr>
            <a:r>
              <a:rPr lang="fi-FI" sz="2400">
                <a:latin typeface="Times New Roman"/>
                <a:cs typeface="Times New Roman"/>
              </a:rPr>
              <a:t>2. a </a:t>
            </a:r>
            <a:r>
              <a:rPr lang="fi-FI" sz="2400">
                <a:latin typeface="Times New Roman"/>
                <a:cs typeface="Times New Roman"/>
              </a:rPr>
              <a:t>lot</a:t>
            </a:r>
            <a:r>
              <a:rPr lang="fi-FI" sz="2400">
                <a:latin typeface="Times New Roman"/>
                <a:cs typeface="Times New Roman"/>
              </a:rPr>
              <a:t> of </a:t>
            </a:r>
            <a:r>
              <a:rPr lang="fi-FI" sz="2400">
                <a:latin typeface="Times New Roman"/>
                <a:cs typeface="Times New Roman"/>
              </a:rPr>
              <a:t>information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about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how</a:t>
            </a:r>
            <a:r>
              <a:rPr lang="fi-FI" sz="2400">
                <a:latin typeface="Times New Roman"/>
                <a:cs typeface="Times New Roman"/>
              </a:rPr>
              <a:t> to </a:t>
            </a:r>
            <a:r>
              <a:rPr lang="fi-FI" sz="2400">
                <a:latin typeface="Times New Roman"/>
                <a:cs typeface="Times New Roman"/>
              </a:rPr>
              <a:t>reach</a:t>
            </a:r>
            <a:r>
              <a:rPr lang="fi-FI" sz="2400">
                <a:latin typeface="Times New Roman"/>
                <a:cs typeface="Times New Roman"/>
              </a:rPr>
              <a:t> the </a:t>
            </a:r>
            <a:r>
              <a:rPr lang="fi-FI" sz="2400">
                <a:latin typeface="Times New Roman"/>
                <a:cs typeface="Times New Roman"/>
              </a:rPr>
              <a:t>goal</a:t>
            </a:r>
            <a:r>
              <a:rPr lang="fi-FI" sz="2400">
                <a:latin typeface="Times New Roman"/>
                <a:cs typeface="Times New Roman"/>
              </a:rPr>
              <a:t> of </a:t>
            </a:r>
            <a:r>
              <a:rPr lang="fi-FI" sz="2400">
                <a:latin typeface="Times New Roman"/>
                <a:cs typeface="Times New Roman"/>
              </a:rPr>
              <a:t>reading</a:t>
            </a:r>
            <a:r>
              <a:rPr lang="fi-FI" sz="2400">
                <a:latin typeface="Times New Roman"/>
                <a:cs typeface="Times New Roman"/>
              </a:rPr>
              <a:t>, </a:t>
            </a:r>
            <a:r>
              <a:rPr lang="fi-FI" sz="2400">
                <a:latin typeface="Times New Roman"/>
                <a:cs typeface="Times New Roman"/>
              </a:rPr>
              <a:t>which</a:t>
            </a:r>
            <a:r>
              <a:rPr lang="fi-FI" sz="2400">
                <a:latin typeface="Times New Roman"/>
                <a:cs typeface="Times New Roman"/>
              </a:rPr>
              <a:t> is </a:t>
            </a:r>
            <a:r>
              <a:rPr lang="fi-FI" sz="2400">
                <a:latin typeface="Times New Roman"/>
                <a:cs typeface="Times New Roman"/>
              </a:rPr>
              <a:t>full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literacy</a:t>
            </a:r>
            <a:endParaRPr lang="fi-FI" sz="2400">
              <a:latin typeface="Times New Roman"/>
              <a:cs typeface="Times New Roman"/>
            </a:endParaRPr>
          </a:p>
          <a:p>
            <a:pPr>
              <a:defRPr/>
            </a:pPr>
            <a:r>
              <a:rPr lang="fi-FI" sz="2400">
                <a:latin typeface="Times New Roman"/>
                <a:cs typeface="Times New Roman"/>
              </a:rPr>
              <a:t>3. </a:t>
            </a:r>
            <a:r>
              <a:rPr lang="fi-FI" sz="2400">
                <a:latin typeface="Times New Roman"/>
                <a:cs typeface="Times New Roman"/>
              </a:rPr>
              <a:t>means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how</a:t>
            </a:r>
            <a:r>
              <a:rPr lang="fi-FI" sz="2400">
                <a:latin typeface="Times New Roman"/>
                <a:cs typeface="Times New Roman"/>
              </a:rPr>
              <a:t> to </a:t>
            </a:r>
            <a:r>
              <a:rPr lang="fi-FI" sz="2400">
                <a:latin typeface="Times New Roman"/>
                <a:cs typeface="Times New Roman"/>
              </a:rPr>
              <a:t>support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children</a:t>
            </a:r>
            <a:r>
              <a:rPr lang="fi-FI" sz="2400">
                <a:latin typeface="Times New Roman"/>
                <a:cs typeface="Times New Roman"/>
              </a:rPr>
              <a:t> of the </a:t>
            </a:r>
            <a:r>
              <a:rPr lang="fi-FI" sz="2400">
                <a:latin typeface="Times New Roman"/>
                <a:cs typeface="Times New Roman"/>
              </a:rPr>
              <a:t>world</a:t>
            </a:r>
            <a:r>
              <a:rPr lang="fi-FI" sz="2400">
                <a:latin typeface="Times New Roman"/>
                <a:cs typeface="Times New Roman"/>
              </a:rPr>
              <a:t> for </a:t>
            </a:r>
            <a:r>
              <a:rPr lang="fi-FI" sz="2400">
                <a:latin typeface="Times New Roman"/>
                <a:cs typeface="Times New Roman"/>
              </a:rPr>
              <a:t>reaching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full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literacy</a:t>
            </a:r>
            <a:endParaRPr lang="fi-FI" sz="2400">
              <a:latin typeface="Times New Roman"/>
              <a:cs typeface="Times New Roman"/>
            </a:endParaRPr>
          </a:p>
          <a:p>
            <a:pPr>
              <a:defRPr/>
            </a:pPr>
            <a:r>
              <a:rPr lang="fi-FI" sz="2400">
                <a:latin typeface="Times New Roman"/>
                <a:cs typeface="Times New Roman"/>
              </a:rPr>
              <a:t>4. info </a:t>
            </a:r>
            <a:r>
              <a:rPr lang="fi-FI" sz="2400">
                <a:latin typeface="Times New Roman"/>
                <a:cs typeface="Times New Roman"/>
              </a:rPr>
              <a:t>about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how</a:t>
            </a:r>
            <a:r>
              <a:rPr lang="fi-FI" sz="2400">
                <a:latin typeface="Times New Roman"/>
                <a:cs typeface="Times New Roman"/>
              </a:rPr>
              <a:t> the </a:t>
            </a:r>
            <a:r>
              <a:rPr lang="fi-FI" sz="2400">
                <a:latin typeface="Times New Roman"/>
                <a:cs typeface="Times New Roman"/>
              </a:rPr>
              <a:t>basic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reading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skill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should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be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learned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first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by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using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eg</a:t>
            </a:r>
            <a:r>
              <a:rPr lang="fi-FI" sz="2400">
                <a:latin typeface="Times New Roman"/>
                <a:cs typeface="Times New Roman"/>
              </a:rPr>
              <a:t>. </a:t>
            </a:r>
            <a:r>
              <a:rPr lang="fi-FI" sz="2400">
                <a:latin typeface="Times New Roman"/>
                <a:cs typeface="Times New Roman"/>
              </a:rPr>
              <a:t>GraphoGame</a:t>
            </a:r>
            <a:endParaRPr lang="fi-FI" sz="2400">
              <a:latin typeface="Times New Roman"/>
              <a:cs typeface="Times New Roman"/>
            </a:endParaRPr>
          </a:p>
          <a:p>
            <a:pPr>
              <a:defRPr/>
            </a:pPr>
            <a:r>
              <a:rPr lang="fi-FI" sz="2400">
                <a:latin typeface="Times New Roman"/>
                <a:cs typeface="Times New Roman"/>
              </a:rPr>
              <a:t>5. info </a:t>
            </a:r>
            <a:r>
              <a:rPr lang="fi-FI" sz="2400">
                <a:latin typeface="Times New Roman"/>
                <a:cs typeface="Times New Roman"/>
              </a:rPr>
              <a:t>about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how</a:t>
            </a:r>
            <a:r>
              <a:rPr lang="fi-FI" sz="2400">
                <a:latin typeface="Times New Roman"/>
                <a:cs typeface="Times New Roman"/>
              </a:rPr>
              <a:t> to </a:t>
            </a:r>
            <a:r>
              <a:rPr lang="fi-FI" sz="2400">
                <a:latin typeface="Times New Roman"/>
                <a:cs typeface="Times New Roman"/>
              </a:rPr>
              <a:t>learn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full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literacy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by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using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ComprehensionGame</a:t>
            </a:r>
            <a:r>
              <a:rPr lang="fi-FI" sz="2400">
                <a:latin typeface="Times New Roman"/>
                <a:cs typeface="Times New Roman"/>
              </a:rPr>
              <a:t> in </a:t>
            </a:r>
            <a:r>
              <a:rPr lang="fi-FI" sz="2400">
                <a:latin typeface="Times New Roman"/>
                <a:cs typeface="Times New Roman"/>
              </a:rPr>
              <a:t>whatever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language</a:t>
            </a:r>
            <a:endParaRPr lang="fi-FI" sz="2400">
              <a:latin typeface="Times New Roman"/>
              <a:cs typeface="Times New Roman"/>
            </a:endParaRPr>
          </a:p>
          <a:p>
            <a:pPr>
              <a:defRPr/>
            </a:pPr>
            <a:r>
              <a:rPr lang="fi-FI" sz="2400">
                <a:latin typeface="Times New Roman"/>
                <a:cs typeface="Times New Roman"/>
              </a:rPr>
              <a:t>6. </a:t>
            </a:r>
            <a:r>
              <a:rPr lang="fi-FI" sz="2400">
                <a:latin typeface="Times New Roman"/>
                <a:cs typeface="Times New Roman"/>
              </a:rPr>
              <a:t>basic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information</a:t>
            </a:r>
            <a:r>
              <a:rPr lang="fi-FI" sz="2400">
                <a:latin typeface="Times New Roman"/>
                <a:cs typeface="Times New Roman"/>
              </a:rPr>
              <a:t> of the </a:t>
            </a:r>
            <a:r>
              <a:rPr lang="fi-FI" sz="2400">
                <a:latin typeface="Times New Roman"/>
                <a:cs typeface="Times New Roman"/>
              </a:rPr>
              <a:t>newest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game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called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StoryTeller</a:t>
            </a:r>
            <a:r>
              <a:rPr lang="fi-FI" sz="2400">
                <a:latin typeface="Times New Roman"/>
                <a:cs typeface="Times New Roman"/>
              </a:rPr>
              <a:t>, </a:t>
            </a:r>
            <a:r>
              <a:rPr lang="fi-FI" sz="2400">
                <a:latin typeface="Times New Roman"/>
                <a:cs typeface="Times New Roman"/>
              </a:rPr>
              <a:t>which</a:t>
            </a:r>
            <a:r>
              <a:rPr lang="fi-FI" sz="2400">
                <a:latin typeface="Times New Roman"/>
                <a:cs typeface="Times New Roman"/>
              </a:rPr>
              <a:t> is </a:t>
            </a:r>
            <a:r>
              <a:rPr lang="fi-FI" sz="2400">
                <a:latin typeface="Times New Roman"/>
                <a:cs typeface="Times New Roman"/>
              </a:rPr>
              <a:t>under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validation</a:t>
            </a:r>
            <a:endParaRPr lang="fi-FI" sz="2400">
              <a:latin typeface="Times New Roman"/>
              <a:cs typeface="Times New Roman"/>
            </a:endParaRPr>
          </a:p>
          <a:p>
            <a:pPr>
              <a:defRPr/>
            </a:pPr>
            <a:r>
              <a:rPr lang="fi-FI" sz="2400">
                <a:latin typeface="Times New Roman"/>
                <a:cs typeface="Times New Roman"/>
              </a:rPr>
              <a:t>7. the </a:t>
            </a:r>
            <a:r>
              <a:rPr lang="fi-FI" sz="2400">
                <a:latin typeface="Times New Roman"/>
                <a:cs typeface="Times New Roman"/>
              </a:rPr>
              <a:t>plan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how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we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try</a:t>
            </a:r>
            <a:r>
              <a:rPr lang="fi-FI" sz="2400">
                <a:latin typeface="Times New Roman"/>
                <a:cs typeface="Times New Roman"/>
              </a:rPr>
              <a:t> to </a:t>
            </a:r>
            <a:r>
              <a:rPr lang="fi-FI" sz="2400">
                <a:latin typeface="Times New Roman"/>
                <a:cs typeface="Times New Roman"/>
              </a:rPr>
              <a:t>make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all</a:t>
            </a:r>
            <a:r>
              <a:rPr lang="fi-FI" sz="2400">
                <a:latin typeface="Times New Roman"/>
                <a:cs typeface="Times New Roman"/>
              </a:rPr>
              <a:t> in Africa </a:t>
            </a:r>
            <a:r>
              <a:rPr lang="fi-FI" sz="2400">
                <a:latin typeface="Times New Roman"/>
                <a:cs typeface="Times New Roman"/>
              </a:rPr>
              <a:t>able</a:t>
            </a:r>
            <a:r>
              <a:rPr lang="fi-FI" sz="2400">
                <a:latin typeface="Times New Roman"/>
                <a:cs typeface="Times New Roman"/>
              </a:rPr>
              <a:t> to </a:t>
            </a:r>
            <a:r>
              <a:rPr lang="fi-FI" sz="2400">
                <a:latin typeface="Times New Roman"/>
                <a:cs typeface="Times New Roman"/>
              </a:rPr>
              <a:t>reach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full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literacy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using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StoryTeller</a:t>
            </a:r>
            <a:endParaRPr lang="fi-FI" sz="2400">
              <a:latin typeface="Times New Roman"/>
              <a:cs typeface="Times New Roman"/>
            </a:endParaRPr>
          </a:p>
          <a:p>
            <a:pPr>
              <a:defRPr/>
            </a:pPr>
            <a:r>
              <a:rPr lang="fi-FI" sz="2400">
                <a:latin typeface="Times New Roman"/>
                <a:cs typeface="Times New Roman"/>
              </a:rPr>
              <a:t>8. </a:t>
            </a:r>
            <a:r>
              <a:rPr lang="fi-FI" sz="2400">
                <a:latin typeface="Times New Roman"/>
                <a:cs typeface="Times New Roman"/>
              </a:rPr>
              <a:t>how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reading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acquisition</a:t>
            </a:r>
            <a:r>
              <a:rPr lang="fi-FI" sz="2400">
                <a:latin typeface="Times New Roman"/>
                <a:cs typeface="Times New Roman"/>
              </a:rPr>
              <a:t> of </a:t>
            </a:r>
            <a:r>
              <a:rPr lang="fi-FI" sz="2400">
                <a:latin typeface="Times New Roman"/>
                <a:cs typeface="Times New Roman"/>
              </a:rPr>
              <a:t>Finns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has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helped</a:t>
            </a:r>
            <a:r>
              <a:rPr lang="fi-FI" sz="2400">
                <a:latin typeface="Times New Roman"/>
                <a:cs typeface="Times New Roman"/>
              </a:rPr>
              <a:t> me to </a:t>
            </a:r>
            <a:r>
              <a:rPr lang="fi-FI" sz="2400">
                <a:latin typeface="Times New Roman"/>
                <a:cs typeface="Times New Roman"/>
              </a:rPr>
              <a:t>understand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how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this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all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could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be</a:t>
            </a:r>
            <a:r>
              <a:rPr lang="fi-FI" sz="2400">
                <a:latin typeface="Times New Roman"/>
                <a:cs typeface="Times New Roman"/>
              </a:rPr>
              <a:t> made</a:t>
            </a:r>
            <a:endParaRPr/>
          </a:p>
          <a:p>
            <a:pPr>
              <a:defRPr/>
            </a:pPr>
            <a:r>
              <a:rPr lang="fi-FI" sz="2400">
                <a:latin typeface="Times New Roman"/>
                <a:cs typeface="Times New Roman"/>
              </a:rPr>
              <a:t>9. </a:t>
            </a:r>
            <a:r>
              <a:rPr lang="fi-FI" sz="2400">
                <a:latin typeface="Times New Roman"/>
                <a:cs typeface="Times New Roman"/>
              </a:rPr>
              <a:t>how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you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could</a:t>
            </a:r>
            <a:r>
              <a:rPr lang="fi-FI" sz="2400">
                <a:latin typeface="Times New Roman"/>
                <a:cs typeface="Times New Roman"/>
              </a:rPr>
              <a:t> join me to </a:t>
            </a:r>
            <a:r>
              <a:rPr lang="fi-FI" sz="2400">
                <a:latin typeface="Times New Roman"/>
                <a:cs typeface="Times New Roman"/>
              </a:rPr>
              <a:t>change</a:t>
            </a:r>
            <a:r>
              <a:rPr lang="fi-FI" sz="2400">
                <a:latin typeface="Times New Roman"/>
                <a:cs typeface="Times New Roman"/>
              </a:rPr>
              <a:t> the </a:t>
            </a:r>
            <a:r>
              <a:rPr lang="fi-FI" sz="2400">
                <a:latin typeface="Times New Roman"/>
                <a:cs typeface="Times New Roman"/>
              </a:rPr>
              <a:t>world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by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helping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all</a:t>
            </a:r>
            <a:r>
              <a:rPr lang="fi-FI" sz="2400">
                <a:latin typeface="Times New Roman"/>
                <a:cs typeface="Times New Roman"/>
              </a:rPr>
              <a:t> to </a:t>
            </a:r>
            <a:r>
              <a:rPr lang="fi-FI" sz="2400">
                <a:latin typeface="Times New Roman"/>
                <a:cs typeface="Times New Roman"/>
              </a:rPr>
              <a:t>learn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knowledge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by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reading</a:t>
            </a:r>
            <a:r>
              <a:rPr lang="fi-FI" sz="2400">
                <a:latin typeface="Times New Roman"/>
                <a:cs typeface="Times New Roman"/>
              </a:rPr>
              <a:t> </a:t>
            </a:r>
            <a:endParaRPr/>
          </a:p>
          <a:p>
            <a:pPr>
              <a:defRPr/>
            </a:pPr>
            <a:r>
              <a:rPr lang="fi-FI" sz="2400">
                <a:latin typeface="Times New Roman"/>
                <a:cs typeface="Times New Roman"/>
              </a:rPr>
              <a:t>10. </a:t>
            </a:r>
            <a:r>
              <a:rPr lang="fi-FI" sz="2400">
                <a:latin typeface="Times New Roman"/>
                <a:cs typeface="Times New Roman"/>
              </a:rPr>
              <a:t>how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this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all</a:t>
            </a:r>
            <a:r>
              <a:rPr lang="fi-FI" sz="2400">
                <a:latin typeface="Times New Roman"/>
                <a:cs typeface="Times New Roman"/>
              </a:rPr>
              <a:t> is </a:t>
            </a:r>
            <a:r>
              <a:rPr lang="fi-FI" sz="2400">
                <a:latin typeface="Times New Roman"/>
                <a:cs typeface="Times New Roman"/>
              </a:rPr>
              <a:t>possible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now</a:t>
            </a:r>
            <a:r>
              <a:rPr lang="fi-FI" sz="2400">
                <a:latin typeface="Times New Roman"/>
                <a:cs typeface="Times New Roman"/>
              </a:rPr>
              <a:t> via </a:t>
            </a:r>
            <a:r>
              <a:rPr lang="fi-FI" sz="2400">
                <a:latin typeface="Times New Roman"/>
                <a:cs typeface="Times New Roman"/>
              </a:rPr>
              <a:t>our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games</a:t>
            </a:r>
            <a:r>
              <a:rPr lang="fi-FI" sz="2400">
                <a:latin typeface="Times New Roman"/>
                <a:cs typeface="Times New Roman"/>
              </a:rPr>
              <a:t>, internet, </a:t>
            </a:r>
            <a:r>
              <a:rPr lang="fi-FI" sz="2400">
                <a:latin typeface="Times New Roman"/>
                <a:cs typeface="Times New Roman"/>
              </a:rPr>
              <a:t>cheap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phones</a:t>
            </a:r>
            <a:r>
              <a:rPr lang="fi-FI" sz="2400">
                <a:latin typeface="Times New Roman"/>
                <a:cs typeface="Times New Roman"/>
              </a:rPr>
              <a:t> and </a:t>
            </a:r>
            <a:r>
              <a:rPr lang="fi-FI" sz="2400">
                <a:latin typeface="Times New Roman"/>
                <a:cs typeface="Times New Roman"/>
              </a:rPr>
              <a:t>artificial</a:t>
            </a:r>
            <a:r>
              <a:rPr lang="fi-FI" sz="2400">
                <a:latin typeface="Times New Roman"/>
                <a:cs typeface="Times New Roman"/>
              </a:rPr>
              <a:t> </a:t>
            </a:r>
            <a:r>
              <a:rPr lang="fi-FI" sz="2400">
                <a:latin typeface="Times New Roman"/>
                <a:cs typeface="Times New Roman"/>
              </a:rPr>
              <a:t>intelligence</a:t>
            </a:r>
            <a:endParaRPr lang="fi-FI"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ONLYOFFICE/7.3.3.0</Application>
  <DocSecurity>0</DocSecurity>
  <PresentationFormat>Laajakuva</PresentationFormat>
  <Paragraphs>0</Paragraphs>
  <Slides>2</Slides>
  <Notes>2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 1</vt:lpstr>
      <vt:lpstr>Slide 1</vt:lpstr>
      <vt:lpstr>Slide 2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learn to know almost everyting about reading acquistion  and  how to offer an opportunity to help everyone to reach  the goal of reading</dc:title>
  <dc:subject/>
  <dc:creator>Lyytinen, Heikki</dc:creator>
  <cp:keywords/>
  <dc:description/>
  <dc:identifier/>
  <dc:language/>
  <cp:lastModifiedBy>Guset_328</cp:lastModifiedBy>
  <cp:revision>2</cp:revision>
  <dcterms:created xsi:type="dcterms:W3CDTF">2023-10-24T22:16:28Z</dcterms:created>
  <dcterms:modified xsi:type="dcterms:W3CDTF">2023-10-25T06:04:16Z</dcterms:modified>
  <cp:category/>
  <cp:contentStatus/>
  <cp:version/>
</cp:coreProperties>
</file>